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2" r:id="rId11"/>
    <p:sldId id="266" r:id="rId12"/>
    <p:sldId id="267" r:id="rId13"/>
    <p:sldId id="271" r:id="rId14"/>
    <p:sldId id="269" r:id="rId15"/>
    <p:sldId id="272" r:id="rId16"/>
    <p:sldId id="270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87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94000"/>
                <a:satMod val="114000"/>
                <a:lumMod val="96000"/>
              </a:schemeClr>
            </a:gs>
            <a:gs pos="59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085C8FE-D91E-480E-9C59-E0DB3C8AC937}" type="datetimeFigureOut">
              <a:rPr lang="pl-PL" smtClean="0"/>
              <a:t>06.05.2025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pl/search?q=budowa+uk%C5%82adu+pokarmowego&amp;client=firefox-b-ab&amp;tbm=isch&amp;tbo=u&amp;source=univ&amp;sa=X&amp;ved=0ahUKEwiIuezkub_SAhXCNpoKHelUDm0QsAQIGw&amp;biw=1366&amp;bih=610" TargetMode="External"/><Relationship Id="rId2" Type="http://schemas.openxmlformats.org/officeDocument/2006/relationships/hyperlink" Target="https://pl.wikipedia.org/wiki/Uk%C5%82ad_pokarmowy_cz%C5%82owiek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biologia.opracowania.pl/uk%C5%82ad_pokarmowy_i_od%C5%BCywianie/budowa_uk%C5%82adu_pokarmowego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orumzdrowia.pl/id,189,art,8774,ptitle,najczestsze-choroby-przelyku.htm" TargetMode="External"/><Relationship Id="rId3" Type="http://schemas.openxmlformats.org/officeDocument/2006/relationships/hyperlink" Target="https://pl.wikipedia.org/wiki/Jama_ustna" TargetMode="External"/><Relationship Id="rId7" Type="http://schemas.openxmlformats.org/officeDocument/2006/relationships/hyperlink" Target="http://bielawa.naszemiasto.pl/artykul/najczestsze-choroby-gardla,169595,art,t,id,tm.html" TargetMode="External"/><Relationship Id="rId2" Type="http://schemas.openxmlformats.org/officeDocument/2006/relationships/hyperlink" Target="http://anatomiac.w.interiowo.pl/ukl_pok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drowezywienie.edu.pl/choroby.htm" TargetMode="External"/><Relationship Id="rId5" Type="http://schemas.openxmlformats.org/officeDocument/2006/relationships/hyperlink" Target="http://gastrologia.mp.pl/objawy" TargetMode="External"/><Relationship Id="rId10" Type="http://schemas.openxmlformats.org/officeDocument/2006/relationships/image" Target="../media/image3.jpeg"/><Relationship Id="rId4" Type="http://schemas.openxmlformats.org/officeDocument/2006/relationships/hyperlink" Target="http://eszkola.pl/biologia/jama-ustna-5099.html" TargetMode="External"/><Relationship Id="rId9" Type="http://schemas.openxmlformats.org/officeDocument/2006/relationships/hyperlink" Target="http://www.forumzdrowia.pl/id,189,art,8775,ptitle,najczestsze-choroby-zoladka-i-dwunastnicy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02901" y="1314479"/>
            <a:ext cx="7606639" cy="1470025"/>
          </a:xfrm>
        </p:spPr>
        <p:txBody>
          <a:bodyPr/>
          <a:lstStyle/>
          <a:p>
            <a:r>
              <a:rPr lang="pl-PL" b="1" dirty="0">
                <a:solidFill>
                  <a:schemeClr val="tx1"/>
                </a:solidFill>
              </a:rPr>
              <a:t>UKŁAD POKARMOWY CZŁOWIEKA</a:t>
            </a:r>
          </a:p>
        </p:txBody>
      </p:sp>
      <p:sp>
        <p:nvSpPr>
          <p:cNvPr id="4" name="AutoShape 2" descr="Znalezione obrazy dla zapytania uk&amp;lstrok;ad pokarmowy cz&amp;lstrok;owie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16424"/>
            <a:ext cx="1743076" cy="232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1214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2DFF63EC-68E2-4813-16D6-86D949D87B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580" y="516455"/>
            <a:ext cx="5645282" cy="118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69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971600" y="260648"/>
            <a:ext cx="6768752" cy="936104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ŹRÓDŁA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683568" y="1412776"/>
            <a:ext cx="7137241" cy="4419853"/>
          </a:xfrm>
        </p:spPr>
        <p:txBody>
          <a:bodyPr>
            <a:normAutofit lnSpcReduction="10000"/>
          </a:bodyPr>
          <a:lstStyle/>
          <a:p>
            <a:r>
              <a:rPr lang="pl-PL" sz="2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https://pl.wikipedia.org/wiki/Uk%C5%82ad_pokarmowy_cz%C5%82owieka</a:t>
            </a:r>
            <a:endParaRPr lang="pl-PL" sz="2000" dirty="0">
              <a:solidFill>
                <a:schemeClr val="tx1"/>
              </a:solidFill>
            </a:endParaRPr>
          </a:p>
          <a:p>
            <a:pPr marL="68580" indent="0">
              <a:buNone/>
            </a:pPr>
            <a:endParaRPr lang="pl-PL" sz="2000" dirty="0">
              <a:solidFill>
                <a:schemeClr val="tx1"/>
              </a:solidFill>
            </a:endParaRPr>
          </a:p>
          <a:p>
            <a:r>
              <a:rPr lang="pl-PL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https://www.google.pl/search?q=budowa+uk%C5%82adu+pokarmowego&amp;client=firefox-b-ab&amp;tbm=isch&amp;tbo=u&amp;source=univ&amp;sa=X&amp;ved=0ahUKEwiIuezkub_SAhXCNpoKHelUDm0QsAQIGw&amp;biw=1366&amp;bih=610</a:t>
            </a:r>
            <a:endParaRPr lang="pl-PL" sz="2000" dirty="0">
              <a:solidFill>
                <a:schemeClr val="tx1"/>
              </a:solidFill>
            </a:endParaRPr>
          </a:p>
          <a:p>
            <a:endParaRPr lang="pl-PL" sz="2000" dirty="0">
              <a:solidFill>
                <a:schemeClr val="tx1"/>
              </a:solidFill>
            </a:endParaRPr>
          </a:p>
          <a:p>
            <a:r>
              <a:rPr lang="pl-PL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http://biologia.opracowania.pl/uk%C5%82ad_pokarmowy_i_od%C5%BCywianie/budowa_uk%C5%82adu_pokarmowego/</a:t>
            </a:r>
            <a:endParaRPr lang="pl-PL" sz="2000" dirty="0">
              <a:solidFill>
                <a:schemeClr val="tx1"/>
              </a:solidFill>
            </a:endParaRPr>
          </a:p>
          <a:p>
            <a:endParaRPr lang="pl-PL" sz="2000" dirty="0">
              <a:solidFill>
                <a:schemeClr val="tx1"/>
              </a:solidFill>
            </a:endParaRPr>
          </a:p>
          <a:p>
            <a:r>
              <a:rPr lang="pl-PL" sz="2000" dirty="0">
                <a:solidFill>
                  <a:schemeClr val="tx1"/>
                </a:solidFill>
              </a:rPr>
              <a:t>http://ukladpokarmowy.prv.pl/about.html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7998FFAF-ED67-1D7F-1B73-303BE5EACD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05981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59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-24340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ŹRÓDŁA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556792"/>
            <a:ext cx="6921217" cy="4275837"/>
          </a:xfrm>
        </p:spPr>
        <p:txBody>
          <a:bodyPr>
            <a:normAutofit fontScale="85000" lnSpcReduction="20000"/>
          </a:bodyPr>
          <a:lstStyle/>
          <a:p>
            <a:r>
              <a:rPr lang="pl-PL" dirty="0">
                <a:solidFill>
                  <a:schemeClr val="accent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http://anatomiac.w.interiowo.pl/ukl_pok.html</a:t>
            </a:r>
            <a:endParaRPr lang="pl-PL" dirty="0">
              <a:solidFill>
                <a:schemeClr val="accent3"/>
              </a:solidFill>
            </a:endParaRPr>
          </a:p>
          <a:p>
            <a:r>
              <a:rPr lang="pl-PL" dirty="0">
                <a:solidFill>
                  <a:schemeClr val="tx1"/>
                </a:solidFill>
              </a:rPr>
              <a:t>Jama ustna, gardło, przełyk, żołądek, jelito cienkie, jelito grube - </a:t>
            </a:r>
            <a:r>
              <a:rPr lang="pl-PL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Wikipedia, wolna encyklopedia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http://eszkola.pl/biologia/jama-ustna-5099.html</a:t>
            </a:r>
            <a:endParaRPr lang="pl-PL" dirty="0">
              <a:solidFill>
                <a:schemeClr val="accent3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http://gastrologia.mp.pl/objawy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accent3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http://zdrowezywienie.edu.pl/choroby.htm</a:t>
            </a:r>
            <a:endParaRPr lang="pl-PL" dirty="0">
              <a:solidFill>
                <a:schemeClr val="accent3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http://bielawa.naszemiasto.pl/artykul/najczestsze-choroby-gardla,169595,art,t,id,tm.html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accent3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http://www.forumzdrowia.pl/id,189,art,8774,ptitle,najczestsze-choroby-przelyku.htm</a:t>
            </a:r>
            <a:endParaRPr lang="pl-PL" dirty="0">
              <a:solidFill>
                <a:schemeClr val="accent3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http://www.forumzdrowia.pl/id,189,art,8775,ptitle,najczestsze-choroby-zoladka-i-dwunastnicy.htm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accent3"/>
                </a:solidFill>
              </a:rPr>
              <a:t>http://zdrowie.wp.pl/multimedia/galerie/art890.html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C77A8E5-1C07-C56E-76A2-ED593FA1614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22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1786" y="-31541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EWALUACJA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299470"/>
              </p:ext>
            </p:extLst>
          </p:nvPr>
        </p:nvGraphicFramePr>
        <p:xfrm>
          <a:off x="899592" y="980728"/>
          <a:ext cx="7777164" cy="157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LICZBA PUNKTÓW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ZAWARTOŚĆ MERYTORYCZNA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Zebrane</a:t>
                      </a:r>
                      <a:r>
                        <a:rPr lang="pl-PL" sz="1400" baseline="0" dirty="0"/>
                        <a:t> informacje są  niepełne, jest sporo luk, pojawiają się informacje nie na temat. Słabe wykorzystanie źródeł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Właściwe, poprawne informacje. Ewentualnie</a:t>
                      </a:r>
                      <a:r>
                        <a:rPr lang="pl-PL" sz="1400" baseline="0" dirty="0"/>
                        <a:t> niewielkie błędy.</a:t>
                      </a:r>
                    </a:p>
                    <a:p>
                      <a:r>
                        <a:rPr lang="pl-PL" sz="1400" baseline="0" dirty="0"/>
                        <a:t>Dobre wykorzystanie źródeł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Poprawnie</a:t>
                      </a:r>
                      <a:r>
                        <a:rPr lang="pl-PL" sz="1400" baseline="0" dirty="0"/>
                        <a:t> zrealizowany temat, właściwe, wyczerpujące informacje, Bardzo dobre wykorzystanie podanych źródeł, ewentualnie inne źródła i dodatkowe wiadomości wykraczające poza program nauczania.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ESTETYKA WYKONANIA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Praca</a:t>
                      </a:r>
                      <a:r>
                        <a:rPr lang="pl-PL" sz="1400" baseline="0" dirty="0"/>
                        <a:t> wykonana niedbale, mało czytelna, nie posiada grafik, ilustracji, brak podpisów. Złe rozplanowanie informacji na stronie.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Praca wykonana starannie, czytelnie. Dobre rozplanowanie informacji na stronie. Posiada właściwą</a:t>
                      </a:r>
                      <a:r>
                        <a:rPr lang="pl-PL" sz="1400" baseline="0" dirty="0"/>
                        <a:t> grafikę.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Praca bardzo estetyczna i kreatywna, przejrzysta, zachęcająca</a:t>
                      </a:r>
                      <a:r>
                        <a:rPr lang="pl-PL" sz="1400" baseline="0" dirty="0"/>
                        <a:t> do zapoznania się z nią. Właściwe rozplanowanie grafiki i tekstu. Praca ciekawa, kolorowa.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ZAANGAŻOWANIE GRUPY W PRACĘ</a:t>
                      </a:r>
                    </a:p>
                    <a:p>
                      <a:r>
                        <a:rPr lang="pl-PL" sz="1400" dirty="0"/>
                        <a:t>I</a:t>
                      </a:r>
                      <a:r>
                        <a:rPr lang="pl-PL" sz="1400" baseline="0" dirty="0"/>
                        <a:t> UMIEJĘTNOŚĆ WSPÓŁPRACY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Brak zaangażowania wszystkich członków grupy w kreatywną współpracę. 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Dobra współpraca w grupie .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Pełne zaangażowanie</a:t>
                      </a:r>
                      <a:r>
                        <a:rPr lang="pl-PL" sz="1400" baseline="0" dirty="0"/>
                        <a:t> w pracę wszystkich członków grupy, wzajemne motywowanie się i pomoc w pracy. Wysoki poziom współpracy w grupie.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PREZENTACJA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Praca przeczytana, nie zreferowana. Brak odpowiedzi na pytania sprawdzające zadane przez nauczyciela.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Prezentacja częściowo zreferowana,</a:t>
                      </a:r>
                      <a:r>
                        <a:rPr lang="pl-PL" sz="1400" baseline="0" dirty="0"/>
                        <a:t> a </a:t>
                      </a:r>
                      <a:r>
                        <a:rPr lang="pl-PL" sz="1400" dirty="0"/>
                        <a:t>częściowo przeczytana. Trudności</a:t>
                      </a:r>
                      <a:r>
                        <a:rPr lang="pl-PL" sz="1400" baseline="0" dirty="0"/>
                        <a:t> w udzielaniu odpowiedzi na pytania sprawdzające zadawane przez nauczyciela.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Praca zreferowana w sposób ciekawy, uporządkowany, poprawny. Wykazanie rozumienia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dirty="0"/>
                        <a:t>przedstawianych</a:t>
                      </a:r>
                      <a:r>
                        <a:rPr lang="pl-PL" sz="1400" baseline="0" dirty="0"/>
                        <a:t> treści. </a:t>
                      </a:r>
                      <a:r>
                        <a:rPr lang="pl-PL" sz="1400" dirty="0"/>
                        <a:t>Właściwe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dirty="0"/>
                        <a:t>odpowiedzi na pytania sprawdzające nauczyciela.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PRZYGOTOWANIE ALBUMU I SCHEMATU BUDOWY</a:t>
                      </a:r>
                      <a:r>
                        <a:rPr lang="pl-PL" sz="1600" baseline="0" dirty="0"/>
                        <a:t> UKŁADU POKARMOWEGO</a:t>
                      </a:r>
                      <a:r>
                        <a:rPr lang="pl-PL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Utrudnienia we współpracy uczniów przy tworzeniu albumu. Układ albumu chaotyczny.</a:t>
                      </a:r>
                      <a:r>
                        <a:rPr lang="pl-PL" sz="1400" baseline="0" dirty="0"/>
                        <a:t> Schemat układu pokarmowego mało czytelny, nie zawiera wszystkich elementów.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Dobra współpraca</a:t>
                      </a:r>
                      <a:r>
                        <a:rPr lang="pl-PL" sz="1400" baseline="0" dirty="0"/>
                        <a:t> w zespole. Układ albumu logiczny i spójny. Schemat układu pokarmowego wykonany właściwie, estetycznie, zawiera wszystkie, elementy i opisy.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Współpraca</a:t>
                      </a:r>
                      <a:r>
                        <a:rPr lang="pl-PL" sz="1400" baseline="0" dirty="0"/>
                        <a:t> całego zespołu klasowego na bardzo wysokim poziomie, duża kreatywność. Układ stron w albumie adekwatny do tematu, logiczny. Schemat układu pokarmowego wykonany estetycznie, ciekawie, z zastosowaniem interesującego rozwiązania </a:t>
                      </a:r>
                      <a:r>
                        <a:rPr lang="pl-PL" sz="1400" baseline="0" dirty="0" err="1"/>
                        <a:t>plastyczno</a:t>
                      </a:r>
                      <a:r>
                        <a:rPr lang="pl-PL" sz="1400" baseline="0" dirty="0"/>
                        <a:t> – technicznego, posiada wszystkie elementy i opisy, jest wyrazisty.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632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-24340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EWALUACJA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399229"/>
            <a:ext cx="7497281" cy="3508977"/>
          </a:xfrm>
        </p:spPr>
        <p:txBody>
          <a:bodyPr/>
          <a:lstStyle/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r>
              <a:rPr lang="pl-PL" sz="2800" b="1" dirty="0">
                <a:solidFill>
                  <a:srgbClr val="FF0000"/>
                </a:solidFill>
              </a:rPr>
              <a:t>OCENA</a:t>
            </a:r>
          </a:p>
          <a:p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205488"/>
              </p:ext>
            </p:extLst>
          </p:nvPr>
        </p:nvGraphicFramePr>
        <p:xfrm>
          <a:off x="2267744" y="1372251"/>
          <a:ext cx="4824536" cy="4113498"/>
        </p:xfrm>
        <a:graphic>
          <a:graphicData uri="http://schemas.openxmlformats.org/drawingml/2006/table">
            <a:tbl>
              <a:tblPr firstRow="1" firstCol="1" bandRow="1"/>
              <a:tblGrid>
                <a:gridCol w="1271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2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PUNKTY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  <a:latin typeface="Times New Roman"/>
                        </a:rPr>
                        <a:t>OCENA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&lt;3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Niedostateczna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3-6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Dopuszczająca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7-9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Dostateczna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10-11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Dobra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12-13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Bardzo Dobra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14-15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Celująca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2BDDAB1E-CDD1-AF06-4B4E-FC1BBBD1F6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183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0"/>
            <a:ext cx="6880728" cy="936104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KONKLUZJA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062" y="165841"/>
            <a:ext cx="1711856" cy="117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525658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l-PL" sz="2000" u="sng" dirty="0"/>
              <a:t>Korzyści, jakie osiągnęliście w czasie realizacji projektu:</a:t>
            </a:r>
            <a:endParaRPr lang="pl-PL" sz="2000" dirty="0"/>
          </a:p>
          <a:p>
            <a:r>
              <a:rPr lang="pl-PL" sz="2000" dirty="0"/>
              <a:t>Nabyliście umiejętności zdobywania informacji w oparciu o Internet i przetwarzania ich;</a:t>
            </a:r>
          </a:p>
          <a:p>
            <a:r>
              <a:rPr lang="pl-PL" sz="2000" dirty="0"/>
              <a:t>Doskonaliliście swoje umiejętności współpracy w grupie i całym zespole;</a:t>
            </a:r>
          </a:p>
          <a:p>
            <a:r>
              <a:rPr lang="pl-PL" sz="2000" dirty="0"/>
              <a:t>Wasza praca indywidualna, grupowa i zespołowa przyczyniła się do powstania pięknego albumu o układzie pokarmowym człowieka, który może zostać wykorzystany jako pomoc i ułatwi przyswajanie wiadomości na ten temat;</a:t>
            </a:r>
          </a:p>
          <a:p>
            <a:r>
              <a:rPr lang="pl-PL" sz="2000" dirty="0"/>
              <a:t>Samodzielne wyszukiwanie informacji o poszczególnych elementach układu pokarmowego i jego chorobach przyczyniło się do zwiększenia wiedzy o własnym organizmie.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6196896-9752-F34B-C50B-0CFD041BD3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481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C8A3AD-6A42-9374-2C17-A5B8CB26B69A}"/>
              </a:ext>
            </a:extLst>
          </p:cNvPr>
          <p:cNvSpPr txBox="1">
            <a:spLocks/>
          </p:cNvSpPr>
          <p:nvPr/>
        </p:nvSpPr>
        <p:spPr>
          <a:xfrm>
            <a:off x="899592" y="332656"/>
            <a:ext cx="7632848" cy="9361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b="1" dirty="0">
                <a:solidFill>
                  <a:schemeClr val="tx1"/>
                </a:solidFill>
              </a:rPr>
              <a:t>PORADNIK DLA NAUCZYCIELA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0039C8F-E0CC-923F-FA95-656F2188C288}"/>
              </a:ext>
            </a:extLst>
          </p:cNvPr>
          <p:cNvSpPr txBox="1"/>
          <p:nvPr/>
        </p:nvSpPr>
        <p:spPr>
          <a:xfrm>
            <a:off x="503548" y="1268760"/>
            <a:ext cx="813690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1. </a:t>
            </a:r>
            <a:r>
              <a:rPr lang="pl-PL" sz="2000" dirty="0">
                <a:solidFill>
                  <a:schemeClr val="tx1"/>
                </a:solidFill>
              </a:rPr>
              <a:t>Przed rozpoczęciem projektu, należy dokładnie zapoznać uczniów z treścią zadań, dostosowując sposób komunikacji do możliwości uczniów. </a:t>
            </a:r>
          </a:p>
          <a:p>
            <a:pPr marL="68580" indent="0">
              <a:buNone/>
            </a:pPr>
            <a:r>
              <a:rPr lang="pl-PL" sz="2000" dirty="0">
                <a:solidFill>
                  <a:schemeClr val="tx1"/>
                </a:solidFill>
              </a:rPr>
              <a:t>2. Należy zapoznać uczniów z zasadami bezpiecznego korzystania z Internetu. Nauczyciel powinien z uczniami przejrzeć źródła internetowe, pomagając w ich zrozumieniu.</a:t>
            </a:r>
          </a:p>
          <a:p>
            <a:pPr marL="68580" indent="0">
              <a:buNone/>
            </a:pPr>
            <a:r>
              <a:rPr lang="pl-PL" sz="2000" dirty="0">
                <a:solidFill>
                  <a:schemeClr val="tx1"/>
                </a:solidFill>
              </a:rPr>
              <a:t>3. Nauczyciel powinien przygotować kartki z zagadnieniami do opracowania dla każdej grupy oraz wytycznymi związanymi z pracą.</a:t>
            </a:r>
          </a:p>
          <a:p>
            <a:pPr marL="68580" indent="0">
              <a:buNone/>
            </a:pPr>
            <a:r>
              <a:rPr lang="pl-PL" sz="2000" dirty="0">
                <a:solidFill>
                  <a:schemeClr val="tx1"/>
                </a:solidFill>
              </a:rPr>
              <a:t>4. Zespół klasowy dzielimy na grupy w taki sposób, by dostosować pracę do ich możliwości, by każdy miał szansę się w pełni realizować w trakcie trwania projektu.</a:t>
            </a:r>
          </a:p>
          <a:p>
            <a:pPr marL="68580" indent="0">
              <a:buNone/>
            </a:pPr>
            <a:r>
              <a:rPr lang="pl-PL" sz="2000" dirty="0">
                <a:solidFill>
                  <a:schemeClr val="tx1"/>
                </a:solidFill>
              </a:rPr>
              <a:t>5. Na projekt można przeznaczyć od trzech do czterech godzin – w zależności  od możliwości uczniów.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D106D2C-C77F-71AA-024F-FBEBE8D77C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53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0009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18518CBB-5936-266C-CDA5-C926DAEFD0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7" y="620688"/>
            <a:ext cx="5184576" cy="1087699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ABEF3E7-C64A-32B6-797E-F937CFB81457}"/>
              </a:ext>
            </a:extLst>
          </p:cNvPr>
          <p:cNvSpPr txBox="1"/>
          <p:nvPr/>
        </p:nvSpPr>
        <p:spPr>
          <a:xfrm>
            <a:off x="611561" y="2691393"/>
            <a:ext cx="8352928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Dofinansowane ze środków UE. Wyrażone poglądy i opinie są jedynie opiniami autora lub autorów i niekoniecznie odzwierciedlają poglądy i opinie Unii Europejskiej lub Fundacji Rozwoju Systemu Edukacji. Unia Europejska ani Fundacja Rozwoju Systemu Edukacji nie ponoszą za nie odpowiedzialności.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75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SPIS TREŚCI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Wprowadzenie</a:t>
            </a:r>
          </a:p>
          <a:p>
            <a:pPr marL="0" indent="0">
              <a:buNone/>
            </a:pPr>
            <a:r>
              <a:rPr lang="pl-PL" dirty="0"/>
              <a:t>2. Zadania</a:t>
            </a:r>
          </a:p>
          <a:p>
            <a:pPr marL="0" indent="0">
              <a:buNone/>
            </a:pPr>
            <a:r>
              <a:rPr lang="pl-PL" dirty="0"/>
              <a:t>3. Proces</a:t>
            </a:r>
          </a:p>
          <a:p>
            <a:pPr marL="0" indent="0">
              <a:buNone/>
            </a:pPr>
            <a:r>
              <a:rPr lang="pl-PL" dirty="0"/>
              <a:t>4. Źródła</a:t>
            </a:r>
          </a:p>
          <a:p>
            <a:pPr marL="0" indent="0">
              <a:buNone/>
            </a:pPr>
            <a:r>
              <a:rPr lang="pl-PL" dirty="0"/>
              <a:t>5. Ewaluacja</a:t>
            </a:r>
          </a:p>
          <a:p>
            <a:pPr marL="0" indent="0">
              <a:buNone/>
            </a:pPr>
            <a:r>
              <a:rPr lang="pl-PL" dirty="0"/>
              <a:t>6. Konkluzja</a:t>
            </a:r>
          </a:p>
          <a:p>
            <a:pPr marL="0" indent="0">
              <a:buNone/>
            </a:pPr>
            <a:r>
              <a:rPr lang="pl-PL" dirty="0"/>
              <a:t>7. Poradnik dla nauczyciela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76E2768-C032-D603-E946-300F37620A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612" y="610657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81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341567" cy="864096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WSTĘP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491880" y="1340768"/>
            <a:ext cx="5554960" cy="5328592"/>
          </a:xfrm>
        </p:spPr>
        <p:txBody>
          <a:bodyPr>
            <a:normAutofit/>
          </a:bodyPr>
          <a:lstStyle/>
          <a:p>
            <a:endParaRPr lang="pl-PL" sz="3600" dirty="0"/>
          </a:p>
          <a:p>
            <a:r>
              <a:rPr lang="pl-PL" dirty="0"/>
              <a:t>Wyobraź sobie, że czujesz się głodny. Biegniesz szybko do lodówki, robisz sobie kanapkę i zjadasz ze smakiem. Już jesteś zadowolony i tylko to Cię interesuje.... STOP </a:t>
            </a:r>
            <a:r>
              <a:rPr lang="pl-PL" sz="3600" dirty="0"/>
              <a:t>!</a:t>
            </a:r>
          </a:p>
          <a:p>
            <a:endParaRPr lang="pl-PL" sz="36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" y="1484784"/>
            <a:ext cx="2715127" cy="352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70A0F6F-E8AB-8888-72D6-B12A1819E3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90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44824"/>
            <a:ext cx="2597735" cy="2433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56274" cy="63973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WSTĘP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9635" y="1217750"/>
            <a:ext cx="5940660" cy="5104230"/>
          </a:xfrm>
        </p:spPr>
        <p:txBody>
          <a:bodyPr>
            <a:normAutofit/>
          </a:bodyPr>
          <a:lstStyle/>
          <a:p>
            <a:r>
              <a:rPr lang="pl-PL" sz="2000" dirty="0"/>
              <a:t> Czy wiesz po co , tak naprawdę, JESZ?!</a:t>
            </a:r>
          </a:p>
          <a:p>
            <a:r>
              <a:rPr lang="pl-PL" sz="2000" dirty="0"/>
              <a:t> Do czego faktycznie służy Twój UKŁAD POKARMOWY?</a:t>
            </a:r>
          </a:p>
          <a:p>
            <a:r>
              <a:rPr lang="pl-PL" sz="2000" dirty="0"/>
              <a:t> Jaka jest droga połykanego przez Ciebie jedzenia? Przez jakie organy Twojego organizmu musi przejść?</a:t>
            </a:r>
          </a:p>
          <a:p>
            <a:r>
              <a:rPr lang="pl-PL" sz="2000" dirty="0"/>
              <a:t>Na wszystkie te pytania znajdziesz odpowiedź dzięki współpracy z kolegami i koleżankami oraz samodzielnej pracy polegającej na odkrywaniu informacji na temat układu pokarmowego człowieka</a:t>
            </a:r>
            <a:r>
              <a:rPr lang="pl-PL" b="1" dirty="0"/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656E4FB-3734-8BF8-1750-188ED33F2D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4014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67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736594" cy="889168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ZADANIE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1412776"/>
            <a:ext cx="7488832" cy="4680520"/>
          </a:xfrm>
        </p:spPr>
        <p:txBody>
          <a:bodyPr>
            <a:normAutofit/>
          </a:bodyPr>
          <a:lstStyle/>
          <a:p>
            <a:r>
              <a:rPr lang="pl-PL" sz="2000" dirty="0"/>
              <a:t>Waszym zadaniem jest utworzenie albumu w formacie A3 zawierającego informacje i zdjęcia dotyczące układu pokarmowego oraz  jego chorób, a następnie zreferowanie przed całą klasą. </a:t>
            </a:r>
          </a:p>
          <a:p>
            <a:r>
              <a:rPr lang="pl-PL" sz="2000" dirty="0"/>
              <a:t>Dodatkowo, wspólnie stworzycie schemat budowy układu pokarmowego, który zamieścicie na końcu albumu. Na wykonanie zadania macie 3 tygodnie.</a:t>
            </a:r>
          </a:p>
          <a:p>
            <a:r>
              <a:rPr lang="pl-PL" sz="2000" dirty="0"/>
              <a:t>Każda grupa powinna w swojej pracy umieścić informacje na temat: 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</a:rPr>
              <a:t>funkcji</a:t>
            </a:r>
            <a:r>
              <a:rPr lang="pl-PL" sz="2000" dirty="0"/>
              <a:t>, </a:t>
            </a:r>
            <a:r>
              <a:rPr lang="pl-PL" sz="2000" dirty="0">
                <a:solidFill>
                  <a:srgbClr val="7030A0"/>
                </a:solidFill>
              </a:rPr>
              <a:t>położenia</a:t>
            </a:r>
            <a:r>
              <a:rPr lang="pl-PL" sz="2000" dirty="0"/>
              <a:t>, </a:t>
            </a:r>
            <a:r>
              <a:rPr lang="pl-PL" sz="2000" dirty="0">
                <a:solidFill>
                  <a:srgbClr val="FFFF00"/>
                </a:solidFill>
              </a:rPr>
              <a:t>budowy</a:t>
            </a:r>
            <a:r>
              <a:rPr lang="pl-PL" sz="2000" dirty="0"/>
              <a:t>, </a:t>
            </a:r>
            <a:r>
              <a:rPr lang="pl-PL" sz="2000" dirty="0">
                <a:solidFill>
                  <a:srgbClr val="FF0000"/>
                </a:solidFill>
              </a:rPr>
              <a:t>wielkość</a:t>
            </a:r>
            <a:r>
              <a:rPr lang="pl-PL" sz="2000" dirty="0"/>
              <a:t> i </a:t>
            </a:r>
            <a:r>
              <a:rPr lang="pl-PL" sz="2000" dirty="0">
                <a:solidFill>
                  <a:srgbClr val="0070C0"/>
                </a:solidFill>
              </a:rPr>
              <a:t>choroby</a:t>
            </a:r>
            <a:r>
              <a:rPr lang="pl-PL" sz="2000" dirty="0"/>
              <a:t> danego elementu układu pokarmowego. 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E94B016-F287-4C06-EBE6-A47D6E126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2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3624" y="-9939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1000"/>
                    </a14:imgEffect>
                    <a14:imgEffect>
                      <a14:brightnessContrast bright="79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144" y="2276872"/>
            <a:ext cx="2073969" cy="3038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5040560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Podzielicie się na 3 grupy. Każda grupa będzie miała za zadanie stworzyć zbiór informacji, związanych z tematem tego projektu.</a:t>
            </a:r>
          </a:p>
          <a:p>
            <a:pPr lvl="0"/>
            <a:r>
              <a:rPr lang="pl-PL" sz="2000" b="1" dirty="0"/>
              <a:t>GRUPA A</a:t>
            </a:r>
            <a:r>
              <a:rPr lang="pl-PL" sz="2000" dirty="0"/>
              <a:t>:</a:t>
            </a:r>
          </a:p>
          <a:p>
            <a:pPr lvl="0"/>
            <a:r>
              <a:rPr lang="pl-PL" sz="2000" dirty="0"/>
              <a:t>- jama ustna i choroby jamy ustnej</a:t>
            </a:r>
          </a:p>
          <a:p>
            <a:pPr lvl="0"/>
            <a:r>
              <a:rPr lang="pl-PL" sz="2000" dirty="0"/>
              <a:t>- gardło i choroby gardła</a:t>
            </a:r>
          </a:p>
          <a:p>
            <a:pPr lvl="0"/>
            <a:r>
              <a:rPr lang="pl-PL" sz="2000" b="1" dirty="0"/>
              <a:t>GRUPA B</a:t>
            </a:r>
            <a:r>
              <a:rPr lang="pl-PL" sz="2000" dirty="0"/>
              <a:t>:</a:t>
            </a:r>
          </a:p>
          <a:p>
            <a:pPr lvl="0"/>
            <a:r>
              <a:rPr lang="pl-PL" sz="2000" dirty="0"/>
              <a:t>- przełyk i choroby przełyku</a:t>
            </a:r>
          </a:p>
          <a:p>
            <a:pPr lvl="0"/>
            <a:r>
              <a:rPr lang="pl-PL" sz="2000" dirty="0"/>
              <a:t>- żołądek i choroby żołądka </a:t>
            </a:r>
          </a:p>
          <a:p>
            <a:pPr lvl="0"/>
            <a:r>
              <a:rPr lang="pl-PL" sz="2000" b="1" dirty="0"/>
              <a:t>GRUPA C</a:t>
            </a:r>
            <a:r>
              <a:rPr lang="pl-PL" sz="2000" dirty="0"/>
              <a:t>:</a:t>
            </a:r>
          </a:p>
          <a:p>
            <a:pPr lvl="0"/>
            <a:r>
              <a:rPr lang="pl-PL" sz="2000" dirty="0"/>
              <a:t>- jelito cienkie i choroby jelita cienkiego</a:t>
            </a:r>
          </a:p>
          <a:p>
            <a:pPr lvl="0"/>
            <a:r>
              <a:rPr lang="pl-PL" sz="2000" dirty="0"/>
              <a:t>-  jelito grube i choroby jelita grubego.</a:t>
            </a:r>
          </a:p>
          <a:p>
            <a:pPr lvl="0"/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D4ABA7F-AE59-A001-F90D-720647F81F4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29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10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51720" y="-207314"/>
            <a:ext cx="4176464" cy="1224136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PROCES</a:t>
            </a:r>
            <a:endParaRPr lang="pl-P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saturation sat="0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792" y="1656895"/>
            <a:ext cx="1763688" cy="17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6185" y="1016822"/>
            <a:ext cx="7632848" cy="6552728"/>
          </a:xfrm>
        </p:spPr>
        <p:txBody>
          <a:bodyPr>
            <a:normAutofit/>
          </a:bodyPr>
          <a:lstStyle/>
          <a:p>
            <a:r>
              <a:rPr lang="pl-PL" sz="2000" dirty="0"/>
              <a:t>Pozyskane wiadomości , informacje, rysunki, zdjęcia przygotujcie na kartach o formacie A3 </a:t>
            </a:r>
          </a:p>
          <a:p>
            <a:r>
              <a:rPr lang="pl-PL" sz="2000" dirty="0"/>
              <a:t>Na przygotowanie kart do albumu  będziecie mieli tydzień czasu -  przynosicie gotowe karty  na kolejne zajęcia  biologii.</a:t>
            </a:r>
          </a:p>
          <a:p>
            <a:r>
              <a:rPr lang="pl-PL" sz="2000" dirty="0"/>
              <a:t>Z kart wspólnie tworzycie jeden, wspólny album dotyczący układu pokarmowego człowieka.</a:t>
            </a:r>
          </a:p>
          <a:p>
            <a:r>
              <a:rPr lang="pl-PL" sz="2000" dirty="0"/>
              <a:t> Na podstawie zdobytych w trakcie przygotowywania albumu informacji, tworzycie wspólnie ostatnią kartę albumu, na której ma być model układu pokarmowego. Sposób wykonania zależy od Was (może być namalowany, zrobiony z różnego rodzaju materiałów, może też być ruchomy – tzn. z możliwością przyczepiania i odczepiania do karty poszczególnych elementów  przewodu pokarmowego).</a:t>
            </a:r>
            <a:br>
              <a:rPr lang="pl-PL" dirty="0"/>
            </a:b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19484F5-D2D3-D236-A344-7A0FBA00BC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753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899592" y="404664"/>
            <a:ext cx="3528510" cy="9611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276872"/>
            <a:ext cx="2376264" cy="266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ymbol zastępczy zawartości 2"/>
          <p:cNvSpPr txBox="1">
            <a:spLocks/>
          </p:cNvSpPr>
          <p:nvPr/>
        </p:nvSpPr>
        <p:spPr>
          <a:xfrm>
            <a:off x="395537" y="1777871"/>
            <a:ext cx="5472607" cy="489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000" dirty="0"/>
              <a:t>Na kolejnych zajęciach każda z grup referuje swoje zagadnienie, aby podzielić się z pozostałymi uczniami zdobytymi informacjami. 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Na koniec nauczyciel będzie zadawał pytania w celu sprawdzenia, ile informacji zapamiętaliście</a:t>
            </a:r>
            <a:r>
              <a:rPr lang="pl-PL" sz="2800" dirty="0"/>
              <a:t>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4802914-F78A-4D0E-9B63-A9F2438527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564" y="611720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3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3768" y="-171400"/>
            <a:ext cx="4176464" cy="1152128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PROCES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12776"/>
            <a:ext cx="8352928" cy="5184576"/>
          </a:xfrm>
        </p:spPr>
        <p:txBody>
          <a:bodyPr>
            <a:normAutofit/>
          </a:bodyPr>
          <a:lstStyle/>
          <a:p>
            <a:pPr indent="-342900"/>
            <a:r>
              <a:rPr lang="pl-PL" sz="2000" dirty="0"/>
              <a:t>Informacji potrzebnych do przygotowania zadania szukajcie w podanych stronach internetowych lub innych wam znanych.</a:t>
            </a:r>
          </a:p>
          <a:p>
            <a:pPr indent="-342900"/>
            <a:r>
              <a:rPr lang="pl-PL" sz="2000" dirty="0"/>
              <a:t>Praca musi być estetyczna (ładnie wykonana),</a:t>
            </a:r>
          </a:p>
          <a:p>
            <a:pPr marL="0" indent="0">
              <a:buNone/>
            </a:pPr>
            <a:r>
              <a:rPr lang="pl-PL" sz="2000" dirty="0"/>
              <a:t>     w ciekawej, wyczerpującej, różnorodnej formie.</a:t>
            </a:r>
          </a:p>
          <a:p>
            <a:pPr indent="-342900"/>
            <a:r>
              <a:rPr lang="pl-PL" sz="2000" dirty="0"/>
              <a:t> </a:t>
            </a:r>
            <a:r>
              <a:rPr lang="pl-PL" sz="2000" u="sng" dirty="0"/>
              <a:t>W każdej prezentacji musi być podany:</a:t>
            </a:r>
          </a:p>
          <a:p>
            <a:r>
              <a:rPr lang="pl-PL" sz="2000" dirty="0"/>
              <a:t>1</a:t>
            </a:r>
            <a:r>
              <a:rPr lang="pl-PL" sz="2000" b="1" dirty="0"/>
              <a:t>. Temat </a:t>
            </a:r>
            <a:r>
              <a:rPr lang="pl-PL" sz="2000" dirty="0"/>
              <a:t>(inny dla każdej grupy).</a:t>
            </a:r>
          </a:p>
          <a:p>
            <a:r>
              <a:rPr lang="pl-PL" sz="2000" dirty="0"/>
              <a:t>2</a:t>
            </a:r>
            <a:r>
              <a:rPr lang="pl-PL" sz="2000" b="1" dirty="0"/>
              <a:t>. Imiona, nazwiska uczniów którzy ją przygotowali.</a:t>
            </a:r>
          </a:p>
          <a:p>
            <a:r>
              <a:rPr lang="pl-PL" sz="2000" dirty="0"/>
              <a:t>3. Opracowanie tematu według wytycznych.</a:t>
            </a:r>
          </a:p>
          <a:p>
            <a:r>
              <a:rPr lang="pl-PL" sz="2000" dirty="0"/>
              <a:t>4. Każda grupa samodzielnie prezentuje klasie swoją pracę.</a:t>
            </a:r>
          </a:p>
          <a:p>
            <a:r>
              <a:rPr lang="pl-PL" sz="2000" dirty="0"/>
              <a:t>5. Każda grupa prezentuje swoja pracę przed całą klasą.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EC6E8A8-8F7C-E36A-2733-3E661E8C7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04014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412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398</TotalTime>
  <Words>1356</Words>
  <Application>Microsoft Office PowerPoint</Application>
  <PresentationFormat>Pokaz na ekranie (4:3)</PresentationFormat>
  <Paragraphs>127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2</vt:lpstr>
      <vt:lpstr>Austin</vt:lpstr>
      <vt:lpstr>UKŁAD POKARMOWY CZŁOWIEKA</vt:lpstr>
      <vt:lpstr>SPIS TREŚCI</vt:lpstr>
      <vt:lpstr>WSTĘP</vt:lpstr>
      <vt:lpstr>WSTĘP</vt:lpstr>
      <vt:lpstr>ZADANIE</vt:lpstr>
      <vt:lpstr>PROCES</vt:lpstr>
      <vt:lpstr>PROCES</vt:lpstr>
      <vt:lpstr>Prezentacja programu PowerPoint</vt:lpstr>
      <vt:lpstr>PROCES</vt:lpstr>
      <vt:lpstr>ŹRÓDŁA</vt:lpstr>
      <vt:lpstr>ŹRÓDŁA</vt:lpstr>
      <vt:lpstr>EWALUACJA</vt:lpstr>
      <vt:lpstr>EWALUACJA</vt:lpstr>
      <vt:lpstr>KONKLUZJA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Wronka</dc:creator>
  <cp:lastModifiedBy>xx xx</cp:lastModifiedBy>
  <cp:revision>37</cp:revision>
  <dcterms:created xsi:type="dcterms:W3CDTF">2017-03-05T12:23:35Z</dcterms:created>
  <dcterms:modified xsi:type="dcterms:W3CDTF">2025-05-06T11:53:52Z</dcterms:modified>
</cp:coreProperties>
</file>