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9"/>
  </p:notesMasterIdLst>
  <p:sldIdLst>
    <p:sldId id="256" r:id="rId2"/>
    <p:sldId id="257" r:id="rId3"/>
    <p:sldId id="271" r:id="rId4"/>
    <p:sldId id="270" r:id="rId5"/>
    <p:sldId id="258" r:id="rId6"/>
    <p:sldId id="272" r:id="rId7"/>
    <p:sldId id="259" r:id="rId8"/>
    <p:sldId id="273" r:id="rId9"/>
    <p:sldId id="279" r:id="rId10"/>
    <p:sldId id="280" r:id="rId11"/>
    <p:sldId id="281" r:id="rId12"/>
    <p:sldId id="282" r:id="rId13"/>
    <p:sldId id="263" r:id="rId14"/>
    <p:sldId id="266" r:id="rId15"/>
    <p:sldId id="267" r:id="rId16"/>
    <p:sldId id="283" r:id="rId17"/>
    <p:sldId id="284" r:id="rId18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437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 dirty="0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0E649E-ABF0-4061-B49A-C3E10B7668D4}" type="datetimeFigureOut">
              <a:rPr lang="sk-SK" smtClean="0"/>
              <a:pPr/>
              <a:t>19. 5. 2025</a:t>
            </a:fld>
            <a:endParaRPr lang="sk-SK" dirty="0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 dirty="0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8AE2C4-F606-418A-BB0E-DEB10D2822D6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5831582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8AE2C4-F606-418A-BB0E-DEB10D2822D6}" type="slidenum">
              <a:rPr lang="sk-SK" smtClean="0"/>
              <a:pPr/>
              <a:t>5</a:t>
            </a:fld>
            <a:endParaRPr lang="sk-SK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dpis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22" name="Podnadpis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sk-SK"/>
              <a:t>Kliknite sem a upravte štýl predlohy podnadpisov.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8759D-9A0C-48CC-B4BD-E4FF38EB6AE0}" type="datetimeFigureOut">
              <a:rPr lang="pl-PL" smtClean="0"/>
              <a:pPr/>
              <a:t>19.05.2025</a:t>
            </a:fld>
            <a:endParaRPr lang="pl-PL"/>
          </a:p>
        </p:txBody>
      </p:sp>
      <p:sp>
        <p:nvSpPr>
          <p:cNvPr id="20" name="Zástupný symbol päty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0" name="Zástupný symbol čísla snímky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D8567-421A-43FD-8A1A-F5BBF68781AB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Ová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Ová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8759D-9A0C-48CC-B4BD-E4FF38EB6AE0}" type="datetimeFigureOut">
              <a:rPr lang="pl-PL" smtClean="0"/>
              <a:pPr/>
              <a:t>19.05.2025</a:t>
            </a:fld>
            <a:endParaRPr lang="pl-PL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D8567-421A-43FD-8A1A-F5BBF68781A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8759D-9A0C-48CC-B4BD-E4FF38EB6AE0}" type="datetimeFigureOut">
              <a:rPr lang="pl-PL" smtClean="0"/>
              <a:pPr/>
              <a:t>19.05.2025</a:t>
            </a:fld>
            <a:endParaRPr lang="pl-PL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D8567-421A-43FD-8A1A-F5BBF68781A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8759D-9A0C-48CC-B4BD-E4FF38EB6AE0}" type="datetimeFigureOut">
              <a:rPr lang="pl-PL" smtClean="0"/>
              <a:pPr/>
              <a:t>19.05.2025</a:t>
            </a:fld>
            <a:endParaRPr lang="pl-PL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D8567-421A-43FD-8A1A-F5BBF68781A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ĺžnik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sk-SK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8759D-9A0C-48CC-B4BD-E4FF38EB6AE0}" type="datetimeFigureOut">
              <a:rPr lang="pl-PL" smtClean="0"/>
              <a:pPr/>
              <a:t>19.05.2025</a:t>
            </a:fld>
            <a:endParaRPr lang="pl-PL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D8567-421A-43FD-8A1A-F5BBF68781AB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Obdĺžnik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Ová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Ová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8759D-9A0C-48CC-B4BD-E4FF38EB6AE0}" type="datetimeFigureOut">
              <a:rPr lang="pl-PL" smtClean="0"/>
              <a:pPr/>
              <a:t>19.05.2025</a:t>
            </a:fld>
            <a:endParaRPr lang="pl-PL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D8567-421A-43FD-8A1A-F5BBF68781A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k-SK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k-SK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8759D-9A0C-48CC-B4BD-E4FF38EB6AE0}" type="datetimeFigureOut">
              <a:rPr lang="pl-PL" smtClean="0"/>
              <a:pPr/>
              <a:t>19.05.2025</a:t>
            </a:fld>
            <a:endParaRPr lang="pl-PL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D8567-421A-43FD-8A1A-F5BBF68781A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8759D-9A0C-48CC-B4BD-E4FF38EB6AE0}" type="datetimeFigureOut">
              <a:rPr lang="pl-PL" smtClean="0"/>
              <a:pPr/>
              <a:t>19.05.2025</a:t>
            </a:fld>
            <a:endParaRPr lang="pl-PL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D8567-421A-43FD-8A1A-F5BBF68781A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8759D-9A0C-48CC-B4BD-E4FF38EB6AE0}" type="datetimeFigureOut">
              <a:rPr lang="pl-PL" smtClean="0"/>
              <a:pPr/>
              <a:t>19.05.2025</a:t>
            </a:fld>
            <a:endParaRPr lang="pl-PL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D8567-421A-43FD-8A1A-F5BBF68781AB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6" name="Obdĺžnik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sk-SK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8759D-9A0C-48CC-B4BD-E4FF38EB6AE0}" type="datetimeFigureOut">
              <a:rPr lang="pl-PL" smtClean="0"/>
              <a:pPr/>
              <a:t>19.05.2025</a:t>
            </a:fld>
            <a:endParaRPr lang="pl-PL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D8567-421A-43FD-8A1A-F5BBF68781A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8759D-9A0C-48CC-B4BD-E4FF38EB6AE0}" type="datetimeFigureOut">
              <a:rPr lang="pl-PL" smtClean="0"/>
              <a:pPr/>
              <a:t>19.05.2025</a:t>
            </a:fld>
            <a:endParaRPr lang="pl-PL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D8567-421A-43FD-8A1A-F5BBF68781AB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Obdĺžnik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sk-SK" dirty="0"/>
              <a:t>Ak chcete pridať obrázok, kliknite na ikonu</a:t>
            </a:r>
            <a:endParaRPr kumimoji="0" lang="en-US" dirty="0"/>
          </a:p>
        </p:txBody>
      </p:sp>
      <p:sp>
        <p:nvSpPr>
          <p:cNvPr id="9" name="Vývojový diagram: proce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Vývojový diagram: proce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sk-SK"/>
              <a:t>Kliknite sem a upravte štýly predlohy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oláč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Ová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Prstenec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Obdĺžnik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5" name="Zástupný symbol nadpisu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9" name="Zástupný symbol textu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sk-SK"/>
              <a:t>Kliknite sem a upravte štýly predlohy textu.</a:t>
            </a:r>
          </a:p>
          <a:p>
            <a:pPr lvl="1" eaLnBrk="1" latinLnBrk="0" hangingPunct="1"/>
            <a:r>
              <a:rPr kumimoji="0" lang="sk-SK"/>
              <a:t>Druhá úroveň</a:t>
            </a:r>
          </a:p>
          <a:p>
            <a:pPr lvl="2" eaLnBrk="1" latinLnBrk="0" hangingPunct="1"/>
            <a:r>
              <a:rPr kumimoji="0" lang="sk-SK"/>
              <a:t>Tretia úroveň</a:t>
            </a:r>
          </a:p>
          <a:p>
            <a:pPr lvl="3" eaLnBrk="1" latinLnBrk="0" hangingPunct="1"/>
            <a:r>
              <a:rPr kumimoji="0" lang="sk-SK"/>
              <a:t>Štvrtá úroveň</a:t>
            </a:r>
          </a:p>
          <a:p>
            <a:pPr lvl="4" eaLnBrk="1" latinLnBrk="0" hangingPunct="1"/>
            <a:r>
              <a:rPr kumimoji="0" lang="sk-SK"/>
              <a:t>Piata úroveň</a:t>
            </a:r>
            <a:endParaRPr kumimoji="0" lang="en-US"/>
          </a:p>
        </p:txBody>
      </p:sp>
      <p:sp>
        <p:nvSpPr>
          <p:cNvPr id="24" name="Zástupný symbol dátumu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6368759D-9A0C-48CC-B4BD-E4FF38EB6AE0}" type="datetimeFigureOut">
              <a:rPr lang="pl-PL" smtClean="0"/>
              <a:pPr/>
              <a:t>19.05.2025</a:t>
            </a:fld>
            <a:endParaRPr lang="pl-PL"/>
          </a:p>
        </p:txBody>
      </p:sp>
      <p:sp>
        <p:nvSpPr>
          <p:cNvPr id="10" name="Zástupný symbol päty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pl-PL"/>
          </a:p>
        </p:txBody>
      </p:sp>
      <p:sp>
        <p:nvSpPr>
          <p:cNvPr id="22" name="Zástupný symbol čísla snímky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2CDD8567-421A-43FD-8A1A-F5BBF68781AB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5" name="Obdĺžnik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7Ddg1nkArTw" TargetMode="External"/><Relationship Id="rId2" Type="http://schemas.openxmlformats.org/officeDocument/2006/relationships/hyperlink" Target="http://www.posunky.sk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hyperlink" Target="https://prezi.com/v/cbbhaoub3gav/domcek-domcek-kto-v-tebe-byva/" TargetMode="External"/><Relationship Id="rId4" Type="http://schemas.openxmlformats.org/officeDocument/2006/relationships/hyperlink" Target="https://www.lenivaucitelka.sk/aktivita-domcek-domcek-kto-v-tebe-byva/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755576" y="1676400"/>
            <a:ext cx="7772400" cy="1752600"/>
          </a:xfrm>
        </p:spPr>
        <p:txBody>
          <a:bodyPr>
            <a:normAutofit/>
          </a:bodyPr>
          <a:lstStyle/>
          <a:p>
            <a:pPr algn="ctr"/>
            <a:r>
              <a:rPr lang="pl-PL" sz="6600" dirty="0"/>
              <a:t>Lesné zvieratá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0462" y="6174730"/>
            <a:ext cx="1743075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7D20732B-ACC3-66E8-51AA-EA0CCDC2BF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404664"/>
            <a:ext cx="4283968" cy="898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937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75656" y="0"/>
            <a:ext cx="7498080" cy="1143000"/>
          </a:xfrm>
        </p:spPr>
        <p:txBody>
          <a:bodyPr/>
          <a:lstStyle/>
          <a:p>
            <a:r>
              <a:rPr lang="sk-SK" dirty="0"/>
              <a:t>Plán práce 3. – 4. vyuč. hod.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331640" y="1158416"/>
            <a:ext cx="7498080" cy="4800600"/>
          </a:xfrm>
        </p:spPr>
        <p:txBody>
          <a:bodyPr/>
          <a:lstStyle/>
          <a:p>
            <a:r>
              <a:rPr lang="sk-SK" dirty="0"/>
              <a:t>Pozrieť si rozprávku Domček, domček, kto v tebe býva?</a:t>
            </a:r>
          </a:p>
          <a:p>
            <a:r>
              <a:rPr lang="sk-SK" dirty="0"/>
              <a:t>Pre posunkovať si text rozprávky.</a:t>
            </a:r>
          </a:p>
          <a:p>
            <a:r>
              <a:rPr lang="sk-SK" dirty="0"/>
              <a:t>Rozdeliť postavy medzi žiakov.</a:t>
            </a:r>
          </a:p>
          <a:p>
            <a:pPr>
              <a:buNone/>
            </a:pPr>
            <a:endParaRPr lang="sk-SK" dirty="0"/>
          </a:p>
          <a:p>
            <a:endParaRPr lang="sk-SK" dirty="0"/>
          </a:p>
          <a:p>
            <a:pPr>
              <a:buNone/>
            </a:pPr>
            <a:endParaRPr lang="sk-SK" dirty="0"/>
          </a:p>
        </p:txBody>
      </p:sp>
      <p:pic>
        <p:nvPicPr>
          <p:cNvPr id="2050" name="Picture 2" descr="C:\Users\pgul\Desktop\6b1476845ca80f2b3bf1fcdea47_converted.png"/>
          <p:cNvPicPr>
            <a:picLocks noChangeAspect="1" noChangeArrowheads="1"/>
          </p:cNvPicPr>
          <p:nvPr/>
        </p:nvPicPr>
        <p:blipFill rotWithShape="1">
          <a:blip r:embed="rId2" cstate="print"/>
          <a:srcRect l="13804" r="12377"/>
          <a:stretch/>
        </p:blipFill>
        <p:spPr bwMode="auto">
          <a:xfrm>
            <a:off x="5451630" y="3651817"/>
            <a:ext cx="2717321" cy="2071702"/>
          </a:xfrm>
          <a:prstGeom prst="rect">
            <a:avLst/>
          </a:prstGeom>
          <a:noFill/>
        </p:spPr>
      </p:pic>
      <p:pic>
        <p:nvPicPr>
          <p:cNvPr id="1027" name="Picture 3" descr="G:\Domček, domček, kto v tebe býva__.mp4.00_05_38_08.Still00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86" r="18612" b="14545"/>
          <a:stretch/>
        </p:blipFill>
        <p:spPr bwMode="auto">
          <a:xfrm>
            <a:off x="1765217" y="3627881"/>
            <a:ext cx="3025644" cy="2071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3AD4FF7E-28FC-14A1-5703-EB540785788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110" y="6093610"/>
            <a:ext cx="1743075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83590" y="-162513"/>
            <a:ext cx="7498080" cy="1143000"/>
          </a:xfrm>
        </p:spPr>
        <p:txBody>
          <a:bodyPr/>
          <a:lstStyle/>
          <a:p>
            <a:r>
              <a:rPr lang="sk-SK" dirty="0"/>
              <a:t>Plán práce 5.-10.vyuč.hod.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435607" y="836712"/>
            <a:ext cx="7498080" cy="4800600"/>
          </a:xfrm>
        </p:spPr>
        <p:txBody>
          <a:bodyPr/>
          <a:lstStyle/>
          <a:p>
            <a:r>
              <a:rPr lang="sk-SK" dirty="0"/>
              <a:t>Nacvičiť si </a:t>
            </a:r>
            <a:r>
              <a:rPr lang="sk-SK" u="sng" dirty="0"/>
              <a:t>dr</a:t>
            </a:r>
            <a:r>
              <a:rPr lang="sk-SK" dirty="0"/>
              <a:t>amatizáciu rozprávky.</a:t>
            </a:r>
          </a:p>
          <a:p>
            <a:r>
              <a:rPr lang="sk-SK" dirty="0"/>
              <a:t>Rozumieť následnosti postáv podľa deja.</a:t>
            </a:r>
          </a:p>
          <a:p>
            <a:r>
              <a:rPr lang="sk-SK" dirty="0"/>
              <a:t>Naučiť sa text v posunkoch.</a:t>
            </a:r>
          </a:p>
          <a:p>
            <a:r>
              <a:rPr lang="sk-SK" dirty="0"/>
              <a:t>Prezentovať rozprávku pred verejnosťou.</a:t>
            </a:r>
          </a:p>
        </p:txBody>
      </p:sp>
      <p:pic>
        <p:nvPicPr>
          <p:cNvPr id="1026" name="Picture 2" descr="C:\Users\BigON\Desktop\20230531_0825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5938715" y="3708071"/>
            <a:ext cx="2212503" cy="1977565"/>
          </a:xfrm>
          <a:prstGeom prst="rect">
            <a:avLst/>
          </a:prstGeom>
          <a:noFill/>
        </p:spPr>
      </p:pic>
      <p:pic>
        <p:nvPicPr>
          <p:cNvPr id="5" name="Picture 2" descr="G:\Domček, domček, kto v tebe býva__.mp4.00_03_41_25.Still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538444"/>
            <a:ext cx="4005651" cy="2253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80FCE4D3-7434-FEA1-0544-7345255B66B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7600" y="6079325"/>
            <a:ext cx="1743075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21497" y="188640"/>
            <a:ext cx="7498080" cy="1143000"/>
          </a:xfrm>
        </p:spPr>
        <p:txBody>
          <a:bodyPr/>
          <a:lstStyle/>
          <a:p>
            <a:r>
              <a:rPr lang="sk-SK" dirty="0"/>
              <a:t>Hodnotenie</a:t>
            </a:r>
          </a:p>
        </p:txBody>
      </p:sp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0565236"/>
              </p:ext>
            </p:extLst>
          </p:nvPr>
        </p:nvGraphicFramePr>
        <p:xfrm>
          <a:off x="1685160" y="1483519"/>
          <a:ext cx="7135312" cy="38909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24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59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92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92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892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8921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964881">
                <a:tc>
                  <a:txBody>
                    <a:bodyPr/>
                    <a:lstStyle/>
                    <a:p>
                      <a:r>
                        <a:rPr lang="sk-SK" sz="1400" dirty="0"/>
                        <a:t>Hodnotenie: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dirty="0"/>
                        <a:t>výborný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dirty="0"/>
                        <a:t>veľmi</a:t>
                      </a:r>
                      <a:r>
                        <a:rPr lang="sk-SK" sz="1400" baseline="0" dirty="0"/>
                        <a:t> dobrý</a:t>
                      </a:r>
                      <a:endParaRPr lang="sk-SK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dirty="0"/>
                        <a:t>dobrý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dirty="0"/>
                        <a:t>dostatočný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dirty="0"/>
                        <a:t>nedostatočný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49947"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400" dirty="0"/>
                        <a:t>Žiak</a:t>
                      </a:r>
                      <a:r>
                        <a:rPr lang="sk-SK" sz="1400" baseline="0" dirty="0"/>
                        <a:t> pozná lesné zvieratá, ovláda následnosť deja rozprávky, tvorivo a aktívne účinkuje v dramatizácií.</a:t>
                      </a:r>
                      <a:endParaRPr lang="sk-S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400" dirty="0"/>
                        <a:t>Žiak pozná</a:t>
                      </a:r>
                      <a:r>
                        <a:rPr lang="sk-SK" sz="1400" baseline="0" dirty="0"/>
                        <a:t> väčšinu lesných zvierat, pri postupnosti deja nerobí väčšie chyby, snaží sa aktívne presadzovať pri dramatizácií rozprávky.</a:t>
                      </a:r>
                      <a:endParaRPr lang="sk-S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400" dirty="0"/>
                        <a:t> Žiak</a:t>
                      </a:r>
                      <a:r>
                        <a:rPr lang="sk-SK" sz="1400" baseline="0" dirty="0"/>
                        <a:t> s pomocou učiteľa si osvojil pomenovanie lesných zvierat, snaží sa orientovať v dejovej postupnosti, využíva pomoc pri dramatizácií.</a:t>
                      </a:r>
                      <a:endParaRPr lang="sk-S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 </a:t>
                      </a:r>
                      <a:r>
                        <a:rPr lang="sk-SK" sz="1400" dirty="0"/>
                        <a:t>Žiak</a:t>
                      </a:r>
                      <a:r>
                        <a:rPr lang="sk-SK" sz="1400" baseline="0" dirty="0"/>
                        <a:t> nevie vymenovať  lesné zvieratá iba ich vyjadriť posunkom, pri dejovej postupnosti robí chyby, snaží sa  rozprávku dramaticky stvárniť.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400" dirty="0"/>
                        <a:t>Žiak si</a:t>
                      </a:r>
                      <a:r>
                        <a:rPr lang="sk-SK" sz="1400" baseline="0" dirty="0"/>
                        <a:t> nedokáže osvojiť názvy lesných zvierat, nepozná dejovú postupnosť, nie je aktívny pri dramatizácií.</a:t>
                      </a:r>
                      <a:endParaRPr lang="sk-SK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" name="Obraz 2">
            <a:extLst>
              <a:ext uri="{FF2B5EF4-FFF2-40B4-BE49-F238E27FC236}">
                <a16:creationId xmlns:a16="http://schemas.microsoft.com/office/drawing/2014/main" id="{6B867BA3-99A2-133F-6329-4941DA889B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110" y="6065037"/>
            <a:ext cx="1743075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Zdroje: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sz="2900" dirty="0" err="1"/>
              <a:t>kniha</a:t>
            </a:r>
            <a:r>
              <a:rPr lang="pl-PL" sz="2900" dirty="0"/>
              <a:t> </a:t>
            </a:r>
            <a:r>
              <a:rPr lang="pl-PL" sz="2900" dirty="0" err="1"/>
              <a:t>Svet</a:t>
            </a:r>
            <a:r>
              <a:rPr lang="pl-PL" sz="2900" dirty="0"/>
              <a:t> v </a:t>
            </a:r>
            <a:r>
              <a:rPr lang="pl-PL" sz="2900" dirty="0" err="1"/>
              <a:t>posunkoch</a:t>
            </a:r>
            <a:endParaRPr lang="pl-PL" sz="2900" dirty="0"/>
          </a:p>
          <a:p>
            <a:r>
              <a:rPr lang="pl-PL" sz="2900" dirty="0">
                <a:hlinkClick r:id="rId2"/>
              </a:rPr>
              <a:t>www.posunky.sk</a:t>
            </a:r>
            <a:endParaRPr lang="pl-PL" sz="2900" dirty="0"/>
          </a:p>
          <a:p>
            <a:r>
              <a:rPr lang="pl-PL" sz="2900" dirty="0">
                <a:hlinkClick r:id="rId3"/>
              </a:rPr>
              <a:t>https://www.youtube.com/watch?v=7Ddg1nkArTw</a:t>
            </a:r>
            <a:endParaRPr lang="pl-PL" sz="2900" dirty="0"/>
          </a:p>
          <a:p>
            <a:r>
              <a:rPr lang="pl-PL" sz="2900" dirty="0">
                <a:hlinkClick r:id="rId4"/>
              </a:rPr>
              <a:t>https://www.lenivaucitelka.sk/aktivita-domcek-domcek-kto-v-tebe-byva/</a:t>
            </a:r>
            <a:endParaRPr lang="pl-PL" sz="2900" dirty="0"/>
          </a:p>
          <a:p>
            <a:r>
              <a:rPr lang="pl-PL" sz="2900" dirty="0">
                <a:hlinkClick r:id="rId5"/>
              </a:rPr>
              <a:t>https://prezi.com/v/cbbhaoub3gav/domcek-domcek-kto-v-tebe-byva/</a:t>
            </a:r>
            <a:endParaRPr lang="pl-PL" sz="2900" dirty="0"/>
          </a:p>
          <a:p>
            <a:r>
              <a:rPr lang="pl-PL" sz="2900" dirty="0" err="1"/>
              <a:t>Žiaci</a:t>
            </a:r>
            <a:r>
              <a:rPr lang="pl-PL" sz="2900" dirty="0"/>
              <a:t> si </a:t>
            </a:r>
            <a:r>
              <a:rPr lang="pl-PL" sz="2900" dirty="0" err="1"/>
              <a:t>pozreli</a:t>
            </a:r>
            <a:r>
              <a:rPr lang="pl-PL" sz="2900" dirty="0"/>
              <a:t> </a:t>
            </a:r>
            <a:r>
              <a:rPr lang="pl-PL" sz="2900" dirty="0" err="1"/>
              <a:t>rozprávku</a:t>
            </a:r>
            <a:r>
              <a:rPr lang="pl-PL" sz="2900" dirty="0"/>
              <a:t>, </a:t>
            </a:r>
            <a:r>
              <a:rPr lang="pl-PL" sz="2900" dirty="0" err="1"/>
              <a:t>ktorú</a:t>
            </a:r>
            <a:r>
              <a:rPr lang="pl-PL" sz="2900" dirty="0"/>
              <a:t> </a:t>
            </a:r>
            <a:r>
              <a:rPr lang="pl-PL" sz="2900" dirty="0" err="1"/>
              <a:t>sme</a:t>
            </a:r>
            <a:r>
              <a:rPr lang="pl-PL" sz="2900" dirty="0"/>
              <a:t> </a:t>
            </a:r>
            <a:r>
              <a:rPr lang="pl-PL" sz="2900" dirty="0" err="1"/>
              <a:t>upravovali</a:t>
            </a:r>
            <a:r>
              <a:rPr lang="pl-PL" sz="2900" dirty="0"/>
              <a:t> </a:t>
            </a:r>
            <a:r>
              <a:rPr lang="pl-PL" sz="2900" dirty="0" err="1"/>
              <a:t>podľa</a:t>
            </a:r>
            <a:r>
              <a:rPr lang="pl-PL" sz="2900" dirty="0"/>
              <a:t> </a:t>
            </a:r>
            <a:r>
              <a:rPr lang="pl-PL" sz="2900" dirty="0" err="1"/>
              <a:t>počtu</a:t>
            </a:r>
            <a:r>
              <a:rPr lang="pl-PL" sz="2900" dirty="0"/>
              <a:t> </a:t>
            </a:r>
            <a:r>
              <a:rPr lang="pl-PL" sz="2900" dirty="0" err="1"/>
              <a:t>žiakov</a:t>
            </a:r>
            <a:r>
              <a:rPr lang="pl-PL" sz="2900" dirty="0"/>
              <a:t> a </a:t>
            </a:r>
            <a:r>
              <a:rPr lang="pl-PL" sz="2900" dirty="0" err="1"/>
              <a:t>kostýmov</a:t>
            </a:r>
            <a:r>
              <a:rPr lang="pl-PL" sz="2900" dirty="0"/>
              <a:t>, </a:t>
            </a:r>
            <a:r>
              <a:rPr lang="pl-PL" sz="2900" dirty="0" err="1"/>
              <a:t>ktoré</a:t>
            </a:r>
            <a:r>
              <a:rPr lang="pl-PL" sz="2900" dirty="0"/>
              <a:t> </a:t>
            </a:r>
            <a:r>
              <a:rPr lang="pl-PL" sz="2900" dirty="0" err="1"/>
              <a:t>sme</a:t>
            </a:r>
            <a:r>
              <a:rPr lang="pl-PL" sz="2900" dirty="0"/>
              <a:t> mali k </a:t>
            </a:r>
            <a:r>
              <a:rPr lang="pl-PL" sz="2900" dirty="0" err="1"/>
              <a:t>dispozícií</a:t>
            </a:r>
            <a:r>
              <a:rPr lang="pl-PL" sz="2900" dirty="0"/>
              <a:t>.</a:t>
            </a:r>
          </a:p>
          <a:p>
            <a:pPr>
              <a:buNone/>
            </a:pPr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87B0E063-3822-6062-1A0D-AD85580506A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110" y="6065037"/>
            <a:ext cx="1743075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05751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5608" y="38100"/>
            <a:ext cx="7498080" cy="1143000"/>
          </a:xfrm>
        </p:spPr>
        <p:txBody>
          <a:bodyPr/>
          <a:lstStyle/>
          <a:p>
            <a:r>
              <a:rPr lang="pl-PL" dirty="0" err="1"/>
              <a:t>Záver</a:t>
            </a:r>
            <a:r>
              <a:rPr lang="pl-PL" dirty="0"/>
              <a:t>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435608" y="1181100"/>
            <a:ext cx="7498080" cy="48006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pl-PL" b="0" i="0" dirty="0">
                <a:solidFill>
                  <a:srgbClr val="0D0D0D"/>
                </a:solidFill>
                <a:effectLst/>
                <a:latin typeface="Söhne"/>
              </a:rPr>
              <a:t>Tento projekt umožnil :</a:t>
            </a:r>
          </a:p>
          <a:p>
            <a:r>
              <a:rPr lang="pl-PL" b="0" i="0" dirty="0">
                <a:solidFill>
                  <a:srgbClr val="0D0D0D"/>
                </a:solidFill>
                <a:effectLst/>
                <a:latin typeface="Söhne"/>
              </a:rPr>
              <a:t>lepšie spoznať lesné zvieratá pomocou výrazových prostriedkov, </a:t>
            </a:r>
          </a:p>
          <a:p>
            <a:r>
              <a:rPr lang="pl-PL" dirty="0">
                <a:solidFill>
                  <a:srgbClr val="0D0D0D"/>
                </a:solidFill>
                <a:latin typeface="Söhne"/>
              </a:rPr>
              <a:t>v</a:t>
            </a:r>
            <a:r>
              <a:rPr lang="pl-PL" b="0" i="0" dirty="0">
                <a:solidFill>
                  <a:srgbClr val="0D0D0D"/>
                </a:solidFill>
                <a:effectLst/>
                <a:latin typeface="Söhne"/>
              </a:rPr>
              <a:t>ytvoriť si pozitívny vzťah k prírode a enviromentálnej výchove,</a:t>
            </a:r>
          </a:p>
          <a:p>
            <a:r>
              <a:rPr lang="pl-PL" dirty="0">
                <a:solidFill>
                  <a:srgbClr val="0D0D0D"/>
                </a:solidFill>
                <a:latin typeface="Söhne"/>
              </a:rPr>
              <a:t>poznať dejovú následnosť, určiť poradie, vcítiť sa do postavy, zážitkovo  prežiť dej rozprávky, mať radosť z učenia, </a:t>
            </a:r>
          </a:p>
          <a:p>
            <a:r>
              <a:rPr lang="pl-PL" dirty="0">
                <a:solidFill>
                  <a:srgbClr val="0D0D0D"/>
                </a:solidFill>
                <a:latin typeface="Söhne"/>
              </a:rPr>
              <a:t>prezentovať sa a vyjadriť pred svojimi spolužiakmi a učiteľmi, zvýšovať sebahodnotu každého žiaka, spolupracovať s ostatnými, </a:t>
            </a:r>
          </a:p>
          <a:p>
            <a:r>
              <a:rPr lang="pl-PL" dirty="0">
                <a:solidFill>
                  <a:srgbClr val="0D0D0D"/>
                </a:solidFill>
                <a:latin typeface="Söhne"/>
              </a:rPr>
              <a:t>využiť nacvičenú dramatizáciu pri akciách školy (deň matiek, Vianoce, karneval, ZUČ ...).</a:t>
            </a:r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7E0A70C3-B183-56B3-E3F6-D2FD9F4B05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110" y="6093296"/>
            <a:ext cx="1743075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62056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01010" y="276496"/>
            <a:ext cx="7498080" cy="1143000"/>
          </a:xfrm>
        </p:spPr>
        <p:txBody>
          <a:bodyPr/>
          <a:lstStyle/>
          <a:p>
            <a:r>
              <a:rPr lang="pl-PL" dirty="0" err="1"/>
              <a:t>Sprievodca</a:t>
            </a:r>
            <a:r>
              <a:rPr lang="pl-PL" dirty="0"/>
              <a:t> </a:t>
            </a:r>
            <a:r>
              <a:rPr lang="pl-PL" dirty="0" err="1"/>
              <a:t>učiteľa</a:t>
            </a:r>
            <a:r>
              <a:rPr lang="pl-PL" dirty="0"/>
              <a:t>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691680" y="1556792"/>
            <a:ext cx="6696744" cy="4233652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pl-PL" sz="4200" dirty="0">
                <a:latin typeface="Söhne"/>
              </a:rPr>
              <a:t>1.  </a:t>
            </a:r>
            <a:r>
              <a:rPr lang="pl-PL" sz="4200" dirty="0" err="1">
                <a:latin typeface="Söhne"/>
              </a:rPr>
              <a:t>Pred</a:t>
            </a:r>
            <a:r>
              <a:rPr lang="pl-PL" sz="4200" dirty="0">
                <a:latin typeface="Söhne"/>
              </a:rPr>
              <a:t> </a:t>
            </a:r>
            <a:r>
              <a:rPr lang="pl-PL" sz="4200" dirty="0" err="1">
                <a:latin typeface="Söhne"/>
              </a:rPr>
              <a:t>začatím</a:t>
            </a:r>
            <a:r>
              <a:rPr lang="pl-PL" sz="4200" dirty="0">
                <a:latin typeface="Söhne"/>
              </a:rPr>
              <a:t> projektu je </a:t>
            </a:r>
            <a:r>
              <a:rPr lang="pl-PL" sz="4200" dirty="0" err="1">
                <a:latin typeface="Söhne"/>
              </a:rPr>
              <a:t>potrebné</a:t>
            </a:r>
            <a:r>
              <a:rPr lang="pl-PL" sz="4200" dirty="0">
                <a:latin typeface="Söhne"/>
              </a:rPr>
              <a:t> </a:t>
            </a:r>
            <a:r>
              <a:rPr lang="pl-PL" sz="4200" dirty="0" err="1">
                <a:latin typeface="Söhne"/>
              </a:rPr>
              <a:t>dôkladne</a:t>
            </a:r>
            <a:r>
              <a:rPr lang="pl-PL" sz="4200" dirty="0">
                <a:latin typeface="Söhne"/>
              </a:rPr>
              <a:t> </a:t>
            </a:r>
            <a:r>
              <a:rPr lang="pl-PL" sz="4200" dirty="0" err="1">
                <a:latin typeface="Söhne"/>
              </a:rPr>
              <a:t>oboznámiť</a:t>
            </a:r>
            <a:r>
              <a:rPr lang="pl-PL" sz="4200" dirty="0">
                <a:latin typeface="Söhne"/>
              </a:rPr>
              <a:t> </a:t>
            </a:r>
            <a:r>
              <a:rPr lang="pl-PL" sz="4200" dirty="0" err="1">
                <a:latin typeface="Söhne"/>
              </a:rPr>
              <a:t>žiakov</a:t>
            </a:r>
            <a:r>
              <a:rPr lang="pl-PL" sz="4200" dirty="0">
                <a:latin typeface="Söhne"/>
              </a:rPr>
              <a:t> s </a:t>
            </a:r>
            <a:r>
              <a:rPr lang="pl-PL" sz="4200" dirty="0" err="1">
                <a:latin typeface="Söhne"/>
              </a:rPr>
              <a:t>témou</a:t>
            </a:r>
            <a:r>
              <a:rPr lang="pl-PL" sz="4200" dirty="0">
                <a:latin typeface="Söhne"/>
              </a:rPr>
              <a:t> </a:t>
            </a:r>
            <a:r>
              <a:rPr lang="pl-PL" sz="4200" dirty="0" err="1">
                <a:latin typeface="Söhne"/>
              </a:rPr>
              <a:t>lesné</a:t>
            </a:r>
            <a:r>
              <a:rPr lang="pl-PL" sz="4200" dirty="0">
                <a:latin typeface="Söhne"/>
              </a:rPr>
              <a:t> </a:t>
            </a:r>
            <a:r>
              <a:rPr lang="pl-PL" sz="4200" dirty="0" err="1">
                <a:latin typeface="Söhne"/>
              </a:rPr>
              <a:t>zvieratá</a:t>
            </a:r>
            <a:r>
              <a:rPr lang="pl-PL" sz="4200" dirty="0">
                <a:latin typeface="Söhne"/>
              </a:rPr>
              <a:t>, </a:t>
            </a:r>
            <a:r>
              <a:rPr lang="pl-PL" sz="4200" dirty="0" err="1">
                <a:latin typeface="Söhne"/>
              </a:rPr>
              <a:t>využiť</a:t>
            </a:r>
            <a:r>
              <a:rPr lang="pl-PL" sz="4200" dirty="0">
                <a:latin typeface="Söhne"/>
              </a:rPr>
              <a:t> </a:t>
            </a:r>
            <a:r>
              <a:rPr lang="pl-PL" sz="4200" dirty="0" err="1">
                <a:latin typeface="Söhne"/>
              </a:rPr>
              <a:t>učebný</a:t>
            </a:r>
            <a:r>
              <a:rPr lang="pl-PL" sz="4200" dirty="0">
                <a:latin typeface="Söhne"/>
              </a:rPr>
              <a:t> </a:t>
            </a:r>
            <a:r>
              <a:rPr lang="pl-PL" sz="4200" dirty="0" err="1">
                <a:latin typeface="Söhne"/>
              </a:rPr>
              <a:t>materiál</a:t>
            </a:r>
            <a:r>
              <a:rPr lang="pl-PL" sz="4200" dirty="0">
                <a:latin typeface="Söhne"/>
              </a:rPr>
              <a:t> (ALF, </a:t>
            </a:r>
            <a:r>
              <a:rPr lang="pl-PL" sz="4200" dirty="0" err="1">
                <a:latin typeface="Söhne"/>
              </a:rPr>
              <a:t>knihy</a:t>
            </a:r>
            <a:r>
              <a:rPr lang="pl-PL" sz="4200" dirty="0">
                <a:latin typeface="Söhne"/>
              </a:rPr>
              <a:t>, </a:t>
            </a:r>
            <a:r>
              <a:rPr lang="pl-PL" sz="4200" dirty="0" err="1">
                <a:latin typeface="Söhne"/>
              </a:rPr>
              <a:t>webové</a:t>
            </a:r>
            <a:r>
              <a:rPr lang="pl-PL" sz="4200" dirty="0">
                <a:latin typeface="Söhne"/>
              </a:rPr>
              <a:t> </a:t>
            </a:r>
            <a:r>
              <a:rPr lang="pl-PL" sz="4200" dirty="0" err="1">
                <a:latin typeface="Söhne"/>
              </a:rPr>
              <a:t>stránky</a:t>
            </a:r>
            <a:r>
              <a:rPr lang="pl-PL" sz="4200" dirty="0">
                <a:latin typeface="Söhne"/>
              </a:rPr>
              <a:t> a pod.). </a:t>
            </a:r>
          </a:p>
          <a:p>
            <a:pPr marL="0" indent="0">
              <a:buNone/>
            </a:pPr>
            <a:r>
              <a:rPr lang="pl-PL" sz="4200" dirty="0">
                <a:latin typeface="Söhne"/>
              </a:rPr>
              <a:t>2.  </a:t>
            </a:r>
            <a:r>
              <a:rPr lang="pl-PL" sz="4200" dirty="0" err="1">
                <a:latin typeface="Söhne"/>
              </a:rPr>
              <a:t>Pozrieť</a:t>
            </a:r>
            <a:r>
              <a:rPr lang="pl-PL" sz="4200" dirty="0">
                <a:latin typeface="Söhne"/>
              </a:rPr>
              <a:t> a </a:t>
            </a:r>
            <a:r>
              <a:rPr lang="pl-PL" sz="4200" dirty="0" err="1">
                <a:latin typeface="Söhne"/>
              </a:rPr>
              <a:t>rozobrať</a:t>
            </a:r>
            <a:r>
              <a:rPr lang="pl-PL" sz="4200" dirty="0">
                <a:latin typeface="Söhne"/>
              </a:rPr>
              <a:t> si </a:t>
            </a:r>
            <a:r>
              <a:rPr lang="pl-PL" sz="4200" dirty="0" err="1">
                <a:latin typeface="Söhne"/>
              </a:rPr>
              <a:t>dej</a:t>
            </a:r>
            <a:r>
              <a:rPr lang="pl-PL" sz="4200" dirty="0">
                <a:latin typeface="Söhne"/>
              </a:rPr>
              <a:t> </a:t>
            </a:r>
            <a:r>
              <a:rPr lang="pl-PL" sz="4200" dirty="0" err="1">
                <a:latin typeface="Söhne"/>
              </a:rPr>
              <a:t>rozprávky</a:t>
            </a:r>
            <a:r>
              <a:rPr lang="pl-PL" sz="4200" dirty="0">
                <a:latin typeface="Söhne"/>
              </a:rPr>
              <a:t>: </a:t>
            </a:r>
            <a:r>
              <a:rPr lang="pl-PL" sz="4200" dirty="0" err="1">
                <a:latin typeface="Söhne"/>
              </a:rPr>
              <a:t>Domček</a:t>
            </a:r>
            <a:r>
              <a:rPr lang="pl-PL" sz="4200" dirty="0">
                <a:latin typeface="Söhne"/>
              </a:rPr>
              <a:t>, </a:t>
            </a:r>
            <a:r>
              <a:rPr lang="pl-PL" sz="4200" dirty="0" err="1">
                <a:latin typeface="Söhne"/>
              </a:rPr>
              <a:t>domček</a:t>
            </a:r>
            <a:r>
              <a:rPr lang="pl-PL" sz="4200" dirty="0">
                <a:latin typeface="Söhne"/>
              </a:rPr>
              <a:t>, kto v </a:t>
            </a:r>
            <a:r>
              <a:rPr lang="pl-PL" sz="4200" dirty="0" err="1">
                <a:latin typeface="Söhne"/>
              </a:rPr>
              <a:t>tebe</a:t>
            </a:r>
            <a:r>
              <a:rPr lang="pl-PL" sz="4200" dirty="0">
                <a:latin typeface="Söhne"/>
              </a:rPr>
              <a:t> </a:t>
            </a:r>
            <a:r>
              <a:rPr lang="pl-PL" sz="4200" dirty="0" err="1">
                <a:latin typeface="Söhne"/>
              </a:rPr>
              <a:t>býva</a:t>
            </a:r>
            <a:r>
              <a:rPr lang="pl-PL" sz="4200" dirty="0">
                <a:latin typeface="Söhne"/>
              </a:rPr>
              <a:t>? </a:t>
            </a:r>
          </a:p>
          <a:p>
            <a:pPr marL="0" indent="0">
              <a:buNone/>
            </a:pPr>
            <a:r>
              <a:rPr lang="pl-PL" sz="4200" dirty="0">
                <a:latin typeface="Söhne"/>
              </a:rPr>
              <a:t>3.  </a:t>
            </a:r>
            <a:r>
              <a:rPr lang="pl-PL" sz="4200" dirty="0" err="1">
                <a:latin typeface="Söhne"/>
              </a:rPr>
              <a:t>Vybrať</a:t>
            </a:r>
            <a:r>
              <a:rPr lang="pl-PL" sz="4200" dirty="0">
                <a:latin typeface="Söhne"/>
              </a:rPr>
              <a:t> si </a:t>
            </a:r>
            <a:r>
              <a:rPr lang="pl-PL" sz="4200" dirty="0" err="1">
                <a:latin typeface="Söhne"/>
              </a:rPr>
              <a:t>spomedzi</a:t>
            </a:r>
            <a:r>
              <a:rPr lang="pl-PL" sz="4200" dirty="0">
                <a:latin typeface="Söhne"/>
              </a:rPr>
              <a:t> </a:t>
            </a:r>
            <a:r>
              <a:rPr lang="pl-PL" sz="4200" dirty="0" err="1">
                <a:latin typeface="Söhne"/>
              </a:rPr>
              <a:t>žiakov</a:t>
            </a:r>
            <a:r>
              <a:rPr lang="pl-PL" sz="4200" dirty="0">
                <a:latin typeface="Söhne"/>
              </a:rPr>
              <a:t> </a:t>
            </a:r>
            <a:r>
              <a:rPr lang="pl-PL" sz="4200" dirty="0" err="1">
                <a:latin typeface="Söhne"/>
              </a:rPr>
              <a:t>reprezentantov</a:t>
            </a:r>
            <a:r>
              <a:rPr lang="pl-PL" sz="4200" dirty="0">
                <a:latin typeface="Söhne"/>
              </a:rPr>
              <a:t> </a:t>
            </a:r>
            <a:r>
              <a:rPr lang="pl-PL" sz="4200" dirty="0" err="1">
                <a:latin typeface="Söhne"/>
              </a:rPr>
              <a:t>zvierat</a:t>
            </a:r>
            <a:r>
              <a:rPr lang="pl-PL" sz="4200" dirty="0">
                <a:latin typeface="Söhne"/>
              </a:rPr>
              <a:t> </a:t>
            </a:r>
            <a:r>
              <a:rPr lang="pl-PL" sz="4200" dirty="0" err="1">
                <a:latin typeface="Söhne"/>
              </a:rPr>
              <a:t>účinkujúcich</a:t>
            </a:r>
            <a:r>
              <a:rPr lang="pl-PL" sz="4200" dirty="0">
                <a:latin typeface="Söhne"/>
              </a:rPr>
              <a:t> v </a:t>
            </a:r>
            <a:r>
              <a:rPr lang="pl-PL" sz="4200" dirty="0" err="1">
                <a:latin typeface="Söhne"/>
              </a:rPr>
              <a:t>rozprávke</a:t>
            </a:r>
            <a:r>
              <a:rPr lang="pl-PL" sz="4200" dirty="0">
                <a:latin typeface="Söhne"/>
              </a:rPr>
              <a:t>. </a:t>
            </a:r>
          </a:p>
          <a:p>
            <a:pPr marL="0" indent="0">
              <a:buNone/>
            </a:pPr>
            <a:r>
              <a:rPr lang="pl-PL" sz="4200" dirty="0">
                <a:latin typeface="Söhne"/>
              </a:rPr>
              <a:t>4.  </a:t>
            </a:r>
            <a:r>
              <a:rPr lang="pl-PL" sz="4200" dirty="0" err="1">
                <a:latin typeface="Söhne"/>
              </a:rPr>
              <a:t>Pripraviť</a:t>
            </a:r>
            <a:r>
              <a:rPr lang="pl-PL" sz="4200" dirty="0">
                <a:latin typeface="Söhne"/>
              </a:rPr>
              <a:t> si </a:t>
            </a:r>
            <a:r>
              <a:rPr lang="pl-PL" sz="4200" dirty="0" err="1">
                <a:latin typeface="Söhne"/>
              </a:rPr>
              <a:t>kostýmy</a:t>
            </a:r>
            <a:r>
              <a:rPr lang="pl-PL" sz="4200" dirty="0">
                <a:latin typeface="Söhne"/>
              </a:rPr>
              <a:t> </a:t>
            </a:r>
            <a:r>
              <a:rPr lang="pl-PL" sz="4200" dirty="0" err="1">
                <a:latin typeface="Söhne"/>
              </a:rPr>
              <a:t>lesných</a:t>
            </a:r>
            <a:r>
              <a:rPr lang="pl-PL" sz="4200" dirty="0">
                <a:latin typeface="Söhne"/>
              </a:rPr>
              <a:t> </a:t>
            </a:r>
            <a:r>
              <a:rPr lang="pl-PL" sz="4200" dirty="0" err="1">
                <a:latin typeface="Söhne"/>
              </a:rPr>
              <a:t>zvierat</a:t>
            </a:r>
            <a:r>
              <a:rPr lang="pl-PL" sz="4200" dirty="0">
                <a:latin typeface="Söhne"/>
              </a:rPr>
              <a:t> a </a:t>
            </a:r>
            <a:r>
              <a:rPr lang="pl-PL" sz="4200" dirty="0" err="1">
                <a:latin typeface="Söhne"/>
              </a:rPr>
              <a:t>prispôsobiť</a:t>
            </a:r>
            <a:r>
              <a:rPr lang="pl-PL" sz="4200" dirty="0">
                <a:latin typeface="Söhne"/>
              </a:rPr>
              <a:t> ich </a:t>
            </a:r>
            <a:r>
              <a:rPr lang="pl-PL" sz="4200" dirty="0" err="1">
                <a:latin typeface="Söhne"/>
              </a:rPr>
              <a:t>žiakom</a:t>
            </a:r>
            <a:r>
              <a:rPr lang="pl-PL" sz="4200" dirty="0">
                <a:latin typeface="Söhne"/>
              </a:rPr>
              <a:t>.</a:t>
            </a:r>
          </a:p>
          <a:p>
            <a:pPr marL="0" indent="0">
              <a:buNone/>
            </a:pPr>
            <a:r>
              <a:rPr lang="pl-PL" sz="4200" dirty="0">
                <a:latin typeface="Söhne"/>
              </a:rPr>
              <a:t>5.  </a:t>
            </a:r>
            <a:r>
              <a:rPr lang="pl-PL" sz="4200" dirty="0" err="1">
                <a:latin typeface="Söhne"/>
              </a:rPr>
              <a:t>Vytvoriť</a:t>
            </a:r>
            <a:r>
              <a:rPr lang="pl-PL" sz="4200" dirty="0">
                <a:latin typeface="Söhne"/>
              </a:rPr>
              <a:t> </a:t>
            </a:r>
            <a:r>
              <a:rPr lang="pl-PL" sz="4200" dirty="0" err="1">
                <a:latin typeface="Söhne"/>
              </a:rPr>
              <a:t>maketu</a:t>
            </a:r>
            <a:r>
              <a:rPr lang="pl-PL" sz="4200" dirty="0">
                <a:latin typeface="Söhne"/>
              </a:rPr>
              <a:t> domu.</a:t>
            </a:r>
          </a:p>
          <a:p>
            <a:pPr marL="0" indent="0">
              <a:buNone/>
            </a:pPr>
            <a:r>
              <a:rPr lang="pl-PL" sz="4200" dirty="0">
                <a:latin typeface="Söhne"/>
              </a:rPr>
              <a:t>6.  </a:t>
            </a:r>
            <a:r>
              <a:rPr lang="pl-PL" sz="4200" dirty="0" err="1">
                <a:latin typeface="Söhne"/>
              </a:rPr>
              <a:t>Opakovane</a:t>
            </a:r>
            <a:r>
              <a:rPr lang="pl-PL" sz="4200" dirty="0">
                <a:latin typeface="Söhne"/>
              </a:rPr>
              <a:t> </a:t>
            </a:r>
            <a:r>
              <a:rPr lang="pl-PL" sz="4200" dirty="0" err="1">
                <a:latin typeface="Söhne"/>
              </a:rPr>
              <a:t>cvičiť</a:t>
            </a:r>
            <a:r>
              <a:rPr lang="pl-PL" sz="4200" dirty="0">
                <a:latin typeface="Söhne"/>
              </a:rPr>
              <a:t> </a:t>
            </a:r>
            <a:r>
              <a:rPr lang="pl-PL" sz="4200" dirty="0" err="1">
                <a:latin typeface="Söhne"/>
              </a:rPr>
              <a:t>dramatizáciu</a:t>
            </a:r>
            <a:r>
              <a:rPr lang="pl-PL" sz="4200" dirty="0">
                <a:latin typeface="Söhne"/>
              </a:rPr>
              <a:t> </a:t>
            </a:r>
            <a:r>
              <a:rPr lang="pl-PL" sz="4200" dirty="0" err="1">
                <a:latin typeface="Söhne"/>
              </a:rPr>
              <a:t>rozprávky</a:t>
            </a:r>
            <a:r>
              <a:rPr lang="pl-PL" sz="4200" dirty="0">
                <a:latin typeface="Söhne"/>
              </a:rPr>
              <a:t> </a:t>
            </a:r>
            <a:r>
              <a:rPr lang="pl-PL" sz="4200" dirty="0" err="1">
                <a:latin typeface="Söhne"/>
              </a:rPr>
              <a:t>so</a:t>
            </a:r>
            <a:r>
              <a:rPr lang="pl-PL" sz="4200" dirty="0">
                <a:latin typeface="Söhne"/>
              </a:rPr>
              <a:t> </a:t>
            </a:r>
            <a:r>
              <a:rPr lang="pl-PL" sz="4200" dirty="0" err="1">
                <a:latin typeface="Söhne"/>
              </a:rPr>
              <a:t>žiakmi</a:t>
            </a:r>
            <a:r>
              <a:rPr lang="pl-PL" sz="4200" dirty="0">
                <a:latin typeface="Söhne"/>
              </a:rPr>
              <a:t>.</a:t>
            </a:r>
          </a:p>
          <a:p>
            <a:pPr marL="914400" indent="-914400">
              <a:buFont typeface="+mj-lt"/>
              <a:buAutoNum type="arabicPeriod"/>
            </a:pPr>
            <a:endParaRPr lang="pl-PL" sz="4500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820B2A3B-9CB5-FD3E-2070-5F9A171981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110" y="6065037"/>
            <a:ext cx="1743075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10237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140F811-6758-E2FA-E1CE-A0A1D05D5039}"/>
              </a:ext>
            </a:extLst>
          </p:cNvPr>
          <p:cNvSpPr txBox="1">
            <a:spLocks/>
          </p:cNvSpPr>
          <p:nvPr/>
        </p:nvSpPr>
        <p:spPr>
          <a:xfrm>
            <a:off x="1645920" y="556526"/>
            <a:ext cx="7498080" cy="11430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pl-PL" dirty="0" err="1"/>
              <a:t>Sprievodca</a:t>
            </a:r>
            <a:r>
              <a:rPr lang="pl-PL" dirty="0"/>
              <a:t> </a:t>
            </a:r>
            <a:r>
              <a:rPr lang="pl-PL" dirty="0" err="1"/>
              <a:t>učiteľa</a:t>
            </a:r>
            <a:r>
              <a:rPr lang="pl-PL" dirty="0"/>
              <a:t>: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1EE732A-504E-2757-A57C-1577B8D3863E}"/>
              </a:ext>
            </a:extLst>
          </p:cNvPr>
          <p:cNvSpPr txBox="1">
            <a:spLocks/>
          </p:cNvSpPr>
          <p:nvPr/>
        </p:nvSpPr>
        <p:spPr>
          <a:xfrm>
            <a:off x="1681011" y="1484784"/>
            <a:ext cx="6912768" cy="3486128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None/>
            </a:pPr>
            <a:endParaRPr lang="pl-PL" sz="1900" dirty="0">
              <a:latin typeface="Söhne"/>
            </a:endParaRPr>
          </a:p>
          <a:p>
            <a:pPr marL="0" indent="0">
              <a:buNone/>
            </a:pPr>
            <a:r>
              <a:rPr lang="pl-PL" sz="2500" dirty="0">
                <a:latin typeface="Söhne"/>
              </a:rPr>
              <a:t>7.  </a:t>
            </a:r>
            <a:r>
              <a:rPr lang="pl-PL" sz="2500" dirty="0" err="1">
                <a:latin typeface="Söhne"/>
              </a:rPr>
              <a:t>Učiteľ</a:t>
            </a:r>
            <a:r>
              <a:rPr lang="pl-PL" sz="2500" dirty="0">
                <a:latin typeface="Söhne"/>
              </a:rPr>
              <a:t> by </a:t>
            </a:r>
            <a:r>
              <a:rPr lang="pl-PL" sz="2500" dirty="0" err="1">
                <a:latin typeface="Söhne"/>
              </a:rPr>
              <a:t>mal</a:t>
            </a:r>
            <a:r>
              <a:rPr lang="pl-PL" sz="2500" dirty="0">
                <a:latin typeface="Söhne"/>
              </a:rPr>
              <a:t> </a:t>
            </a:r>
            <a:r>
              <a:rPr lang="pl-PL" sz="2500" dirty="0" err="1">
                <a:latin typeface="Söhne"/>
              </a:rPr>
              <a:t>povzbudzovať</a:t>
            </a:r>
            <a:r>
              <a:rPr lang="pl-PL" sz="2500" dirty="0">
                <a:latin typeface="Söhne"/>
              </a:rPr>
              <a:t> </a:t>
            </a:r>
            <a:r>
              <a:rPr lang="pl-PL" sz="2500" dirty="0" err="1">
                <a:latin typeface="Söhne"/>
              </a:rPr>
              <a:t>žiakov</a:t>
            </a:r>
            <a:r>
              <a:rPr lang="pl-PL" sz="2500" dirty="0">
                <a:latin typeface="Söhne"/>
              </a:rPr>
              <a:t> k </a:t>
            </a:r>
            <a:r>
              <a:rPr lang="pl-PL" sz="2500" dirty="0" err="1">
                <a:latin typeface="Söhne"/>
              </a:rPr>
              <a:t>sebarealizácií</a:t>
            </a:r>
            <a:r>
              <a:rPr lang="pl-PL" sz="2500" dirty="0">
                <a:latin typeface="Söhne"/>
              </a:rPr>
              <a:t>, </a:t>
            </a:r>
            <a:r>
              <a:rPr lang="pl-PL" sz="2500" dirty="0" err="1">
                <a:latin typeface="Söhne"/>
              </a:rPr>
              <a:t>motivovať</a:t>
            </a:r>
            <a:r>
              <a:rPr lang="pl-PL" sz="2500" dirty="0">
                <a:latin typeface="Söhne"/>
              </a:rPr>
              <a:t> ich k </a:t>
            </a:r>
            <a:r>
              <a:rPr lang="pl-PL" sz="2500" dirty="0" err="1">
                <a:latin typeface="Söhne"/>
              </a:rPr>
              <a:t>aktívnej</a:t>
            </a:r>
            <a:r>
              <a:rPr lang="pl-PL" sz="2500" dirty="0">
                <a:latin typeface="Söhne"/>
              </a:rPr>
              <a:t> </a:t>
            </a:r>
            <a:r>
              <a:rPr lang="pl-PL" sz="2500" dirty="0" err="1">
                <a:latin typeface="Söhne"/>
              </a:rPr>
              <a:t>účasti</a:t>
            </a:r>
            <a:r>
              <a:rPr lang="pl-PL" sz="2500" dirty="0">
                <a:latin typeface="Söhne"/>
              </a:rPr>
              <a:t> na </a:t>
            </a:r>
            <a:r>
              <a:rPr lang="pl-PL" sz="2500" dirty="0" err="1">
                <a:latin typeface="Söhne"/>
              </a:rPr>
              <a:t>dramatizácií</a:t>
            </a:r>
            <a:r>
              <a:rPr lang="pl-PL" sz="2500" dirty="0">
                <a:latin typeface="Söhne"/>
              </a:rPr>
              <a:t>.</a:t>
            </a:r>
          </a:p>
          <a:p>
            <a:pPr marL="0" indent="0">
              <a:buNone/>
            </a:pPr>
            <a:r>
              <a:rPr lang="pl-PL" sz="2000" dirty="0">
                <a:latin typeface="Söhne"/>
              </a:rPr>
              <a:t>8</a:t>
            </a:r>
            <a:r>
              <a:rPr lang="pl-PL" sz="2300" dirty="0">
                <a:latin typeface="Söhne"/>
              </a:rPr>
              <a:t>.  </a:t>
            </a:r>
            <a:r>
              <a:rPr lang="pl-PL" sz="2300" dirty="0" err="1">
                <a:latin typeface="Söhne"/>
              </a:rPr>
              <a:t>Žiaci</a:t>
            </a:r>
            <a:r>
              <a:rPr lang="pl-PL" sz="2300" dirty="0">
                <a:latin typeface="Söhne"/>
              </a:rPr>
              <a:t> by </a:t>
            </a:r>
            <a:r>
              <a:rPr lang="pl-PL" sz="2300" dirty="0" err="1">
                <a:latin typeface="Söhne"/>
              </a:rPr>
              <a:t>mohli</a:t>
            </a:r>
            <a:r>
              <a:rPr lang="pl-PL" sz="2300" dirty="0">
                <a:latin typeface="Söhne"/>
              </a:rPr>
              <a:t> </a:t>
            </a:r>
            <a:r>
              <a:rPr lang="pl-PL" sz="2300" dirty="0" err="1">
                <a:latin typeface="Söhne"/>
              </a:rPr>
              <a:t>prezentovať</a:t>
            </a:r>
            <a:r>
              <a:rPr lang="pl-PL" sz="2300" dirty="0">
                <a:latin typeface="Söhne"/>
              </a:rPr>
              <a:t> </a:t>
            </a:r>
            <a:r>
              <a:rPr lang="pl-PL" sz="2300" dirty="0" err="1">
                <a:latin typeface="Söhne"/>
              </a:rPr>
              <a:t>svoje</a:t>
            </a:r>
            <a:r>
              <a:rPr lang="pl-PL" sz="2300" dirty="0">
                <a:latin typeface="Söhne"/>
              </a:rPr>
              <a:t> </a:t>
            </a:r>
            <a:r>
              <a:rPr lang="pl-PL" sz="2300" dirty="0" err="1">
                <a:latin typeface="Söhne"/>
              </a:rPr>
              <a:t>umenie</a:t>
            </a:r>
            <a:r>
              <a:rPr lang="pl-PL" sz="2300" dirty="0">
                <a:latin typeface="Söhne"/>
              </a:rPr>
              <a:t> </a:t>
            </a:r>
            <a:r>
              <a:rPr lang="pl-PL" sz="2300" dirty="0" err="1">
                <a:latin typeface="Söhne"/>
              </a:rPr>
              <a:t>pred</a:t>
            </a:r>
            <a:r>
              <a:rPr lang="pl-PL" sz="2300" dirty="0">
                <a:latin typeface="Söhne"/>
              </a:rPr>
              <a:t> </a:t>
            </a:r>
            <a:r>
              <a:rPr lang="pl-PL" sz="2300" dirty="0" err="1">
                <a:latin typeface="Söhne"/>
              </a:rPr>
              <a:t>ostatnými</a:t>
            </a:r>
            <a:r>
              <a:rPr lang="pl-PL" sz="2300" dirty="0">
                <a:latin typeface="Söhne"/>
              </a:rPr>
              <a:t> </a:t>
            </a:r>
            <a:r>
              <a:rPr lang="pl-PL" sz="2300" dirty="0" err="1">
                <a:latin typeface="Söhne"/>
              </a:rPr>
              <a:t>žiakmi</a:t>
            </a:r>
            <a:r>
              <a:rPr lang="pl-PL" sz="2300" dirty="0">
                <a:latin typeface="Söhne"/>
              </a:rPr>
              <a:t> v </a:t>
            </a:r>
            <a:r>
              <a:rPr lang="pl-PL" sz="2300" dirty="0" err="1">
                <a:latin typeface="Söhne"/>
              </a:rPr>
              <a:t>škole</a:t>
            </a:r>
            <a:r>
              <a:rPr lang="pl-PL" sz="2300" dirty="0">
                <a:latin typeface="Söhne"/>
              </a:rPr>
              <a:t>, </a:t>
            </a:r>
            <a:r>
              <a:rPr lang="pl-PL" sz="2300" dirty="0" err="1">
                <a:latin typeface="Söhne"/>
              </a:rPr>
              <a:t>pred</a:t>
            </a:r>
            <a:r>
              <a:rPr lang="pl-PL" sz="2300" dirty="0">
                <a:latin typeface="Söhne"/>
              </a:rPr>
              <a:t> </a:t>
            </a:r>
            <a:r>
              <a:rPr lang="pl-PL" sz="2300" dirty="0" err="1">
                <a:latin typeface="Söhne"/>
              </a:rPr>
              <a:t>rodičmi</a:t>
            </a:r>
            <a:r>
              <a:rPr lang="pl-PL" sz="2300" dirty="0">
                <a:latin typeface="Söhne"/>
              </a:rPr>
              <a:t> na </a:t>
            </a:r>
            <a:r>
              <a:rPr lang="pl-PL" sz="2300" dirty="0" err="1">
                <a:latin typeface="Söhne"/>
              </a:rPr>
              <a:t>akciách</a:t>
            </a:r>
            <a:r>
              <a:rPr lang="pl-PL" sz="2300" dirty="0">
                <a:latin typeface="Söhne"/>
              </a:rPr>
              <a:t>, </a:t>
            </a:r>
            <a:r>
              <a:rPr lang="pl-PL" sz="2300" dirty="0" err="1">
                <a:latin typeface="Söhne"/>
              </a:rPr>
              <a:t>počas</a:t>
            </a:r>
            <a:r>
              <a:rPr lang="pl-PL" sz="2300" dirty="0">
                <a:latin typeface="Söhne"/>
              </a:rPr>
              <a:t> ZUČ SP </a:t>
            </a:r>
            <a:r>
              <a:rPr lang="pl-PL" sz="2300" dirty="0" err="1">
                <a:latin typeface="Söhne"/>
              </a:rPr>
              <a:t>žiakov</a:t>
            </a:r>
            <a:r>
              <a:rPr lang="pl-PL" sz="2300" dirty="0">
                <a:latin typeface="Söhne"/>
              </a:rPr>
              <a:t>.</a:t>
            </a:r>
          </a:p>
          <a:p>
            <a:pPr marL="0" indent="0">
              <a:buNone/>
            </a:pPr>
            <a:r>
              <a:rPr lang="pl-PL" sz="2300" dirty="0">
                <a:latin typeface="Söhne"/>
              </a:rPr>
              <a:t>9.  </a:t>
            </a:r>
            <a:r>
              <a:rPr lang="pl-PL" sz="2300" dirty="0" err="1">
                <a:latin typeface="Söhne"/>
              </a:rPr>
              <a:t>Učitelia</a:t>
            </a:r>
            <a:r>
              <a:rPr lang="pl-PL" sz="2300" dirty="0">
                <a:latin typeface="Söhne"/>
              </a:rPr>
              <a:t>, </a:t>
            </a:r>
            <a:r>
              <a:rPr lang="pl-PL" sz="2300" dirty="0" err="1">
                <a:latin typeface="Söhne"/>
              </a:rPr>
              <a:t>ktorí</a:t>
            </a:r>
            <a:r>
              <a:rPr lang="pl-PL" sz="2300" dirty="0">
                <a:latin typeface="Söhne"/>
              </a:rPr>
              <a:t> </a:t>
            </a:r>
            <a:r>
              <a:rPr lang="pl-PL" sz="2300" dirty="0" err="1">
                <a:latin typeface="Söhne"/>
              </a:rPr>
              <a:t>realizujú</a:t>
            </a:r>
            <a:r>
              <a:rPr lang="pl-PL" sz="2300" dirty="0">
                <a:latin typeface="Söhne"/>
              </a:rPr>
              <a:t> projekt v </a:t>
            </a:r>
            <a:r>
              <a:rPr lang="pl-PL" sz="2300" dirty="0" err="1">
                <a:latin typeface="Söhne"/>
              </a:rPr>
              <a:t>iných</a:t>
            </a:r>
            <a:r>
              <a:rPr lang="pl-PL" sz="2300" dirty="0">
                <a:latin typeface="Söhne"/>
              </a:rPr>
              <a:t> </a:t>
            </a:r>
            <a:r>
              <a:rPr lang="pl-PL" sz="2300" dirty="0" err="1">
                <a:latin typeface="Söhne"/>
              </a:rPr>
              <a:t>krajinách</a:t>
            </a:r>
            <a:r>
              <a:rPr lang="pl-PL" sz="2300" dirty="0">
                <a:latin typeface="Söhne"/>
              </a:rPr>
              <a:t> (</a:t>
            </a:r>
            <a:r>
              <a:rPr lang="pl-PL" sz="2300" dirty="0" err="1">
                <a:latin typeface="Söhne"/>
              </a:rPr>
              <a:t>Česká</a:t>
            </a:r>
            <a:r>
              <a:rPr lang="pl-PL" sz="2300" dirty="0">
                <a:latin typeface="Söhne"/>
              </a:rPr>
              <a:t> republika, </a:t>
            </a:r>
            <a:r>
              <a:rPr lang="pl-PL" sz="2300" dirty="0" err="1">
                <a:latin typeface="Söhne"/>
              </a:rPr>
              <a:t>Poľsko</a:t>
            </a:r>
            <a:r>
              <a:rPr lang="pl-PL" sz="2300" dirty="0">
                <a:latin typeface="Söhne"/>
              </a:rPr>
              <a:t>), by mali </a:t>
            </a:r>
            <a:r>
              <a:rPr lang="pl-PL" sz="2300" dirty="0" err="1">
                <a:latin typeface="Söhne"/>
              </a:rPr>
              <a:t>prispôsobiť</a:t>
            </a:r>
            <a:r>
              <a:rPr lang="pl-PL" sz="2300" dirty="0">
                <a:latin typeface="Söhne"/>
              </a:rPr>
              <a:t> </a:t>
            </a:r>
            <a:r>
              <a:rPr lang="pl-PL" sz="2300" dirty="0" err="1">
                <a:latin typeface="Söhne"/>
              </a:rPr>
              <a:t>obsah</a:t>
            </a:r>
            <a:r>
              <a:rPr lang="pl-PL" sz="2300" dirty="0">
                <a:latin typeface="Söhne"/>
              </a:rPr>
              <a:t> </a:t>
            </a:r>
            <a:r>
              <a:rPr lang="pl-PL" sz="2300" dirty="0" err="1">
                <a:latin typeface="Söhne"/>
              </a:rPr>
              <a:t>úloh</a:t>
            </a:r>
            <a:r>
              <a:rPr lang="pl-PL" sz="2300" dirty="0">
                <a:latin typeface="Söhne"/>
              </a:rPr>
              <a:t> </a:t>
            </a:r>
            <a:r>
              <a:rPr lang="pl-PL" sz="2300" dirty="0" err="1">
                <a:latin typeface="Söhne"/>
              </a:rPr>
              <a:t>svojim</a:t>
            </a:r>
            <a:r>
              <a:rPr lang="pl-PL" sz="2300" dirty="0">
                <a:latin typeface="Söhne"/>
              </a:rPr>
              <a:t> </a:t>
            </a:r>
            <a:r>
              <a:rPr lang="pl-PL" sz="2300" dirty="0" err="1">
                <a:latin typeface="Söhne"/>
              </a:rPr>
              <a:t>potrebám</a:t>
            </a:r>
            <a:r>
              <a:rPr lang="pl-PL" sz="2300" dirty="0">
                <a:latin typeface="Söhne"/>
              </a:rPr>
              <a:t> (</a:t>
            </a:r>
            <a:r>
              <a:rPr lang="pl-PL" sz="2300" dirty="0" err="1">
                <a:latin typeface="Söhne"/>
              </a:rPr>
              <a:t>napríklad</a:t>
            </a:r>
            <a:r>
              <a:rPr lang="pl-PL" sz="2300" dirty="0">
                <a:latin typeface="Söhne"/>
              </a:rPr>
              <a:t> </a:t>
            </a:r>
            <a:r>
              <a:rPr lang="pl-PL" sz="2300" dirty="0" err="1">
                <a:latin typeface="Söhne"/>
              </a:rPr>
              <a:t>podľa</a:t>
            </a:r>
            <a:r>
              <a:rPr lang="pl-PL" sz="2300" dirty="0">
                <a:latin typeface="Söhne"/>
              </a:rPr>
              <a:t> </a:t>
            </a:r>
            <a:r>
              <a:rPr lang="pl-PL" sz="2300" dirty="0" err="1">
                <a:latin typeface="Söhne"/>
              </a:rPr>
              <a:t>kostýmov</a:t>
            </a:r>
            <a:r>
              <a:rPr lang="pl-PL" sz="2300" dirty="0">
                <a:latin typeface="Söhne"/>
              </a:rPr>
              <a:t>, </a:t>
            </a:r>
            <a:r>
              <a:rPr lang="pl-PL" sz="2300" dirty="0" err="1">
                <a:latin typeface="Söhne"/>
              </a:rPr>
              <a:t>ktoré</a:t>
            </a:r>
            <a:r>
              <a:rPr lang="pl-PL" sz="2300" dirty="0">
                <a:latin typeface="Söhne"/>
              </a:rPr>
              <a:t> </a:t>
            </a:r>
            <a:r>
              <a:rPr lang="pl-PL" sz="2300" dirty="0" err="1">
                <a:latin typeface="Söhne"/>
              </a:rPr>
              <a:t>majú</a:t>
            </a:r>
            <a:r>
              <a:rPr lang="pl-PL" sz="2300" dirty="0">
                <a:latin typeface="Söhne"/>
              </a:rPr>
              <a:t>, </a:t>
            </a:r>
            <a:r>
              <a:rPr lang="pl-PL" sz="2300" dirty="0" err="1">
                <a:latin typeface="Söhne"/>
              </a:rPr>
              <a:t>inej</a:t>
            </a:r>
            <a:r>
              <a:rPr lang="pl-PL" sz="2300" dirty="0">
                <a:latin typeface="Söhne"/>
              </a:rPr>
              <a:t> </a:t>
            </a:r>
            <a:r>
              <a:rPr lang="pl-PL" sz="2300" dirty="0" err="1">
                <a:latin typeface="Söhne"/>
              </a:rPr>
              <a:t>literatúre</a:t>
            </a:r>
            <a:r>
              <a:rPr lang="pl-PL" sz="2300" dirty="0">
                <a:latin typeface="Söhne"/>
              </a:rPr>
              <a:t>, </a:t>
            </a:r>
            <a:r>
              <a:rPr lang="pl-PL" sz="2300" dirty="0" err="1">
                <a:latin typeface="Söhne"/>
              </a:rPr>
              <a:t>prípadne</a:t>
            </a:r>
            <a:r>
              <a:rPr lang="pl-PL" sz="2300" dirty="0">
                <a:latin typeface="Söhne"/>
              </a:rPr>
              <a:t> </a:t>
            </a:r>
            <a:r>
              <a:rPr lang="pl-PL" sz="2300" dirty="0" err="1">
                <a:latin typeface="Söhne"/>
              </a:rPr>
              <a:t>inou</a:t>
            </a:r>
            <a:r>
              <a:rPr lang="pl-PL" sz="2300" dirty="0">
                <a:latin typeface="Söhne"/>
              </a:rPr>
              <a:t> </a:t>
            </a:r>
            <a:r>
              <a:rPr lang="pl-PL" sz="2300" dirty="0" err="1">
                <a:latin typeface="Söhne"/>
              </a:rPr>
              <a:t>rozprávkou</a:t>
            </a:r>
            <a:r>
              <a:rPr lang="pl-PL" sz="2300" dirty="0">
                <a:latin typeface="Söhne"/>
              </a:rPr>
              <a:t>). </a:t>
            </a:r>
          </a:p>
          <a:p>
            <a:pPr marL="457200" indent="-457200">
              <a:buFont typeface="+mj-lt"/>
              <a:buAutoNum type="arabicPeriod" startAt="9"/>
            </a:pPr>
            <a:endParaRPr lang="pl-PL" sz="1900" dirty="0">
              <a:latin typeface="Söhne"/>
            </a:endParaRPr>
          </a:p>
          <a:p>
            <a:pPr marL="457200" indent="-457200">
              <a:buFont typeface="Wingdings 2"/>
              <a:buNone/>
            </a:pPr>
            <a:endParaRPr lang="pl-PL" sz="1900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6C8D3618-49F3-A6C9-9FCF-BA93A7E0C4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857" y="6022868"/>
            <a:ext cx="1743075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4043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2A735364-3A20-D97B-0505-F3E0884547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857" y="6022868"/>
            <a:ext cx="1743075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7DF57CD6-F7A2-692A-5E2C-E8433ED268EC}"/>
              </a:ext>
            </a:extLst>
          </p:cNvPr>
          <p:cNvSpPr txBox="1"/>
          <p:nvPr/>
        </p:nvSpPr>
        <p:spPr>
          <a:xfrm>
            <a:off x="1763688" y="2353032"/>
            <a:ext cx="6840760" cy="1559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i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Spolufinancované</a:t>
            </a:r>
            <a:r>
              <a:rPr lang="pl-PL" sz="18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 </a:t>
            </a:r>
            <a:r>
              <a:rPr lang="pl-PL" sz="1800" i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prostriedkov</a:t>
            </a:r>
            <a:r>
              <a:rPr lang="pl-PL" sz="18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i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Európskej</a:t>
            </a:r>
            <a:r>
              <a:rPr lang="pl-PL" sz="18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i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únie</a:t>
            </a:r>
            <a:r>
              <a:rPr lang="pl-PL" sz="18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pl-PL" sz="1800" i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Názory</a:t>
            </a:r>
            <a:r>
              <a:rPr lang="pl-PL" sz="18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pl-PL" sz="1800" i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stanoviská</a:t>
            </a:r>
            <a:r>
              <a:rPr lang="pl-PL" sz="18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i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vyjadrené</a:t>
            </a:r>
            <a:r>
              <a:rPr lang="pl-PL" sz="18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 </a:t>
            </a:r>
            <a:r>
              <a:rPr lang="pl-PL" sz="1800" i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tejto</a:t>
            </a:r>
            <a:r>
              <a:rPr lang="pl-PL" sz="18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i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prezentácii</a:t>
            </a:r>
            <a:r>
              <a:rPr lang="pl-PL" sz="18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i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sú</a:t>
            </a:r>
            <a:r>
              <a:rPr lang="pl-PL" sz="18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i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výlučne</a:t>
            </a:r>
            <a:r>
              <a:rPr lang="pl-PL" sz="18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i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názormi</a:t>
            </a:r>
            <a:r>
              <a:rPr lang="pl-PL" sz="18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autora (</a:t>
            </a:r>
            <a:r>
              <a:rPr lang="pl-PL" sz="1800" i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autorov</a:t>
            </a:r>
            <a:r>
              <a:rPr lang="pl-PL" sz="18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a </a:t>
            </a:r>
            <a:r>
              <a:rPr lang="pl-PL" sz="1800" i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nemusia</a:t>
            </a:r>
            <a:r>
              <a:rPr lang="pl-PL" sz="18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i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odrážať</a:t>
            </a:r>
            <a:r>
              <a:rPr lang="pl-PL" sz="18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i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oficiálne</a:t>
            </a:r>
            <a:r>
              <a:rPr lang="pl-PL" sz="18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i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stanoviská</a:t>
            </a:r>
            <a:r>
              <a:rPr lang="pl-PL" sz="18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i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Európskej</a:t>
            </a:r>
            <a:r>
              <a:rPr lang="pl-PL" sz="18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i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únie</a:t>
            </a:r>
            <a:r>
              <a:rPr lang="pl-PL" sz="18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i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alebo</a:t>
            </a:r>
            <a:r>
              <a:rPr lang="pl-PL" sz="18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i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Nadácie</a:t>
            </a:r>
            <a:r>
              <a:rPr lang="pl-PL" sz="18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i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</a:t>
            </a:r>
            <a:r>
              <a:rPr lang="pl-PL" sz="18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i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rozvoj</a:t>
            </a:r>
            <a:r>
              <a:rPr lang="pl-PL" sz="18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i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systému</a:t>
            </a:r>
            <a:r>
              <a:rPr lang="pl-PL" sz="18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i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vzdelávania</a:t>
            </a:r>
            <a:r>
              <a:rPr lang="pl-PL" sz="18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EÚ ani </a:t>
            </a:r>
            <a:r>
              <a:rPr lang="pl-PL" sz="1800" i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Nadácia</a:t>
            </a:r>
            <a:r>
              <a:rPr lang="pl-PL" sz="18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i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nenesú</a:t>
            </a:r>
            <a:r>
              <a:rPr lang="pl-PL" sz="18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i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zodpovednosť</a:t>
            </a:r>
            <a:r>
              <a:rPr lang="pl-PL" sz="18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za </a:t>
            </a:r>
            <a:r>
              <a:rPr lang="pl-PL" sz="1800" i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obsah</a:t>
            </a:r>
            <a:r>
              <a:rPr lang="pl-PL" sz="18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pl-PL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4E7FAE93-C23D-8ED1-FE1F-0F63131D82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012" y="476672"/>
            <a:ext cx="5580112" cy="1170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4807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Obsah</a:t>
            </a:r>
            <a:r>
              <a:rPr lang="pl-PL" dirty="0"/>
              <a:t>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547664" y="874333"/>
            <a:ext cx="7498080" cy="4800600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endParaRPr lang="pl-PL" dirty="0"/>
          </a:p>
          <a:p>
            <a:pPr marL="514350" indent="-514350">
              <a:buFont typeface="+mj-lt"/>
              <a:buAutoNum type="arabicPeriod"/>
            </a:pPr>
            <a:r>
              <a:rPr lang="pl-PL" dirty="0" err="1"/>
              <a:t>Úvod</a:t>
            </a:r>
            <a:endParaRPr lang="pl-PL" dirty="0"/>
          </a:p>
          <a:p>
            <a:pPr marL="514350" indent="-514350">
              <a:buFont typeface="+mj-lt"/>
              <a:buAutoNum type="arabicPeriod"/>
            </a:pPr>
            <a:r>
              <a:rPr lang="pl-PL" dirty="0" err="1"/>
              <a:t>Úlohy</a:t>
            </a:r>
            <a:endParaRPr lang="pl-PL" dirty="0"/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Proces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Zdroje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 err="1"/>
              <a:t>Hodnotenie</a:t>
            </a:r>
            <a:endParaRPr lang="pl-PL" dirty="0"/>
          </a:p>
          <a:p>
            <a:pPr marL="514350" indent="-514350">
              <a:buFont typeface="+mj-lt"/>
              <a:buAutoNum type="arabicPeriod"/>
            </a:pPr>
            <a:r>
              <a:rPr lang="pl-PL" dirty="0" err="1"/>
              <a:t>Záver</a:t>
            </a:r>
            <a:endParaRPr lang="pl-PL" dirty="0"/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Sprievodca</a:t>
            </a:r>
          </a:p>
          <a:p>
            <a:pPr marL="514350" indent="-514350">
              <a:buNone/>
            </a:pPr>
            <a:r>
              <a:rPr lang="pl-PL" dirty="0"/>
              <a:t>       učiteľa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1026" name="Picture 2" descr="C:\Users\pgul\Desktop\fototpaeta-pre-deti-lesne-zvieratka-wood-animals (1).jpg.large.jpg.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1807742"/>
            <a:ext cx="4028170" cy="2685446"/>
          </a:xfrm>
          <a:prstGeom prst="rect">
            <a:avLst/>
          </a:prstGeom>
          <a:noFill/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C936825E-82E9-27F3-1B78-60D2D98BD4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110" y="6065037"/>
            <a:ext cx="1743075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06237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err="1"/>
              <a:t>Úvod</a:t>
            </a:r>
            <a:r>
              <a:rPr lang="pl-PL" dirty="0"/>
              <a:t>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sz="3000" dirty="0" err="1"/>
              <a:t>Enviromentálna</a:t>
            </a:r>
            <a:r>
              <a:rPr lang="pl-PL" sz="3000" dirty="0"/>
              <a:t> výchova je dôležitou súčasťou edukácie.</a:t>
            </a:r>
          </a:p>
          <a:p>
            <a:pPr marL="0" indent="0">
              <a:buNone/>
            </a:pPr>
            <a:r>
              <a:rPr lang="pl-PL" sz="3000" dirty="0"/>
              <a:t>V školách </a:t>
            </a:r>
            <a:r>
              <a:rPr lang="pl-PL" sz="3000" dirty="0" err="1"/>
              <a:t>utvárame</a:t>
            </a:r>
            <a:r>
              <a:rPr lang="pl-PL" sz="3000" dirty="0"/>
              <a:t> </a:t>
            </a:r>
            <a:r>
              <a:rPr lang="pl-PL" sz="3000" dirty="0" err="1"/>
              <a:t>základy</a:t>
            </a:r>
            <a:r>
              <a:rPr lang="pl-PL" sz="3000" dirty="0"/>
              <a:t>  vzťahu </a:t>
            </a:r>
            <a:r>
              <a:rPr lang="pl-PL" sz="3000" dirty="0" err="1"/>
              <a:t>žiakov</a:t>
            </a:r>
            <a:r>
              <a:rPr lang="pl-PL" sz="3000" dirty="0"/>
              <a:t> </a:t>
            </a:r>
            <a:br>
              <a:rPr lang="pl-PL" sz="3000" dirty="0"/>
            </a:br>
            <a:r>
              <a:rPr lang="pl-PL" sz="3000" dirty="0"/>
              <a:t>k prírode. </a:t>
            </a:r>
          </a:p>
          <a:p>
            <a:pPr marL="0" indent="0">
              <a:buNone/>
            </a:pPr>
            <a:r>
              <a:rPr lang="pl-PL" sz="3000" dirty="0"/>
              <a:t>Motivujeme žiakov k </a:t>
            </a:r>
            <a:r>
              <a:rPr lang="pl-PL" sz="3000" dirty="0" err="1"/>
              <a:t>láske</a:t>
            </a:r>
            <a:r>
              <a:rPr lang="pl-PL" sz="3000" dirty="0"/>
              <a:t> </a:t>
            </a:r>
            <a:br>
              <a:rPr lang="pl-PL" sz="3000" dirty="0"/>
            </a:br>
            <a:r>
              <a:rPr lang="pl-PL" sz="3000" dirty="0"/>
              <a:t>a </a:t>
            </a:r>
            <a:r>
              <a:rPr lang="pl-PL" sz="3000" dirty="0" err="1"/>
              <a:t>ochrane</a:t>
            </a:r>
            <a:r>
              <a:rPr lang="pl-PL" sz="3000" dirty="0"/>
              <a:t> prírody a zvierat. </a:t>
            </a:r>
          </a:p>
          <a:p>
            <a:pPr marL="0" indent="0">
              <a:buNone/>
            </a:pPr>
            <a:r>
              <a:rPr lang="pl-PL" sz="3000" dirty="0"/>
              <a:t>Hravou  formou poznávame</a:t>
            </a:r>
          </a:p>
          <a:p>
            <a:pPr marL="0" indent="0">
              <a:buNone/>
            </a:pPr>
            <a:r>
              <a:rPr lang="pl-PL" sz="3000" dirty="0"/>
              <a:t>obyvateľov lesa.</a:t>
            </a:r>
          </a:p>
        </p:txBody>
      </p:sp>
      <p:pic>
        <p:nvPicPr>
          <p:cNvPr id="2050" name="Picture 2" descr="C:\Users\pgul\Desktop\90780131_10216404579737341_5910751206984122368_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80544" y="3105195"/>
            <a:ext cx="2221838" cy="3143205"/>
          </a:xfrm>
          <a:prstGeom prst="rect">
            <a:avLst/>
          </a:prstGeom>
          <a:noFill/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C89234E8-5C64-027D-D755-BD021EA1D80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6026150"/>
            <a:ext cx="1743075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52564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Úvod</a:t>
            </a:r>
            <a:r>
              <a:rPr lang="pl-PL" dirty="0"/>
              <a:t>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435608" y="1700808"/>
            <a:ext cx="7498080" cy="4800600"/>
          </a:xfrm>
        </p:spPr>
        <p:txBody>
          <a:bodyPr>
            <a:normAutofit/>
          </a:bodyPr>
          <a:lstStyle/>
          <a:p>
            <a:r>
              <a:rPr lang="pl-PL" sz="3000" dirty="0"/>
              <a:t>V súčasnosti sa kladie čoraz väčší dôraz na budovanie vzťahu k prírode.</a:t>
            </a:r>
          </a:p>
          <a:p>
            <a:r>
              <a:rPr lang="pl-PL" sz="3000" dirty="0"/>
              <a:t>Žiaci počas edukácie spoznávajú zvieratá žijúce vo voľnej prírode na Slovensku.</a:t>
            </a:r>
          </a:p>
          <a:p>
            <a:r>
              <a:rPr lang="pl-PL" sz="3000" dirty="0"/>
              <a:t>Prostredníctvom hravého poznávania lesných zvierat upozorníme na potrebu ich ochrany a vytvárania pozitívneho vzťahu k nim.</a:t>
            </a:r>
          </a:p>
          <a:p>
            <a:pPr>
              <a:buNone/>
            </a:pPr>
            <a:r>
              <a:rPr lang="pl-PL" dirty="0"/>
              <a:t>  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FEB9649C-1FA5-425A-A10D-1B477415D8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6026150"/>
            <a:ext cx="1743075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86428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Cieľ: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pl-PL" dirty="0">
                <a:solidFill>
                  <a:srgbClr val="FF0000"/>
                </a:solidFill>
              </a:rPr>
              <a:t>Hlavným cieľom projektu je prostredníctvom výrazových prostriedkov pomenovať a rozlišovať lesné zvieratá. </a:t>
            </a:r>
          </a:p>
          <a:p>
            <a:pPr marL="0" indent="0">
              <a:buNone/>
            </a:pPr>
            <a:r>
              <a:rPr lang="pl-PL" dirty="0"/>
              <a:t>Čiastkové ciele : </a:t>
            </a:r>
          </a:p>
          <a:p>
            <a:pPr marL="0" indent="0">
              <a:buFontTx/>
              <a:buChar char="-"/>
            </a:pPr>
            <a:r>
              <a:rPr lang="pl-PL" dirty="0"/>
              <a:t> </a:t>
            </a:r>
            <a:r>
              <a:rPr lang="pl-PL" dirty="0" err="1"/>
              <a:t>Vytvárať</a:t>
            </a:r>
            <a:r>
              <a:rPr lang="pl-PL" dirty="0"/>
              <a:t> pozitívny vzťah k prírode.</a:t>
            </a:r>
          </a:p>
          <a:p>
            <a:pPr marL="0" indent="0">
              <a:buFontTx/>
              <a:buChar char="-"/>
            </a:pPr>
            <a:r>
              <a:rPr lang="pl-PL" dirty="0"/>
              <a:t> </a:t>
            </a:r>
            <a:r>
              <a:rPr lang="pl-PL" dirty="0" err="1"/>
              <a:t>Pohybom</a:t>
            </a:r>
            <a:r>
              <a:rPr lang="pl-PL" dirty="0"/>
              <a:t> znázorniť správanie zvierat.</a:t>
            </a:r>
          </a:p>
          <a:p>
            <a:pPr marL="0" indent="0">
              <a:buFontTx/>
              <a:buChar char="-"/>
            </a:pPr>
            <a:r>
              <a:rPr lang="pl-PL" dirty="0"/>
              <a:t> </a:t>
            </a:r>
            <a:r>
              <a:rPr lang="pl-PL" dirty="0" err="1"/>
              <a:t>Podporiť</a:t>
            </a:r>
            <a:r>
              <a:rPr lang="pl-PL" dirty="0"/>
              <a:t> </a:t>
            </a:r>
            <a:r>
              <a:rPr lang="pl-PL" dirty="0" err="1"/>
              <a:t>estetické</a:t>
            </a:r>
            <a:r>
              <a:rPr lang="pl-PL" dirty="0"/>
              <a:t> </a:t>
            </a:r>
            <a:r>
              <a:rPr lang="pl-PL" dirty="0" err="1"/>
              <a:t>cítenie</a:t>
            </a:r>
            <a:r>
              <a:rPr lang="pl-PL" dirty="0"/>
              <a:t>.</a:t>
            </a:r>
          </a:p>
          <a:p>
            <a:pPr marL="0" indent="0">
              <a:buFontTx/>
              <a:buChar char="-"/>
            </a:pPr>
            <a:r>
              <a:rPr lang="pl-PL" dirty="0"/>
              <a:t> </a:t>
            </a:r>
            <a:r>
              <a:rPr lang="pl-PL" dirty="0" err="1"/>
              <a:t>Vyjadriť</a:t>
            </a:r>
            <a:r>
              <a:rPr lang="pl-PL" dirty="0"/>
              <a:t> sa pomocou dramatizácie.</a:t>
            </a:r>
          </a:p>
          <a:p>
            <a:pPr marL="0" indent="0">
              <a:buFontTx/>
              <a:buChar char="-"/>
            </a:pPr>
            <a:r>
              <a:rPr lang="pl-PL" dirty="0"/>
              <a:t> </a:t>
            </a:r>
            <a:r>
              <a:rPr lang="pl-PL" dirty="0" err="1"/>
              <a:t>Poznať</a:t>
            </a:r>
            <a:r>
              <a:rPr lang="pl-PL" dirty="0"/>
              <a:t> poradie zvierat v rozprávke, pracovať s radovými číslovkami.</a:t>
            </a:r>
          </a:p>
          <a:p>
            <a:pPr marL="0" indent="0">
              <a:buFontTx/>
              <a:buChar char="-"/>
            </a:pPr>
            <a:r>
              <a:rPr lang="pl-PL" dirty="0"/>
              <a:t> </a:t>
            </a:r>
            <a:r>
              <a:rPr lang="pl-PL" dirty="0" err="1"/>
              <a:t>Pochopiť</a:t>
            </a:r>
            <a:r>
              <a:rPr lang="pl-PL" dirty="0"/>
              <a:t> dejovú postupnosť v rozprávke.</a:t>
            </a:r>
          </a:p>
          <a:p>
            <a:pPr marL="0" indent="0" algn="ctr">
              <a:buNone/>
            </a:pPr>
            <a:endParaRPr lang="pl-PL" dirty="0"/>
          </a:p>
          <a:p>
            <a:pPr marL="0" indent="0" algn="ctr">
              <a:buFontTx/>
              <a:buChar char="-"/>
            </a:pPr>
            <a:endParaRPr lang="pl-PL" dirty="0"/>
          </a:p>
          <a:p>
            <a:pPr marL="0" indent="0" algn="ctr">
              <a:buNone/>
            </a:pPr>
            <a:endParaRPr lang="pl-PL" dirty="0"/>
          </a:p>
          <a:p>
            <a:pPr marL="0" indent="0" algn="ctr">
              <a:buNone/>
            </a:pPr>
            <a:endParaRPr lang="pl-PL" dirty="0">
              <a:solidFill>
                <a:srgbClr val="C00000"/>
              </a:solidFill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FBCB3A63-6A6F-DE26-1F60-89EC279E367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110" y="6165304"/>
            <a:ext cx="1743075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42567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Úlohy: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402952" y="1259975"/>
            <a:ext cx="7498080" cy="48006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pl-PL" dirty="0" err="1"/>
              <a:t>Vedieť</a:t>
            </a:r>
            <a:r>
              <a:rPr lang="pl-PL" dirty="0"/>
              <a:t> posunky a pomenovania lesných zvierat.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Priradiť slovo k obrázku na interaktívnej tabuli.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Čítať názvy zvierat.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Dramatizáciou vyjadriť správanie zvierata.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Nacvičiť dramatizáciu rozprávky: Domček, domček, kto v tebe býva?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30E0E0E2-69B6-66CD-6728-33F3FD7896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110" y="6165304"/>
            <a:ext cx="1743075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03863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 Konkretizácia úloh: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pl-PL" dirty="0"/>
              <a:t>Naučiť sa posunky a pomenovania lesných zvierat z knihy Svet posunkov (alebo z web.stránky www.posunky.sk).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V programe ALF správne priradiť obrázok k slovu (prípadne s kartičkami lesných zvierat a ich menami).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Čítať s porozumením mená zvierat pomocou prstovej abecedy a zapamätať si názvy.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Snažiť sa napodobniť pohyb, zvuk a správanie zvierat.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Oboznámiť sa s rozprávkou: Domček, domček, kto v tebe býva? Rozdeliť si kostými lesných zvierat podľa preferencií žiakov. Nacvičiť si dej rozprávky a dramatizáciu lesných zvierat.</a:t>
            </a:r>
          </a:p>
          <a:p>
            <a:pPr marL="514350" indent="-514350">
              <a:buNone/>
            </a:pPr>
            <a:endParaRPr lang="pl-PL" dirty="0"/>
          </a:p>
          <a:p>
            <a:pPr marL="514350" indent="-514350">
              <a:buNone/>
            </a:pPr>
            <a:endParaRPr lang="pl-PL" dirty="0"/>
          </a:p>
          <a:p>
            <a:pPr marL="514350" indent="-514350">
              <a:buNone/>
            </a:pPr>
            <a:endParaRPr lang="pl-PL" dirty="0"/>
          </a:p>
          <a:p>
            <a:pPr marL="514350" indent="-514350">
              <a:buNone/>
            </a:pPr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654A3D26-2336-332C-BF90-94EC818D1D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110" y="6065037"/>
            <a:ext cx="1743075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00681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Plán práce – 1. vyuč.hod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Tx/>
              <a:buChar char="-"/>
            </a:pPr>
            <a:r>
              <a:rPr lang="pl-PL" dirty="0"/>
              <a:t>Naštudovať si názvy a posunky zvierat z knihy.</a:t>
            </a:r>
          </a:p>
          <a:p>
            <a:pPr marL="514350" indent="-514350">
              <a:buFontTx/>
              <a:buChar char="-"/>
            </a:pPr>
            <a:r>
              <a:rPr lang="pl-PL" dirty="0"/>
              <a:t>Čítať pomenovania lesných zvierat.</a:t>
            </a:r>
          </a:p>
          <a:p>
            <a:pPr marL="514350" indent="-514350">
              <a:buFontTx/>
              <a:buChar char="-"/>
            </a:pPr>
            <a:r>
              <a:rPr lang="pl-PL" dirty="0"/>
              <a:t>Pracovať s interaktívnou tabuľou a spájať obrázok so slovom.</a:t>
            </a:r>
          </a:p>
          <a:p>
            <a:pPr marL="514350" indent="-514350">
              <a:buFontTx/>
              <a:buChar char="-"/>
            </a:pPr>
            <a:r>
              <a:rPr lang="pl-PL" dirty="0"/>
              <a:t>(fotky)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3A048E18-C4E9-11F6-8B8D-EDA2DC4E59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110" y="6065037"/>
            <a:ext cx="1743075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47268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68468" y="-61806"/>
            <a:ext cx="7498080" cy="1143000"/>
          </a:xfrm>
        </p:spPr>
        <p:txBody>
          <a:bodyPr/>
          <a:lstStyle/>
          <a:p>
            <a:r>
              <a:rPr lang="sk-SK" dirty="0"/>
              <a:t>Plán práce – 2.vyuč.hod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421588" y="1096610"/>
            <a:ext cx="7498080" cy="4800600"/>
          </a:xfrm>
        </p:spPr>
        <p:txBody>
          <a:bodyPr/>
          <a:lstStyle/>
          <a:p>
            <a:r>
              <a:rPr lang="sk-SK" dirty="0"/>
              <a:t>Práca s kostýmami.</a:t>
            </a:r>
          </a:p>
          <a:p>
            <a:r>
              <a:rPr lang="sk-SK" dirty="0"/>
              <a:t>Pozrieť si videá o lesných zvieratách. </a:t>
            </a:r>
          </a:p>
          <a:p>
            <a:r>
              <a:rPr lang="sk-SK" dirty="0"/>
              <a:t>Snažiť sa napodobniť správanie zvierat podľa videa.</a:t>
            </a:r>
          </a:p>
        </p:txBody>
      </p:sp>
      <p:pic>
        <p:nvPicPr>
          <p:cNvPr id="2052" name="Picture 4" descr="G:\Lesne zvieratka.00_02_08_21.Still00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3" r="6949"/>
          <a:stretch/>
        </p:blipFill>
        <p:spPr bwMode="auto">
          <a:xfrm>
            <a:off x="1638257" y="3652384"/>
            <a:ext cx="3509807" cy="2260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G:\Lesne zvieratka.00_01_53_01.Still00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213"/>
          <a:stretch/>
        </p:blipFill>
        <p:spPr bwMode="auto">
          <a:xfrm>
            <a:off x="5436096" y="3703239"/>
            <a:ext cx="2952328" cy="2250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F58B1BA0-8A1A-3E34-E5AB-1F08FA75E06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110" y="6065037"/>
            <a:ext cx="1743075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novrat">
  <a:themeElements>
    <a:clrScheme name="Slnovrat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lnovrat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lnovrat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2649</TotalTime>
  <Words>894</Words>
  <Application>Microsoft Office PowerPoint</Application>
  <PresentationFormat>Pokaz na ekranie (4:3)</PresentationFormat>
  <Paragraphs>106</Paragraphs>
  <Slides>17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24" baseType="lpstr">
      <vt:lpstr>Arial</vt:lpstr>
      <vt:lpstr>Calibri</vt:lpstr>
      <vt:lpstr>Gill Sans MT</vt:lpstr>
      <vt:lpstr>Söhne</vt:lpstr>
      <vt:lpstr>Verdana</vt:lpstr>
      <vt:lpstr>Wingdings 2</vt:lpstr>
      <vt:lpstr>Slnovrat</vt:lpstr>
      <vt:lpstr>Lesné zvieratá</vt:lpstr>
      <vt:lpstr>Obsah:</vt:lpstr>
      <vt:lpstr>Úvod:</vt:lpstr>
      <vt:lpstr>Úvod:</vt:lpstr>
      <vt:lpstr>Cieľ:</vt:lpstr>
      <vt:lpstr>Úlohy: </vt:lpstr>
      <vt:lpstr> Konkretizácia úloh:</vt:lpstr>
      <vt:lpstr>Plán práce – 1. vyuč.hod</vt:lpstr>
      <vt:lpstr>Plán práce – 2.vyuč.hod</vt:lpstr>
      <vt:lpstr>Plán práce 3. – 4. vyuč. hod.</vt:lpstr>
      <vt:lpstr>Plán práce 5.-10.vyuč.hod.</vt:lpstr>
      <vt:lpstr>Hodnotenie</vt:lpstr>
      <vt:lpstr>Zdroje:</vt:lpstr>
      <vt:lpstr>Záver:</vt:lpstr>
      <vt:lpstr>Sprievodca učiteľa: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Moja mała ojczyzna – moja gmina.</dc:title>
  <dc:creator>Andrzej Smorąg</dc:creator>
  <cp:lastModifiedBy>xx xx</cp:lastModifiedBy>
  <cp:revision>157</cp:revision>
  <dcterms:created xsi:type="dcterms:W3CDTF">2017-03-10T17:06:48Z</dcterms:created>
  <dcterms:modified xsi:type="dcterms:W3CDTF">2025-05-19T12:14:41Z</dcterms:modified>
</cp:coreProperties>
</file>