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83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9" r:id="rId10"/>
    <p:sldId id="280" r:id="rId11"/>
    <p:sldId id="281" r:id="rId12"/>
    <p:sldId id="282" r:id="rId13"/>
    <p:sldId id="263" r:id="rId14"/>
    <p:sldId id="266" r:id="rId15"/>
    <p:sldId id="267" r:id="rId16"/>
    <p:sldId id="284" r:id="rId17"/>
    <p:sldId id="28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649E-ABF0-4061-B49A-C3E10B7668D4}" type="datetimeFigureOut">
              <a:rPr lang="sk-SK" smtClean="0"/>
              <a:pPr/>
              <a:t>20. 5. 2025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E2C4-F606-418A-BB0E-DEB10D2822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15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AE2C4-F606-418A-BB0E-DEB10D2822D6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youtube.com/watch?v=7Ddg1nkArTw" TargetMode="External"/><Relationship Id="rId7" Type="http://schemas.openxmlformats.org/officeDocument/2006/relationships/hyperlink" Target="https://ceskadivocina.hnutiduha.cz/cs/clanek/clanky/kdepak-bydli-lesni-zvirata" TargetMode="External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ionchodsko.cz/cesky-les-zvirata" TargetMode="External"/><Relationship Id="rId5" Type="http://schemas.openxmlformats.org/officeDocument/2006/relationships/hyperlink" Target="https://prezi.com/v/cbbhaoub3gav/domcek-domcek-kto-v-tebe-byva/" TargetMode="External"/><Relationship Id="rId4" Type="http://schemas.openxmlformats.org/officeDocument/2006/relationships/hyperlink" Target="https://www.lenivaucitelka.sk/aktivita-domcek-domcek-kto-v-tebe-byv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A879EA3-E134-A038-BA1D-58874CC9E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8" y="260648"/>
            <a:ext cx="5652120" cy="11857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EEA16F8-F5AE-B209-CF39-5647ADBD6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B5C65C4-1AC5-5289-4BB2-EAA09BB95AE3}"/>
              </a:ext>
            </a:extLst>
          </p:cNvPr>
          <p:cNvSpPr txBox="1"/>
          <p:nvPr/>
        </p:nvSpPr>
        <p:spPr>
          <a:xfrm>
            <a:off x="2267148" y="2204864"/>
            <a:ext cx="5364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 err="1"/>
              <a:t>Lesní</a:t>
            </a:r>
            <a:r>
              <a:rPr lang="pl-PL" sz="4800" dirty="0"/>
              <a:t> </a:t>
            </a:r>
            <a:r>
              <a:rPr lang="pl-PL" sz="4800" dirty="0" err="1"/>
              <a:t>zvířata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56319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2654"/>
            <a:ext cx="7498080" cy="1143000"/>
          </a:xfrm>
        </p:spPr>
        <p:txBody>
          <a:bodyPr/>
          <a:lstStyle/>
          <a:p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pl-PL" dirty="0" err="1"/>
              <a:t>plán</a:t>
            </a:r>
            <a:r>
              <a:rPr lang="pl-PL" dirty="0"/>
              <a:t> 3. - 4. </a:t>
            </a:r>
            <a:r>
              <a:rPr lang="pl-PL" dirty="0" err="1"/>
              <a:t>lekce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Podívejte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na </a:t>
            </a:r>
            <a:r>
              <a:rPr lang="pl-PL" dirty="0" err="1"/>
              <a:t>pohádku</a:t>
            </a:r>
            <a:r>
              <a:rPr lang="pl-PL" dirty="0"/>
              <a:t> </a:t>
            </a:r>
            <a:r>
              <a:rPr lang="pl-PL" dirty="0" err="1"/>
              <a:t>Domečku</a:t>
            </a:r>
            <a:r>
              <a:rPr lang="pl-PL" dirty="0"/>
              <a:t>, </a:t>
            </a:r>
            <a:r>
              <a:rPr lang="pl-PL" dirty="0" err="1"/>
              <a:t>domečku</a:t>
            </a:r>
            <a:r>
              <a:rPr lang="pl-PL" dirty="0"/>
              <a:t>, </a:t>
            </a:r>
            <a:r>
              <a:rPr lang="pl-PL" dirty="0" err="1"/>
              <a:t>kdo</a:t>
            </a:r>
            <a:r>
              <a:rPr lang="pl-PL" dirty="0"/>
              <a:t> v </a:t>
            </a:r>
            <a:r>
              <a:rPr lang="pl-PL" dirty="0" err="1"/>
              <a:t>tobě</a:t>
            </a:r>
            <a:r>
              <a:rPr lang="pl-PL" dirty="0"/>
              <a:t> </a:t>
            </a:r>
            <a:r>
              <a:rPr lang="pl-PL" dirty="0" err="1"/>
              <a:t>bydlí</a:t>
            </a:r>
            <a:r>
              <a:rPr lang="pl-PL" dirty="0"/>
              <a:t>?</a:t>
            </a:r>
          </a:p>
          <a:p>
            <a:r>
              <a:rPr lang="pl-PL" dirty="0" err="1"/>
              <a:t>Čtení</a:t>
            </a:r>
            <a:r>
              <a:rPr lang="pl-PL" dirty="0"/>
              <a:t> </a:t>
            </a:r>
            <a:r>
              <a:rPr lang="pl-PL" dirty="0" err="1"/>
              <a:t>textu</a:t>
            </a:r>
            <a:r>
              <a:rPr lang="pl-PL" dirty="0"/>
              <a:t> </a:t>
            </a:r>
            <a:r>
              <a:rPr lang="pl-PL" dirty="0" err="1"/>
              <a:t>pohádky</a:t>
            </a:r>
            <a:r>
              <a:rPr lang="pl-PL" dirty="0"/>
              <a:t>. </a:t>
            </a:r>
            <a:r>
              <a:rPr lang="pl-PL" dirty="0" err="1"/>
              <a:t>rozdělení</a:t>
            </a:r>
            <a:r>
              <a:rPr lang="pl-PL" dirty="0"/>
              <a:t> </a:t>
            </a:r>
            <a:r>
              <a:rPr lang="pl-PL" dirty="0" err="1"/>
              <a:t>postav</a:t>
            </a:r>
            <a:r>
              <a:rPr lang="pl-PL" dirty="0"/>
              <a:t> </a:t>
            </a:r>
            <a:r>
              <a:rPr lang="pl-PL" dirty="0" err="1"/>
              <a:t>mezi</a:t>
            </a:r>
            <a:r>
              <a:rPr lang="pl-PL" dirty="0"/>
              <a:t> </a:t>
            </a:r>
            <a:r>
              <a:rPr lang="pl-PL" dirty="0" err="1"/>
              <a:t>žáky</a:t>
            </a:r>
            <a:r>
              <a:rPr lang="pl-PL" dirty="0"/>
              <a:t>.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C:\Users\pgul\Desktop\6b1476845ca80f2b3bf1fcdea47_converted.png"/>
          <p:cNvPicPr>
            <a:picLocks noChangeAspect="1" noChangeArrowheads="1"/>
          </p:cNvPicPr>
          <p:nvPr/>
        </p:nvPicPr>
        <p:blipFill rotWithShape="1">
          <a:blip r:embed="rId2" cstate="print"/>
          <a:srcRect l="13804" r="12377"/>
          <a:stretch/>
        </p:blipFill>
        <p:spPr bwMode="auto">
          <a:xfrm>
            <a:off x="5865962" y="3929066"/>
            <a:ext cx="2717321" cy="2071702"/>
          </a:xfrm>
          <a:prstGeom prst="rect">
            <a:avLst/>
          </a:prstGeom>
          <a:noFill/>
        </p:spPr>
      </p:pic>
      <p:pic>
        <p:nvPicPr>
          <p:cNvPr id="1027" name="Picture 3" descr="G:\Domček, domček, kto v tebe býva__.mp4.00_05_38_08.Still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8612" b="14545"/>
          <a:stretch/>
        </p:blipFill>
        <p:spPr bwMode="auto">
          <a:xfrm>
            <a:off x="1907704" y="3929066"/>
            <a:ext cx="3025644" cy="20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15447EF-1D4B-4F70-F281-8946B374E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27746"/>
            <a:ext cx="7498080" cy="1143000"/>
          </a:xfrm>
        </p:spPr>
        <p:txBody>
          <a:bodyPr/>
          <a:lstStyle/>
          <a:p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pl-PL" dirty="0" err="1"/>
              <a:t>plán</a:t>
            </a:r>
            <a:r>
              <a:rPr lang="pl-PL" dirty="0"/>
              <a:t> 5 - 10 </a:t>
            </a:r>
            <a:r>
              <a:rPr lang="pl-PL" dirty="0" err="1"/>
              <a:t>lekcí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Nácvik</a:t>
            </a:r>
            <a:r>
              <a:rPr lang="pl-PL" dirty="0"/>
              <a:t> </a:t>
            </a:r>
            <a:r>
              <a:rPr lang="pl-PL" dirty="0" err="1"/>
              <a:t>dramatizace</a:t>
            </a:r>
            <a:r>
              <a:rPr lang="pl-PL" dirty="0"/>
              <a:t> </a:t>
            </a:r>
            <a:r>
              <a:rPr lang="pl-PL" dirty="0" err="1"/>
              <a:t>pohádky</a:t>
            </a:r>
            <a:r>
              <a:rPr lang="pl-PL" dirty="0"/>
              <a:t>.</a:t>
            </a:r>
          </a:p>
          <a:p>
            <a:r>
              <a:rPr lang="pl-PL" dirty="0" err="1"/>
              <a:t>Pochopení</a:t>
            </a:r>
            <a:r>
              <a:rPr lang="pl-PL" dirty="0"/>
              <a:t> </a:t>
            </a:r>
            <a:r>
              <a:rPr lang="pl-PL" dirty="0" err="1"/>
              <a:t>pořadí</a:t>
            </a:r>
            <a:r>
              <a:rPr lang="pl-PL" dirty="0"/>
              <a:t> </a:t>
            </a:r>
            <a:r>
              <a:rPr lang="pl-PL" dirty="0" err="1"/>
              <a:t>postav</a:t>
            </a:r>
            <a:r>
              <a:rPr lang="pl-PL" dirty="0"/>
              <a:t> podle </a:t>
            </a:r>
            <a:r>
              <a:rPr lang="pl-PL" dirty="0" err="1"/>
              <a:t>děje</a:t>
            </a:r>
            <a:r>
              <a:rPr lang="pl-PL" dirty="0"/>
              <a:t>.</a:t>
            </a:r>
          </a:p>
          <a:p>
            <a:r>
              <a:rPr lang="pl-PL" dirty="0" err="1"/>
              <a:t>Učení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textu</a:t>
            </a:r>
            <a:r>
              <a:rPr lang="pl-PL" dirty="0"/>
              <a:t> na </a:t>
            </a:r>
            <a:r>
              <a:rPr lang="pl-PL" dirty="0" err="1"/>
              <a:t>střídačku</a:t>
            </a:r>
            <a:r>
              <a:rPr lang="pl-PL" dirty="0"/>
              <a:t>.</a:t>
            </a:r>
          </a:p>
          <a:p>
            <a:r>
              <a:rPr lang="pl-PL" dirty="0" err="1"/>
              <a:t>Předvedení</a:t>
            </a:r>
            <a:r>
              <a:rPr lang="pl-PL" dirty="0"/>
              <a:t> </a:t>
            </a:r>
            <a:r>
              <a:rPr lang="pl-PL" dirty="0" err="1"/>
              <a:t>pohádky</a:t>
            </a:r>
            <a:r>
              <a:rPr lang="pl-PL" dirty="0"/>
              <a:t> na </a:t>
            </a:r>
            <a:r>
              <a:rPr lang="pl-PL" dirty="0" err="1"/>
              <a:t>veřejnosti</a:t>
            </a:r>
            <a:r>
              <a:rPr lang="pl-PL" dirty="0"/>
              <a:t>.</a:t>
            </a:r>
            <a:endParaRPr lang="sk-SK" dirty="0"/>
          </a:p>
        </p:txBody>
      </p:sp>
      <p:pic>
        <p:nvPicPr>
          <p:cNvPr id="1026" name="Picture 2" descr="C:\Users\BigON\Desktop\20230531_08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41482" y="4065800"/>
            <a:ext cx="1825546" cy="1631698"/>
          </a:xfrm>
          <a:prstGeom prst="rect">
            <a:avLst/>
          </a:prstGeom>
          <a:noFill/>
        </p:spPr>
      </p:pic>
      <p:pic>
        <p:nvPicPr>
          <p:cNvPr id="5" name="Picture 2" descr="G:\Domček, domček, kto v tebe býva__.mp4.00_03_41_25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0" y="3911956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7BE430-EEE9-B3A0-9575-9CADB060C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0197" y="135484"/>
            <a:ext cx="7498080" cy="1143000"/>
          </a:xfrm>
        </p:spPr>
        <p:txBody>
          <a:bodyPr/>
          <a:lstStyle/>
          <a:p>
            <a:r>
              <a:rPr lang="sk-SK" dirty="0"/>
              <a:t>Hodnocení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167490"/>
              </p:ext>
            </p:extLst>
          </p:nvPr>
        </p:nvGraphicFramePr>
        <p:xfrm>
          <a:off x="1259631" y="1470356"/>
          <a:ext cx="7598646" cy="387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0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Hodnocení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výborný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pl-PL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elmi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</a:t>
                      </a:r>
                      <a:endParaRPr lang="sk-SK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  <a:endParaRPr lang="sk-SK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02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Žák zná lesní zvířata, zná posloupnost děje pohádky, tvořivě a aktivně vystupuje při dramatizaci.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Žák zná většinu lesních zvířat, nedělá větší chyby v posloupnosti děje, snaží se aktivně prosadit v dramatizaci pohádky.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 S pomocí učitele se žák učí názvy lesních zvířat, snaží se orientovat v dějovém sledu, využívá pomoci při dramatizaci.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 </a:t>
                      </a:r>
                      <a:r>
                        <a:rPr lang="sk-SK" sz="1400" dirty="0"/>
                        <a:t>Žák neumí pojmenovat lesní zvířata, vyjadřuje je pouze znakováním, dělá chyby v dějové posloupnosti, snaží se pohádku dramaticky ztvárnit.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Žák není schopen naučit se názvy lesních zvířat, nezná dějovou posloupnost, není aktivní v dramatizaci.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4F8AFF75-A340-ECE9-9D52-7A3A05145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kniha Svet v posunkoch</a:t>
            </a:r>
          </a:p>
          <a:p>
            <a:r>
              <a:rPr lang="pl-PL" dirty="0">
                <a:hlinkClick r:id="rId2"/>
              </a:rPr>
              <a:t>www.posunky.sk</a:t>
            </a:r>
            <a:endParaRPr lang="pl-PL" dirty="0"/>
          </a:p>
          <a:p>
            <a:r>
              <a:rPr lang="pl-PL" dirty="0">
                <a:hlinkClick r:id="rId3"/>
              </a:rPr>
              <a:t>https://www.youtube.com/watch?v=7Ddg1nkArTw</a:t>
            </a:r>
            <a:endParaRPr lang="pl-PL" dirty="0"/>
          </a:p>
          <a:p>
            <a:r>
              <a:rPr lang="pl-PL" dirty="0">
                <a:hlinkClick r:id="rId4"/>
              </a:rPr>
              <a:t>https://www.lenivaucitelka.sk/aktivita-domcek-domcek-kto-v-tebe-byva/</a:t>
            </a:r>
            <a:endParaRPr lang="pl-PL" dirty="0"/>
          </a:p>
          <a:p>
            <a:r>
              <a:rPr lang="pl-PL" dirty="0">
                <a:hlinkClick r:id="rId5"/>
              </a:rPr>
              <a:t>https://prezi.com/v/cbbhaoub3gav/domcek-domcek-kto-v-tebe-byva/</a:t>
            </a:r>
            <a:endParaRPr lang="pl-PL" dirty="0"/>
          </a:p>
          <a:p>
            <a:r>
              <a:rPr lang="pl-PL" dirty="0" err="1"/>
              <a:t>Žáci</a:t>
            </a:r>
            <a:r>
              <a:rPr lang="pl-PL" dirty="0"/>
              <a:t> </a:t>
            </a:r>
            <a:r>
              <a:rPr lang="pl-PL" dirty="0" err="1"/>
              <a:t>zhlédli</a:t>
            </a:r>
            <a:r>
              <a:rPr lang="pl-PL" dirty="0"/>
              <a:t> </a:t>
            </a:r>
            <a:r>
              <a:rPr lang="pl-PL" dirty="0" err="1"/>
              <a:t>pohádku</a:t>
            </a:r>
            <a:r>
              <a:rPr lang="pl-PL" dirty="0"/>
              <a:t>, </a:t>
            </a:r>
            <a:r>
              <a:rPr lang="pl-PL" dirty="0" err="1"/>
              <a:t>kterou</a:t>
            </a:r>
            <a:r>
              <a:rPr lang="pl-PL" dirty="0"/>
              <a:t> </a:t>
            </a:r>
            <a:r>
              <a:rPr lang="pl-PL" dirty="0" err="1"/>
              <a:t>jsme</a:t>
            </a:r>
            <a:r>
              <a:rPr lang="pl-PL" dirty="0"/>
              <a:t> </a:t>
            </a:r>
            <a:r>
              <a:rPr lang="pl-PL" dirty="0" err="1"/>
              <a:t>upravili</a:t>
            </a:r>
            <a:r>
              <a:rPr lang="pl-PL" dirty="0"/>
              <a:t> podle </a:t>
            </a:r>
            <a:r>
              <a:rPr lang="pl-PL" dirty="0" err="1"/>
              <a:t>počtu</a:t>
            </a:r>
            <a:r>
              <a:rPr lang="pl-PL" dirty="0"/>
              <a:t> </a:t>
            </a:r>
            <a:r>
              <a:rPr lang="pl-PL" dirty="0" err="1"/>
              <a:t>žáků</a:t>
            </a:r>
            <a:r>
              <a:rPr lang="pl-PL" dirty="0"/>
              <a:t> a </a:t>
            </a:r>
            <a:r>
              <a:rPr lang="pl-PL" dirty="0" err="1"/>
              <a:t>kostýmů</a:t>
            </a:r>
            <a:r>
              <a:rPr lang="pl-PL" dirty="0"/>
              <a:t>, </a:t>
            </a:r>
            <a:r>
              <a:rPr lang="pl-PL" dirty="0" err="1"/>
              <a:t>které</a:t>
            </a:r>
            <a:r>
              <a:rPr lang="pl-PL" dirty="0"/>
              <a:t> </a:t>
            </a:r>
            <a:r>
              <a:rPr lang="pl-PL" dirty="0" err="1"/>
              <a:t>jsme</a:t>
            </a:r>
            <a:r>
              <a:rPr lang="pl-PL" dirty="0"/>
              <a:t> </a:t>
            </a:r>
            <a:r>
              <a:rPr lang="pl-PL" dirty="0" err="1"/>
              <a:t>měli</a:t>
            </a:r>
            <a:r>
              <a:rPr lang="pl-PL" dirty="0"/>
              <a:t> k </a:t>
            </a:r>
            <a:r>
              <a:rPr lang="pl-PL" dirty="0" err="1"/>
              <a:t>dispozici</a:t>
            </a:r>
            <a:r>
              <a:rPr lang="pl-PL" dirty="0"/>
              <a:t>.</a:t>
            </a:r>
          </a:p>
          <a:p>
            <a:r>
              <a:rPr lang="pl-PL" dirty="0">
                <a:hlinkClick r:id="rId6"/>
              </a:rPr>
              <a:t>https://www.regionchodsko.cz/cesky-les-zvirata</a:t>
            </a:r>
            <a:endParaRPr lang="pl-PL" dirty="0"/>
          </a:p>
          <a:p>
            <a:r>
              <a:rPr lang="pl-PL" dirty="0">
                <a:hlinkClick r:id="rId7"/>
              </a:rPr>
              <a:t>https://ceskadivocina.hnutiduha.cz/cs/clanek/clanky/kdepak-bydli-lesni-zvirata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82AE27-3463-5948-B27E-E792FC2007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Záver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Tento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projekt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umožnil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: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lépe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poznat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lesní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zvířata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prostřednictvím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výrazových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prostředků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rozvíjet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pozitivní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vztah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k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přírodě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environmentální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výchově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poznat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dějovou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posloupnost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určit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pořadí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vcítit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do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postav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prožít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děj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příběhu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radost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z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učení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prezentovat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vyjadřovat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před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spolužáky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učiteli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zvyšovat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sebevědomí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každého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žáka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spolupracovat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ostatními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využít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nacvičenou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dramatizaci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školních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akcích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 (Den matek,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Vánoce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  <a:latin typeface="Söhne"/>
              </a:rPr>
              <a:t>karneval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, ZUČ...).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4D2EC5-B89C-954D-60D4-1453C3A86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Příručka</a:t>
            </a:r>
            <a:r>
              <a:rPr lang="pl-PL" dirty="0"/>
              <a:t> pro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628800"/>
            <a:ext cx="7776864" cy="4508628"/>
          </a:xfrm>
        </p:spPr>
        <p:txBody>
          <a:bodyPr>
            <a:normAutofit fontScale="4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Před</a:t>
            </a:r>
            <a:r>
              <a:rPr lang="pl-PL" sz="4500" dirty="0"/>
              <a:t> </a:t>
            </a:r>
            <a:r>
              <a:rPr lang="pl-PL" sz="4500" dirty="0" err="1"/>
              <a:t>zahájením</a:t>
            </a:r>
            <a:r>
              <a:rPr lang="pl-PL" sz="4500" dirty="0"/>
              <a:t> projektu je </a:t>
            </a:r>
            <a:r>
              <a:rPr lang="pl-PL" sz="4500" dirty="0" err="1"/>
              <a:t>nutné</a:t>
            </a:r>
            <a:r>
              <a:rPr lang="pl-PL" sz="4500" dirty="0"/>
              <a:t> </a:t>
            </a:r>
            <a:r>
              <a:rPr lang="pl-PL" sz="4500" dirty="0" err="1"/>
              <a:t>žáky</a:t>
            </a:r>
            <a:r>
              <a:rPr lang="pl-PL" sz="4500" dirty="0"/>
              <a:t> </a:t>
            </a:r>
            <a:r>
              <a:rPr lang="pl-PL" sz="4500" dirty="0" err="1"/>
              <a:t>důkladně</a:t>
            </a:r>
            <a:r>
              <a:rPr lang="pl-PL" sz="4500" dirty="0"/>
              <a:t> </a:t>
            </a:r>
            <a:r>
              <a:rPr lang="pl-PL" sz="4500" dirty="0" err="1"/>
              <a:t>seznámit</a:t>
            </a:r>
            <a:r>
              <a:rPr lang="pl-PL" sz="4500" dirty="0"/>
              <a:t> s </a:t>
            </a:r>
            <a:r>
              <a:rPr lang="pl-PL" sz="4500" dirty="0" err="1"/>
              <a:t>tématem</a:t>
            </a:r>
            <a:r>
              <a:rPr lang="pl-PL" sz="4500" dirty="0"/>
              <a:t> </a:t>
            </a:r>
            <a:r>
              <a:rPr lang="pl-PL" sz="4500" dirty="0" err="1"/>
              <a:t>lesních</a:t>
            </a:r>
            <a:r>
              <a:rPr lang="pl-PL" sz="4500" dirty="0"/>
              <a:t> </a:t>
            </a:r>
            <a:r>
              <a:rPr lang="pl-PL" sz="4500" dirty="0" err="1"/>
              <a:t>zvířat</a:t>
            </a:r>
            <a:r>
              <a:rPr lang="pl-PL" sz="4500" dirty="0"/>
              <a:t>, </a:t>
            </a:r>
            <a:r>
              <a:rPr lang="pl-PL" sz="4500" dirty="0" err="1"/>
              <a:t>využít</a:t>
            </a:r>
            <a:r>
              <a:rPr lang="pl-PL" sz="4500" dirty="0"/>
              <a:t> </a:t>
            </a:r>
            <a:r>
              <a:rPr lang="pl-PL" sz="4500" dirty="0" err="1"/>
              <a:t>výukové</a:t>
            </a:r>
            <a:r>
              <a:rPr lang="pl-PL" sz="4500" dirty="0"/>
              <a:t> </a:t>
            </a:r>
            <a:r>
              <a:rPr lang="pl-PL" sz="4500" dirty="0" err="1"/>
              <a:t>materiály</a:t>
            </a:r>
            <a:r>
              <a:rPr lang="pl-PL" sz="4500" dirty="0"/>
              <a:t> (ALF, </a:t>
            </a:r>
            <a:r>
              <a:rPr lang="pl-PL" sz="4500" dirty="0" err="1"/>
              <a:t>knihy</a:t>
            </a:r>
            <a:r>
              <a:rPr lang="pl-PL" sz="4500" dirty="0"/>
              <a:t>, </a:t>
            </a:r>
            <a:r>
              <a:rPr lang="pl-PL" sz="4500" dirty="0" err="1"/>
              <a:t>webové</a:t>
            </a:r>
            <a:r>
              <a:rPr lang="pl-PL" sz="4500" dirty="0"/>
              <a:t> </a:t>
            </a:r>
            <a:r>
              <a:rPr lang="pl-PL" sz="4500" dirty="0" err="1"/>
              <a:t>stránky</a:t>
            </a:r>
            <a:r>
              <a:rPr lang="pl-PL" sz="4500" dirty="0"/>
              <a:t> </a:t>
            </a:r>
            <a:r>
              <a:rPr lang="pl-PL" sz="4500" dirty="0" err="1"/>
              <a:t>apod</a:t>
            </a:r>
            <a:r>
              <a:rPr lang="pl-PL" sz="4500" dirty="0"/>
              <a:t>.)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Zhlédnout</a:t>
            </a:r>
            <a:r>
              <a:rPr lang="pl-PL" sz="4500" dirty="0"/>
              <a:t> a </a:t>
            </a:r>
            <a:r>
              <a:rPr lang="pl-PL" sz="4500" dirty="0" err="1"/>
              <a:t>probrat</a:t>
            </a:r>
            <a:r>
              <a:rPr lang="pl-PL" sz="4500" dirty="0"/>
              <a:t> </a:t>
            </a:r>
            <a:r>
              <a:rPr lang="pl-PL" sz="4500" dirty="0" err="1"/>
              <a:t>děj</a:t>
            </a:r>
            <a:r>
              <a:rPr lang="pl-PL" sz="4500" dirty="0"/>
              <a:t> </a:t>
            </a:r>
            <a:r>
              <a:rPr lang="pl-PL" sz="4500" dirty="0" err="1"/>
              <a:t>pohádky</a:t>
            </a:r>
            <a:r>
              <a:rPr lang="pl-PL" sz="4500" dirty="0"/>
              <a:t>: </a:t>
            </a:r>
            <a:r>
              <a:rPr lang="pl-PL" sz="4500" dirty="0" err="1"/>
              <a:t>Domečku</a:t>
            </a:r>
            <a:r>
              <a:rPr lang="pl-PL" sz="4500" dirty="0"/>
              <a:t>, </a:t>
            </a:r>
            <a:r>
              <a:rPr lang="pl-PL" sz="4500" dirty="0" err="1"/>
              <a:t>domečku</a:t>
            </a:r>
            <a:r>
              <a:rPr lang="pl-PL" sz="4500" dirty="0"/>
              <a:t>, </a:t>
            </a:r>
            <a:r>
              <a:rPr lang="pl-PL" sz="4500" dirty="0" err="1"/>
              <a:t>kdo</a:t>
            </a:r>
            <a:r>
              <a:rPr lang="pl-PL" sz="4500" dirty="0"/>
              <a:t> v </a:t>
            </a:r>
            <a:r>
              <a:rPr lang="pl-PL" sz="4500" dirty="0" err="1"/>
              <a:t>tobě</a:t>
            </a:r>
            <a:r>
              <a:rPr lang="pl-PL" sz="4500" dirty="0"/>
              <a:t> </a:t>
            </a:r>
            <a:r>
              <a:rPr lang="pl-PL" sz="4500" dirty="0" err="1"/>
              <a:t>bydlí</a:t>
            </a:r>
            <a:r>
              <a:rPr lang="pl-PL" sz="4500" dirty="0"/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Vyberte</a:t>
            </a:r>
            <a:r>
              <a:rPr lang="pl-PL" sz="4500" dirty="0"/>
              <a:t> z </a:t>
            </a:r>
            <a:r>
              <a:rPr lang="pl-PL" sz="4500" dirty="0" err="1"/>
              <a:t>řad</a:t>
            </a:r>
            <a:r>
              <a:rPr lang="pl-PL" sz="4500" dirty="0"/>
              <a:t> </a:t>
            </a:r>
            <a:r>
              <a:rPr lang="pl-PL" sz="4500" dirty="0" err="1"/>
              <a:t>žáků</a:t>
            </a:r>
            <a:r>
              <a:rPr lang="pl-PL" sz="4500" dirty="0"/>
              <a:t> </a:t>
            </a:r>
            <a:r>
              <a:rPr lang="pl-PL" sz="4500" dirty="0" err="1"/>
              <a:t>zástupce</a:t>
            </a:r>
            <a:r>
              <a:rPr lang="pl-PL" sz="4500" dirty="0"/>
              <a:t> </a:t>
            </a:r>
            <a:r>
              <a:rPr lang="pl-PL" sz="4500" dirty="0" err="1"/>
              <a:t>zvířat</a:t>
            </a:r>
            <a:r>
              <a:rPr lang="pl-PL" sz="4500" dirty="0"/>
              <a:t> </a:t>
            </a:r>
            <a:r>
              <a:rPr lang="pl-PL" sz="4500" dirty="0" err="1"/>
              <a:t>vystupujících</a:t>
            </a:r>
            <a:r>
              <a:rPr lang="pl-PL" sz="4500" dirty="0"/>
              <a:t> v </a:t>
            </a:r>
            <a:r>
              <a:rPr lang="pl-PL" sz="4500" dirty="0" err="1"/>
              <a:t>pohádce</a:t>
            </a:r>
            <a:r>
              <a:rPr lang="pl-PL" sz="45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Připravte</a:t>
            </a:r>
            <a:r>
              <a:rPr lang="pl-PL" sz="4500" dirty="0"/>
              <a:t> si </a:t>
            </a:r>
            <a:r>
              <a:rPr lang="pl-PL" sz="4500" dirty="0" err="1"/>
              <a:t>kostýmy</a:t>
            </a:r>
            <a:r>
              <a:rPr lang="pl-PL" sz="4500" dirty="0"/>
              <a:t> </a:t>
            </a:r>
            <a:r>
              <a:rPr lang="pl-PL" sz="4500" dirty="0" err="1"/>
              <a:t>lesních</a:t>
            </a:r>
            <a:r>
              <a:rPr lang="pl-PL" sz="4500" dirty="0"/>
              <a:t> </a:t>
            </a:r>
            <a:r>
              <a:rPr lang="pl-PL" sz="4500" dirty="0" err="1"/>
              <a:t>zvířátek</a:t>
            </a:r>
            <a:r>
              <a:rPr lang="pl-PL" sz="4500" dirty="0"/>
              <a:t> a </a:t>
            </a:r>
            <a:r>
              <a:rPr lang="pl-PL" sz="4500" dirty="0" err="1"/>
              <a:t>přizpůsobte</a:t>
            </a:r>
            <a:r>
              <a:rPr lang="pl-PL" sz="4500" dirty="0"/>
              <a:t> je </a:t>
            </a:r>
            <a:r>
              <a:rPr lang="pl-PL" sz="4500" dirty="0" err="1"/>
              <a:t>žákům</a:t>
            </a:r>
            <a:r>
              <a:rPr lang="pl-PL" sz="45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Vyrobte</a:t>
            </a:r>
            <a:r>
              <a:rPr lang="pl-PL" sz="4500" dirty="0"/>
              <a:t> model </a:t>
            </a:r>
            <a:r>
              <a:rPr lang="pl-PL" sz="4500" dirty="0" err="1"/>
              <a:t>domečku</a:t>
            </a:r>
            <a:r>
              <a:rPr lang="pl-PL" sz="45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Nacvičte</a:t>
            </a:r>
            <a:r>
              <a:rPr lang="pl-PL" sz="4500" dirty="0"/>
              <a:t> s </a:t>
            </a:r>
            <a:r>
              <a:rPr lang="pl-PL" sz="4500" dirty="0" err="1"/>
              <a:t>žáky</a:t>
            </a:r>
            <a:r>
              <a:rPr lang="pl-PL" sz="4500" dirty="0"/>
              <a:t> </a:t>
            </a:r>
            <a:r>
              <a:rPr lang="pl-PL" sz="4500" dirty="0" err="1"/>
              <a:t>dramatizaci</a:t>
            </a:r>
            <a:r>
              <a:rPr lang="pl-PL" sz="4500" dirty="0"/>
              <a:t> </a:t>
            </a:r>
            <a:r>
              <a:rPr lang="pl-PL" sz="4500" dirty="0" err="1"/>
              <a:t>pohádky</a:t>
            </a:r>
            <a:r>
              <a:rPr lang="pl-PL" sz="45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Učitel</a:t>
            </a:r>
            <a:r>
              <a:rPr lang="pl-PL" sz="4500" dirty="0"/>
              <a:t> by </a:t>
            </a:r>
            <a:r>
              <a:rPr lang="pl-PL" sz="4500" dirty="0" err="1"/>
              <a:t>měl</a:t>
            </a:r>
            <a:r>
              <a:rPr lang="pl-PL" sz="4500" dirty="0"/>
              <a:t> </a:t>
            </a:r>
            <a:r>
              <a:rPr lang="pl-PL" sz="4500" dirty="0" err="1"/>
              <a:t>žáky</a:t>
            </a:r>
            <a:r>
              <a:rPr lang="pl-PL" sz="4500" dirty="0"/>
              <a:t> </a:t>
            </a:r>
            <a:r>
              <a:rPr lang="pl-PL" sz="4500" dirty="0" err="1"/>
              <a:t>povzbuzovat</a:t>
            </a:r>
            <a:r>
              <a:rPr lang="pl-PL" sz="4500" dirty="0"/>
              <a:t> k </a:t>
            </a:r>
            <a:r>
              <a:rPr lang="pl-PL" sz="4500" dirty="0" err="1"/>
              <a:t>seberealizaci</a:t>
            </a:r>
            <a:r>
              <a:rPr lang="pl-PL" sz="4500" dirty="0"/>
              <a:t>, </a:t>
            </a:r>
            <a:r>
              <a:rPr lang="pl-PL" sz="4500" dirty="0" err="1"/>
              <a:t>motivovat</a:t>
            </a:r>
            <a:r>
              <a:rPr lang="pl-PL" sz="4500" dirty="0"/>
              <a:t> je k </a:t>
            </a:r>
            <a:r>
              <a:rPr lang="pl-PL" sz="4500" dirty="0" err="1"/>
              <a:t>aktivní</a:t>
            </a:r>
            <a:r>
              <a:rPr lang="pl-PL" sz="4500" dirty="0"/>
              <a:t> </a:t>
            </a:r>
            <a:r>
              <a:rPr lang="pl-PL" sz="4500" dirty="0" err="1"/>
              <a:t>účasti</a:t>
            </a:r>
            <a:r>
              <a:rPr lang="pl-PL" sz="4500" dirty="0"/>
              <a:t> na </a:t>
            </a:r>
            <a:r>
              <a:rPr lang="pl-PL" sz="4500" dirty="0" err="1"/>
              <a:t>dramatizaci</a:t>
            </a:r>
            <a:r>
              <a:rPr lang="pl-PL" sz="45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500" dirty="0" err="1"/>
              <a:t>Žáci</a:t>
            </a:r>
            <a:r>
              <a:rPr lang="pl-PL" sz="4500" dirty="0"/>
              <a:t> by </a:t>
            </a:r>
            <a:r>
              <a:rPr lang="pl-PL" sz="4500" dirty="0" err="1"/>
              <a:t>mohli</a:t>
            </a:r>
            <a:r>
              <a:rPr lang="pl-PL" sz="4500" dirty="0"/>
              <a:t> </a:t>
            </a:r>
            <a:r>
              <a:rPr lang="pl-PL" sz="4500" dirty="0" err="1"/>
              <a:t>prezentovat</a:t>
            </a:r>
            <a:r>
              <a:rPr lang="pl-PL" sz="4500" dirty="0"/>
              <a:t> </a:t>
            </a:r>
            <a:r>
              <a:rPr lang="pl-PL" sz="4500" dirty="0" err="1"/>
              <a:t>své</a:t>
            </a:r>
            <a:r>
              <a:rPr lang="pl-PL" sz="4500" dirty="0"/>
              <a:t> </a:t>
            </a:r>
            <a:r>
              <a:rPr lang="pl-PL" sz="4500" dirty="0" err="1"/>
              <a:t>umění</a:t>
            </a:r>
            <a:r>
              <a:rPr lang="pl-PL" sz="4500" dirty="0"/>
              <a:t> </a:t>
            </a:r>
            <a:r>
              <a:rPr lang="pl-PL" sz="4500" dirty="0" err="1"/>
              <a:t>před</a:t>
            </a:r>
            <a:r>
              <a:rPr lang="pl-PL" sz="4500" dirty="0"/>
              <a:t> </a:t>
            </a:r>
            <a:r>
              <a:rPr lang="pl-PL" sz="4500" dirty="0" err="1"/>
              <a:t>ostatními</a:t>
            </a:r>
            <a:r>
              <a:rPr lang="pl-PL" sz="4500" dirty="0"/>
              <a:t> </a:t>
            </a:r>
            <a:r>
              <a:rPr lang="pl-PL" sz="4500" dirty="0" err="1"/>
              <a:t>žáky</a:t>
            </a:r>
            <a:r>
              <a:rPr lang="pl-PL" sz="4500" dirty="0"/>
              <a:t> </a:t>
            </a:r>
            <a:r>
              <a:rPr lang="pl-PL" sz="4500" dirty="0" err="1"/>
              <a:t>ve</a:t>
            </a:r>
            <a:r>
              <a:rPr lang="pl-PL" sz="4500" dirty="0"/>
              <a:t> </a:t>
            </a:r>
            <a:r>
              <a:rPr lang="pl-PL" sz="4500" dirty="0" err="1"/>
              <a:t>škole</a:t>
            </a:r>
            <a:r>
              <a:rPr lang="pl-PL" sz="4500" dirty="0"/>
              <a:t>, </a:t>
            </a:r>
            <a:r>
              <a:rPr lang="pl-PL" sz="4500" dirty="0" err="1"/>
              <a:t>před</a:t>
            </a:r>
            <a:r>
              <a:rPr lang="pl-PL" sz="4500" dirty="0"/>
              <a:t> </a:t>
            </a:r>
            <a:r>
              <a:rPr lang="pl-PL" sz="4500" dirty="0" err="1"/>
              <a:t>rodiči</a:t>
            </a:r>
            <a:r>
              <a:rPr lang="pl-PL" sz="4500" dirty="0"/>
              <a:t> na </a:t>
            </a:r>
            <a:r>
              <a:rPr lang="pl-PL" sz="4500" dirty="0" err="1"/>
              <a:t>akcích</a:t>
            </a:r>
            <a:r>
              <a:rPr lang="pl-PL" sz="4500" dirty="0"/>
              <a:t>, v </a:t>
            </a:r>
            <a:r>
              <a:rPr lang="pl-PL" sz="4500" dirty="0" err="1"/>
              <a:t>hodinách</a:t>
            </a:r>
            <a:r>
              <a:rPr lang="pl-PL" sz="4500" dirty="0"/>
              <a:t> </a:t>
            </a:r>
            <a:r>
              <a:rPr lang="pl-PL" sz="4500" dirty="0" err="1"/>
              <a:t>výtvarné</a:t>
            </a:r>
            <a:r>
              <a:rPr lang="pl-PL" sz="4500" dirty="0"/>
              <a:t> </a:t>
            </a:r>
            <a:r>
              <a:rPr lang="pl-PL" sz="4500" dirty="0" err="1"/>
              <a:t>výchovy</a:t>
            </a:r>
            <a:r>
              <a:rPr lang="pl-PL" sz="4500" dirty="0"/>
              <a:t> </a:t>
            </a:r>
            <a:r>
              <a:rPr lang="pl-PL" sz="4500" dirty="0" err="1"/>
              <a:t>žáků</a:t>
            </a:r>
            <a:r>
              <a:rPr lang="pl-PL" sz="4500" dirty="0"/>
              <a:t> SP.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C71C7E-850C-6CA7-88A3-58CA7959B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5DBD2-25CA-B777-1620-A83A2D7D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620688"/>
            <a:ext cx="7498080" cy="1143000"/>
          </a:xfrm>
        </p:spPr>
        <p:txBody>
          <a:bodyPr/>
          <a:lstStyle/>
          <a:p>
            <a:r>
              <a:rPr lang="pl-PL" dirty="0" err="1"/>
              <a:t>Příručka</a:t>
            </a:r>
            <a:r>
              <a:rPr lang="pl-PL" dirty="0"/>
              <a:t> pro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F7961C4-A701-58AC-FA41-A746D2FBBE2F}"/>
              </a:ext>
            </a:extLst>
          </p:cNvPr>
          <p:cNvSpPr txBox="1"/>
          <p:nvPr/>
        </p:nvSpPr>
        <p:spPr>
          <a:xfrm>
            <a:off x="1461923" y="1628800"/>
            <a:ext cx="70567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err="1"/>
              <a:t>Učitelé</a:t>
            </a:r>
            <a:r>
              <a:rPr lang="pl-PL" sz="2100" dirty="0"/>
              <a:t>, </a:t>
            </a:r>
            <a:r>
              <a:rPr lang="pl-PL" sz="2100" dirty="0" err="1"/>
              <a:t>kteří</a:t>
            </a:r>
            <a:r>
              <a:rPr lang="pl-PL" sz="2100" dirty="0"/>
              <a:t> </a:t>
            </a:r>
            <a:r>
              <a:rPr lang="pl-PL" sz="2100" dirty="0" err="1"/>
              <a:t>realizují</a:t>
            </a:r>
            <a:r>
              <a:rPr lang="pl-PL" sz="2100" dirty="0"/>
              <a:t> projekt v </a:t>
            </a:r>
            <a:r>
              <a:rPr lang="pl-PL" sz="2100" dirty="0" err="1"/>
              <a:t>jiných</a:t>
            </a:r>
            <a:r>
              <a:rPr lang="pl-PL" sz="2100" dirty="0"/>
              <a:t> </a:t>
            </a:r>
            <a:r>
              <a:rPr lang="pl-PL" sz="2100" dirty="0" err="1"/>
              <a:t>zemích</a:t>
            </a:r>
            <a:r>
              <a:rPr lang="pl-PL" sz="2100" dirty="0"/>
              <a:t> (</a:t>
            </a:r>
            <a:r>
              <a:rPr lang="pl-PL" sz="2100" dirty="0" err="1"/>
              <a:t>Česká</a:t>
            </a:r>
            <a:r>
              <a:rPr lang="pl-PL" sz="2100" dirty="0"/>
              <a:t> republika, Polsko), by </a:t>
            </a:r>
            <a:r>
              <a:rPr lang="pl-PL" sz="2100" dirty="0" err="1"/>
              <a:t>měli</a:t>
            </a:r>
            <a:r>
              <a:rPr lang="pl-PL" sz="2100" dirty="0"/>
              <a:t> </a:t>
            </a:r>
            <a:r>
              <a:rPr lang="pl-PL" sz="2100" dirty="0" err="1"/>
              <a:t>obsah</a:t>
            </a:r>
            <a:r>
              <a:rPr lang="pl-PL" sz="2100" dirty="0"/>
              <a:t> </a:t>
            </a:r>
            <a:r>
              <a:rPr lang="pl-PL" sz="2100" dirty="0" err="1"/>
              <a:t>úkolů</a:t>
            </a:r>
            <a:r>
              <a:rPr lang="pl-PL" sz="2100" dirty="0"/>
              <a:t> </a:t>
            </a:r>
            <a:r>
              <a:rPr lang="pl-PL" sz="2100" dirty="0" err="1"/>
              <a:t>přizpůsobit</a:t>
            </a:r>
            <a:r>
              <a:rPr lang="pl-PL" sz="2100" dirty="0"/>
              <a:t> </a:t>
            </a:r>
            <a:r>
              <a:rPr lang="pl-PL" sz="2100" dirty="0" err="1"/>
              <a:t>svým</a:t>
            </a:r>
            <a:r>
              <a:rPr lang="pl-PL" sz="2100" dirty="0"/>
              <a:t> </a:t>
            </a:r>
            <a:r>
              <a:rPr lang="pl-PL" sz="2100" dirty="0" err="1"/>
              <a:t>potřebám</a:t>
            </a:r>
            <a:r>
              <a:rPr lang="pl-PL" sz="2100" dirty="0"/>
              <a:t> (</a:t>
            </a:r>
            <a:r>
              <a:rPr lang="pl-PL" sz="2100" dirty="0" err="1"/>
              <a:t>např</a:t>
            </a:r>
            <a:r>
              <a:rPr lang="pl-PL" sz="2100" dirty="0"/>
              <a:t>. podle </a:t>
            </a:r>
            <a:r>
              <a:rPr lang="pl-PL" sz="2100" dirty="0" err="1"/>
              <a:t>kostýmů</a:t>
            </a:r>
            <a:r>
              <a:rPr lang="pl-PL" sz="2100" dirty="0"/>
              <a:t>, </a:t>
            </a:r>
            <a:r>
              <a:rPr lang="pl-PL" sz="2100" dirty="0" err="1"/>
              <a:t>které</a:t>
            </a:r>
            <a:r>
              <a:rPr lang="pl-PL" sz="2100" dirty="0"/>
              <a:t> </a:t>
            </a:r>
            <a:r>
              <a:rPr lang="pl-PL" sz="2100" dirty="0" err="1"/>
              <a:t>mají</a:t>
            </a:r>
            <a:r>
              <a:rPr lang="pl-PL" sz="2100" dirty="0"/>
              <a:t>, </a:t>
            </a:r>
            <a:r>
              <a:rPr lang="pl-PL" sz="2100" dirty="0" err="1"/>
              <a:t>jiné</a:t>
            </a:r>
            <a:r>
              <a:rPr lang="pl-PL" sz="2100" dirty="0"/>
              <a:t> literatury </a:t>
            </a:r>
            <a:r>
              <a:rPr lang="pl-PL" sz="2100" dirty="0" err="1"/>
              <a:t>nebo</a:t>
            </a:r>
            <a:r>
              <a:rPr lang="pl-PL" sz="2100" dirty="0"/>
              <a:t> </a:t>
            </a:r>
            <a:r>
              <a:rPr lang="pl-PL" sz="2100" dirty="0" err="1"/>
              <a:t>jiné</a:t>
            </a:r>
            <a:r>
              <a:rPr lang="pl-PL" sz="2100" dirty="0"/>
              <a:t> </a:t>
            </a:r>
            <a:r>
              <a:rPr lang="pl-PL" sz="2100" dirty="0" err="1"/>
              <a:t>pohádky</a:t>
            </a:r>
            <a:r>
              <a:rPr lang="pl-PL" sz="2100" dirty="0"/>
              <a:t>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E5B061-0384-ED06-E8BA-6B0804B36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052689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8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B667ED3-00A9-3721-3CB2-57A919EDA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5328592" cy="11179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0C785AF-FD1E-185D-A852-C76CEC5DF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4673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7204F3-A168-A83D-A2DD-5DCD81BD697E}"/>
              </a:ext>
            </a:extLst>
          </p:cNvPr>
          <p:cNvSpPr txBox="1"/>
          <p:nvPr/>
        </p:nvSpPr>
        <p:spPr>
          <a:xfrm>
            <a:off x="899592" y="2348880"/>
            <a:ext cx="7778923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0790" y="876113"/>
            <a:ext cx="749808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Úvod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Úkoly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Zdroje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Hodnocení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Závěr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Průvodce</a:t>
            </a:r>
            <a:r>
              <a:rPr lang="pl-PL" dirty="0"/>
              <a:t> pro </a:t>
            </a:r>
            <a:r>
              <a:rPr lang="pl-PL" dirty="0" err="1"/>
              <a:t>učitele</a:t>
            </a:r>
            <a:endParaRPr lang="pl-PL" dirty="0"/>
          </a:p>
        </p:txBody>
      </p:sp>
      <p:pic>
        <p:nvPicPr>
          <p:cNvPr id="1026" name="Picture 2" descr="C:\Users\pgul\Desktop\fototpaeta-pre-deti-lesne-zvieratka-wood-animals (1).jpg.large.jpg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281793" cy="2854528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F5CE891-4566-2BD1-5B3D-F202B2A10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1361" y="1028700"/>
            <a:ext cx="74980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Environmentální</a:t>
            </a:r>
            <a:r>
              <a:rPr lang="pl-PL" dirty="0"/>
              <a:t> </a:t>
            </a:r>
            <a:r>
              <a:rPr lang="pl-PL" dirty="0" err="1"/>
              <a:t>výchova</a:t>
            </a:r>
            <a:r>
              <a:rPr lang="pl-PL" dirty="0"/>
              <a:t> je </a:t>
            </a:r>
            <a:r>
              <a:rPr lang="pl-PL" dirty="0" err="1"/>
              <a:t>důležitou</a:t>
            </a:r>
            <a:r>
              <a:rPr lang="pl-PL" dirty="0"/>
              <a:t> </a:t>
            </a:r>
            <a:r>
              <a:rPr lang="pl-PL" dirty="0" err="1"/>
              <a:t>součástí</a:t>
            </a:r>
            <a:r>
              <a:rPr lang="pl-PL" dirty="0"/>
              <a:t> </a:t>
            </a:r>
            <a:r>
              <a:rPr lang="pl-PL" dirty="0" err="1"/>
              <a:t>vzdělávání</a:t>
            </a:r>
            <a:r>
              <a:rPr lang="pl-PL" dirty="0"/>
              <a:t>.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školách</a:t>
            </a:r>
            <a:r>
              <a:rPr lang="pl-PL" dirty="0"/>
              <a:t> </a:t>
            </a:r>
            <a:r>
              <a:rPr lang="pl-PL" dirty="0" err="1"/>
              <a:t>pokládáme</a:t>
            </a:r>
            <a:r>
              <a:rPr lang="pl-PL" dirty="0"/>
              <a:t> </a:t>
            </a:r>
            <a:r>
              <a:rPr lang="pl-PL" dirty="0" err="1"/>
              <a:t>základy</a:t>
            </a:r>
            <a:r>
              <a:rPr lang="pl-PL" dirty="0"/>
              <a:t> </a:t>
            </a:r>
            <a:r>
              <a:rPr lang="pl-PL" dirty="0" err="1"/>
              <a:t>vztahu</a:t>
            </a:r>
            <a:r>
              <a:rPr lang="pl-PL" dirty="0"/>
              <a:t> </a:t>
            </a:r>
            <a:r>
              <a:rPr lang="pl-PL" dirty="0" err="1"/>
              <a:t>žáků</a:t>
            </a:r>
            <a:r>
              <a:rPr lang="pl-PL" dirty="0"/>
              <a:t> k </a:t>
            </a:r>
            <a:r>
              <a:rPr lang="pl-PL" dirty="0" err="1"/>
              <a:t>přírodě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 err="1"/>
              <a:t>Motivujeme</a:t>
            </a:r>
            <a:r>
              <a:rPr lang="pl-PL" dirty="0"/>
              <a:t> </a:t>
            </a:r>
            <a:r>
              <a:rPr lang="pl-PL" dirty="0" err="1"/>
              <a:t>žáky</a:t>
            </a:r>
            <a:r>
              <a:rPr lang="pl-PL" dirty="0"/>
              <a:t> k tomu, aby </a:t>
            </a:r>
            <a:br>
              <a:rPr lang="pl-PL" dirty="0"/>
            </a:br>
            <a:r>
              <a:rPr lang="pl-PL" dirty="0" err="1"/>
              <a:t>milovali</a:t>
            </a:r>
            <a:r>
              <a:rPr lang="pl-PL" dirty="0"/>
              <a:t> a </a:t>
            </a:r>
            <a:r>
              <a:rPr lang="pl-PL" dirty="0" err="1"/>
              <a:t>chránili</a:t>
            </a:r>
            <a:r>
              <a:rPr lang="pl-PL" dirty="0"/>
              <a:t> </a:t>
            </a:r>
            <a:r>
              <a:rPr lang="pl-PL" dirty="0" err="1"/>
              <a:t>přírodu</a:t>
            </a:r>
            <a:r>
              <a:rPr lang="pl-PL" dirty="0"/>
              <a:t> a </a:t>
            </a:r>
            <a:br>
              <a:rPr lang="pl-PL" dirty="0"/>
            </a:br>
            <a:r>
              <a:rPr lang="pl-PL" dirty="0" err="1"/>
              <a:t>zvířata</a:t>
            </a:r>
            <a:r>
              <a:rPr lang="pl-PL" dirty="0"/>
              <a:t>. </a:t>
            </a:r>
            <a:r>
              <a:rPr lang="pl-PL" dirty="0" err="1"/>
              <a:t>Hravou</a:t>
            </a:r>
            <a:r>
              <a:rPr lang="pl-PL" dirty="0"/>
              <a:t> </a:t>
            </a:r>
            <a:r>
              <a:rPr lang="pl-PL" dirty="0" err="1"/>
              <a:t>formou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poznáváme</a:t>
            </a:r>
            <a:r>
              <a:rPr lang="pl-PL" dirty="0"/>
              <a:t> </a:t>
            </a:r>
            <a:r>
              <a:rPr lang="pl-PL" dirty="0" err="1"/>
              <a:t>obyvatele</a:t>
            </a:r>
            <a:r>
              <a:rPr lang="pl-PL" dirty="0"/>
              <a:t> </a:t>
            </a:r>
            <a:r>
              <a:rPr lang="pl-PL" dirty="0" err="1"/>
              <a:t>lesa</a:t>
            </a:r>
            <a:r>
              <a:rPr lang="pl-PL" dirty="0"/>
              <a:t>.</a:t>
            </a:r>
          </a:p>
        </p:txBody>
      </p:sp>
      <p:pic>
        <p:nvPicPr>
          <p:cNvPr id="2050" name="Picture 2" descr="C:\Users\pgul\Desktop\90780131_10216404579737341_5910751206984122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971" y="2852936"/>
            <a:ext cx="1967336" cy="2783165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10B798F-D6AA-5DBA-2A78-4B47D6D42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</a:t>
            </a:r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Dnes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klade</a:t>
            </a:r>
            <a:r>
              <a:rPr lang="pl-PL" dirty="0"/>
              <a:t> </a:t>
            </a:r>
            <a:r>
              <a:rPr lang="pl-PL" dirty="0" err="1"/>
              <a:t>stále</a:t>
            </a:r>
            <a:r>
              <a:rPr lang="pl-PL" dirty="0"/>
              <a:t> </a:t>
            </a:r>
            <a:r>
              <a:rPr lang="pl-PL" dirty="0" err="1"/>
              <a:t>větší</a:t>
            </a:r>
            <a:r>
              <a:rPr lang="pl-PL" dirty="0"/>
              <a:t> </a:t>
            </a:r>
            <a:r>
              <a:rPr lang="pl-PL" dirty="0" err="1"/>
              <a:t>důraz</a:t>
            </a:r>
            <a:r>
              <a:rPr lang="pl-PL" dirty="0"/>
              <a:t> na </a:t>
            </a:r>
            <a:r>
              <a:rPr lang="pl-PL" dirty="0" err="1"/>
              <a:t>budování</a:t>
            </a:r>
            <a:r>
              <a:rPr lang="pl-PL" dirty="0"/>
              <a:t> </a:t>
            </a:r>
            <a:r>
              <a:rPr lang="pl-PL" dirty="0" err="1"/>
              <a:t>vztahu</a:t>
            </a:r>
            <a:r>
              <a:rPr lang="pl-PL" dirty="0"/>
              <a:t> k </a:t>
            </a:r>
            <a:r>
              <a:rPr lang="pl-PL" dirty="0" err="1"/>
              <a:t>přírodě</a:t>
            </a:r>
            <a:r>
              <a:rPr lang="pl-PL" dirty="0"/>
              <a:t>.</a:t>
            </a:r>
          </a:p>
          <a:p>
            <a:r>
              <a:rPr lang="pl-PL" dirty="0" err="1"/>
              <a:t>Během</a:t>
            </a:r>
            <a:r>
              <a:rPr lang="pl-PL" dirty="0"/>
              <a:t> </a:t>
            </a:r>
            <a:r>
              <a:rPr lang="pl-PL" dirty="0" err="1"/>
              <a:t>výuky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žáci</a:t>
            </a:r>
            <a:r>
              <a:rPr lang="pl-PL" dirty="0"/>
              <a:t> </a:t>
            </a:r>
            <a:r>
              <a:rPr lang="pl-PL" dirty="0" err="1"/>
              <a:t>seznamují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zvířaty</a:t>
            </a:r>
            <a:r>
              <a:rPr lang="pl-PL" dirty="0"/>
              <a:t> </a:t>
            </a:r>
            <a:r>
              <a:rPr lang="pl-PL" dirty="0" err="1"/>
              <a:t>žijícími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volné</a:t>
            </a:r>
            <a:r>
              <a:rPr lang="pl-PL" dirty="0"/>
              <a:t> </a:t>
            </a:r>
            <a:r>
              <a:rPr lang="pl-PL" dirty="0" err="1"/>
              <a:t>přírodě</a:t>
            </a:r>
            <a:r>
              <a:rPr lang="pl-PL" dirty="0"/>
              <a:t> na </a:t>
            </a:r>
            <a:r>
              <a:rPr lang="pl-PL" dirty="0" err="1"/>
              <a:t>Slovensku</a:t>
            </a:r>
            <a:r>
              <a:rPr lang="pl-PL" dirty="0"/>
              <a:t>.</a:t>
            </a:r>
          </a:p>
          <a:p>
            <a:r>
              <a:rPr lang="pl-PL" dirty="0" err="1"/>
              <a:t>Prostřednictvím</a:t>
            </a:r>
            <a:r>
              <a:rPr lang="pl-PL" dirty="0"/>
              <a:t> </a:t>
            </a:r>
            <a:r>
              <a:rPr lang="pl-PL" dirty="0" err="1"/>
              <a:t>zábavného</a:t>
            </a:r>
            <a:r>
              <a:rPr lang="pl-PL" dirty="0"/>
              <a:t> </a:t>
            </a:r>
            <a:r>
              <a:rPr lang="pl-PL" dirty="0" err="1"/>
              <a:t>seznámení</a:t>
            </a:r>
            <a:r>
              <a:rPr lang="pl-PL" dirty="0"/>
              <a:t> s </a:t>
            </a:r>
            <a:r>
              <a:rPr lang="pl-PL" dirty="0" err="1"/>
              <a:t>lesními</a:t>
            </a:r>
            <a:r>
              <a:rPr lang="pl-PL" dirty="0"/>
              <a:t> </a:t>
            </a:r>
            <a:r>
              <a:rPr lang="pl-PL" dirty="0" err="1"/>
              <a:t>zvířaty</a:t>
            </a:r>
            <a:r>
              <a:rPr lang="pl-PL" dirty="0"/>
              <a:t> </a:t>
            </a:r>
            <a:r>
              <a:rPr lang="pl-PL" dirty="0" err="1"/>
              <a:t>upozorňujeme</a:t>
            </a:r>
            <a:r>
              <a:rPr lang="pl-PL" dirty="0"/>
              <a:t> na </a:t>
            </a:r>
            <a:r>
              <a:rPr lang="pl-PL" dirty="0" err="1"/>
              <a:t>potřebu</a:t>
            </a:r>
            <a:r>
              <a:rPr lang="pl-PL" dirty="0"/>
              <a:t> </a:t>
            </a:r>
            <a:r>
              <a:rPr lang="pl-PL" dirty="0" err="1"/>
              <a:t>jejich</a:t>
            </a:r>
            <a:r>
              <a:rPr lang="pl-PL" dirty="0"/>
              <a:t> ochrany a </a:t>
            </a:r>
            <a:r>
              <a:rPr lang="pl-PL" dirty="0" err="1"/>
              <a:t>vytváření</a:t>
            </a:r>
            <a:r>
              <a:rPr lang="pl-PL" dirty="0"/>
              <a:t> </a:t>
            </a:r>
            <a:r>
              <a:rPr lang="pl-PL" dirty="0" err="1"/>
              <a:t>kladného</a:t>
            </a:r>
            <a:r>
              <a:rPr lang="pl-PL" dirty="0"/>
              <a:t> </a:t>
            </a:r>
            <a:r>
              <a:rPr lang="pl-PL" dirty="0" err="1"/>
              <a:t>vztahu</a:t>
            </a:r>
            <a:r>
              <a:rPr lang="pl-PL" dirty="0"/>
              <a:t> k nim.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26E0A5-1706-832C-6329-3209D6A11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Cíl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307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err="1">
                <a:solidFill>
                  <a:srgbClr val="FF0000"/>
                </a:solidFill>
              </a:rPr>
              <a:t>Hlavním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cílem</a:t>
            </a:r>
            <a:r>
              <a:rPr lang="pl-PL" dirty="0">
                <a:solidFill>
                  <a:srgbClr val="FF0000"/>
                </a:solidFill>
              </a:rPr>
              <a:t> projektu je </a:t>
            </a:r>
            <a:r>
              <a:rPr lang="pl-PL" dirty="0" err="1">
                <a:solidFill>
                  <a:srgbClr val="FF0000"/>
                </a:solidFill>
              </a:rPr>
              <a:t>pojmenovat</a:t>
            </a:r>
            <a:r>
              <a:rPr lang="pl-PL" dirty="0">
                <a:solidFill>
                  <a:srgbClr val="FF0000"/>
                </a:solidFill>
              </a:rPr>
              <a:t> a </a:t>
            </a:r>
            <a:r>
              <a:rPr lang="pl-PL" dirty="0" err="1">
                <a:solidFill>
                  <a:srgbClr val="FF0000"/>
                </a:solidFill>
              </a:rPr>
              <a:t>rozlišit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lesní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zvířata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pomocí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výrazových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prostředků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 err="1"/>
              <a:t>Dílčí</a:t>
            </a:r>
            <a:r>
              <a:rPr lang="pl-PL" dirty="0"/>
              <a:t> </a:t>
            </a:r>
            <a:r>
              <a:rPr lang="pl-PL" dirty="0" err="1"/>
              <a:t>cíle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Vytvořit</a:t>
            </a:r>
            <a:r>
              <a:rPr lang="pl-PL" dirty="0"/>
              <a:t> </a:t>
            </a:r>
            <a:r>
              <a:rPr lang="pl-PL" dirty="0" err="1"/>
              <a:t>pozitivní</a:t>
            </a:r>
            <a:r>
              <a:rPr lang="pl-PL" dirty="0"/>
              <a:t> </a:t>
            </a:r>
            <a:r>
              <a:rPr lang="pl-PL" dirty="0" err="1"/>
              <a:t>vztah</a:t>
            </a:r>
            <a:r>
              <a:rPr lang="pl-PL" dirty="0"/>
              <a:t> k </a:t>
            </a:r>
            <a:r>
              <a:rPr lang="pl-PL" dirty="0" err="1"/>
              <a:t>přírodě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Znázornit</a:t>
            </a:r>
            <a:r>
              <a:rPr lang="pl-PL" dirty="0"/>
              <a:t> </a:t>
            </a:r>
            <a:r>
              <a:rPr lang="pl-PL" dirty="0" err="1"/>
              <a:t>chování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</a:t>
            </a:r>
            <a:r>
              <a:rPr lang="pl-PL" dirty="0" err="1"/>
              <a:t>prostřednictvím</a:t>
            </a:r>
            <a:r>
              <a:rPr lang="pl-PL" dirty="0"/>
              <a:t> </a:t>
            </a:r>
            <a:r>
              <a:rPr lang="pl-PL" dirty="0" err="1"/>
              <a:t>pohybu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Podnítit</a:t>
            </a:r>
            <a:r>
              <a:rPr lang="pl-PL" dirty="0"/>
              <a:t> </a:t>
            </a:r>
            <a:r>
              <a:rPr lang="pl-PL" dirty="0" err="1"/>
              <a:t>estetické</a:t>
            </a:r>
            <a:r>
              <a:rPr lang="pl-PL" dirty="0"/>
              <a:t> </a:t>
            </a:r>
            <a:r>
              <a:rPr lang="pl-PL" dirty="0" err="1"/>
              <a:t>cítění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Vyjádřit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prostřednictvím</a:t>
            </a:r>
            <a:r>
              <a:rPr lang="pl-PL" dirty="0"/>
              <a:t> </a:t>
            </a:r>
            <a:r>
              <a:rPr lang="pl-PL" dirty="0" err="1"/>
              <a:t>dramatizace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Užít</a:t>
            </a:r>
            <a:r>
              <a:rPr lang="pl-PL" dirty="0"/>
              <a:t> si </a:t>
            </a:r>
            <a:r>
              <a:rPr lang="pl-PL" dirty="0" err="1"/>
              <a:t>pořadí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v </a:t>
            </a:r>
            <a:r>
              <a:rPr lang="pl-PL" dirty="0" err="1"/>
              <a:t>příběhu</a:t>
            </a:r>
            <a:r>
              <a:rPr lang="pl-PL" dirty="0"/>
              <a:t>, </a:t>
            </a:r>
            <a:r>
              <a:rPr lang="pl-PL" dirty="0" err="1"/>
              <a:t>pracovat</a:t>
            </a:r>
            <a:r>
              <a:rPr lang="pl-PL" dirty="0"/>
              <a:t> s </a:t>
            </a:r>
            <a:r>
              <a:rPr lang="pl-PL" dirty="0" err="1"/>
              <a:t>pořadovými</a:t>
            </a:r>
            <a:r>
              <a:rPr lang="pl-PL" dirty="0"/>
              <a:t> </a:t>
            </a:r>
            <a:r>
              <a:rPr lang="pl-PL" dirty="0" err="1"/>
              <a:t>čísly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Pochopit</a:t>
            </a:r>
            <a:r>
              <a:rPr lang="pl-PL" dirty="0"/>
              <a:t> </a:t>
            </a:r>
            <a:r>
              <a:rPr lang="pl-PL" dirty="0" err="1"/>
              <a:t>sled</a:t>
            </a:r>
            <a:r>
              <a:rPr lang="pl-PL" dirty="0"/>
              <a:t> </a:t>
            </a:r>
            <a:r>
              <a:rPr lang="pl-PL" dirty="0" err="1"/>
              <a:t>událostí</a:t>
            </a:r>
            <a:r>
              <a:rPr lang="pl-PL" dirty="0"/>
              <a:t> v </a:t>
            </a:r>
            <a:r>
              <a:rPr lang="pl-PL" dirty="0" err="1"/>
              <a:t>pohádce</a:t>
            </a:r>
            <a:r>
              <a:rPr lang="pl-PL" dirty="0"/>
              <a:t>.</a:t>
            </a:r>
          </a:p>
          <a:p>
            <a:pPr marL="0" indent="0" algn="ctr">
              <a:buFontTx/>
              <a:buChar char="-"/>
            </a:pPr>
            <a:endParaRPr lang="pl-PL" dirty="0"/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17C2FA-6279-C19A-8DE2-C09B1900F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/>
          </a:bodyPr>
          <a:lstStyle/>
          <a:p>
            <a:r>
              <a:rPr lang="pl-PL" dirty="0" err="1"/>
              <a:t>Úkoly</a:t>
            </a:r>
            <a:r>
              <a:rPr lang="pl-PL" dirty="0"/>
              <a:t>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Naučte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názvy</a:t>
            </a:r>
            <a:r>
              <a:rPr lang="pl-PL" dirty="0"/>
              <a:t>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Přiřaďte</a:t>
            </a:r>
            <a:r>
              <a:rPr lang="pl-PL" dirty="0"/>
              <a:t> </a:t>
            </a:r>
            <a:r>
              <a:rPr lang="pl-PL" dirty="0" err="1"/>
              <a:t>slovo</a:t>
            </a:r>
            <a:r>
              <a:rPr lang="pl-PL" dirty="0"/>
              <a:t> k </a:t>
            </a:r>
            <a:r>
              <a:rPr lang="pl-PL" dirty="0" err="1"/>
              <a:t>obrázku</a:t>
            </a:r>
            <a:r>
              <a:rPr lang="pl-PL" dirty="0"/>
              <a:t> na </a:t>
            </a:r>
            <a:r>
              <a:rPr lang="pl-PL" dirty="0" err="1"/>
              <a:t>interaktivní</a:t>
            </a:r>
            <a:r>
              <a:rPr lang="pl-PL" dirty="0"/>
              <a:t> tabuli.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Přečtěte</a:t>
            </a:r>
            <a:r>
              <a:rPr lang="pl-PL" dirty="0"/>
              <a:t> </a:t>
            </a:r>
            <a:r>
              <a:rPr lang="pl-PL" dirty="0" err="1"/>
              <a:t>názvy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Vyjádřete</a:t>
            </a:r>
            <a:r>
              <a:rPr lang="pl-PL" dirty="0"/>
              <a:t> </a:t>
            </a:r>
            <a:r>
              <a:rPr lang="pl-PL" dirty="0" err="1"/>
              <a:t>chování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</a:t>
            </a:r>
            <a:r>
              <a:rPr lang="pl-PL" dirty="0" err="1"/>
              <a:t>pomocí</a:t>
            </a:r>
            <a:r>
              <a:rPr lang="pl-PL" dirty="0"/>
              <a:t> </a:t>
            </a:r>
            <a:r>
              <a:rPr lang="pl-PL" dirty="0" err="1"/>
              <a:t>dramatizace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Procvičte</a:t>
            </a:r>
            <a:r>
              <a:rPr lang="pl-PL" dirty="0"/>
              <a:t> </a:t>
            </a:r>
            <a:r>
              <a:rPr lang="pl-PL" dirty="0" err="1"/>
              <a:t>dramatizaci</a:t>
            </a:r>
            <a:r>
              <a:rPr lang="pl-PL" dirty="0"/>
              <a:t> </a:t>
            </a:r>
            <a:r>
              <a:rPr lang="pl-PL" dirty="0" err="1"/>
              <a:t>pohádky</a:t>
            </a:r>
            <a:r>
              <a:rPr lang="pl-PL" dirty="0"/>
              <a:t>: </a:t>
            </a:r>
            <a:r>
              <a:rPr lang="pl-PL" dirty="0" err="1"/>
              <a:t>Domečku</a:t>
            </a:r>
            <a:r>
              <a:rPr lang="pl-PL" dirty="0"/>
              <a:t>, </a:t>
            </a:r>
            <a:r>
              <a:rPr lang="pl-PL" dirty="0" err="1"/>
              <a:t>domečku</a:t>
            </a:r>
            <a:r>
              <a:rPr lang="pl-PL" dirty="0"/>
              <a:t>, </a:t>
            </a:r>
            <a:r>
              <a:rPr lang="pl-PL" dirty="0" err="1"/>
              <a:t>kdo</a:t>
            </a:r>
            <a:r>
              <a:rPr lang="pl-PL" dirty="0"/>
              <a:t> v </a:t>
            </a:r>
            <a:r>
              <a:rPr lang="pl-PL" dirty="0" err="1"/>
              <a:t>tobě</a:t>
            </a:r>
            <a:r>
              <a:rPr lang="pl-PL" dirty="0"/>
              <a:t> </a:t>
            </a:r>
            <a:r>
              <a:rPr lang="pl-PL" dirty="0" err="1"/>
              <a:t>bydlí</a:t>
            </a:r>
            <a:r>
              <a:rPr lang="pl-PL" dirty="0"/>
              <a:t>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FB4F16-0DA6-8D50-2746-FE152BDA3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Úkoly</a:t>
            </a:r>
            <a:r>
              <a:rPr lang="pl-PL" dirty="0"/>
              <a:t>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err="1"/>
              <a:t>Naučte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znaky</a:t>
            </a:r>
            <a:r>
              <a:rPr lang="pl-PL" dirty="0"/>
              <a:t> a </a:t>
            </a:r>
            <a:r>
              <a:rPr lang="pl-PL" dirty="0" err="1"/>
              <a:t>názvy</a:t>
            </a:r>
            <a:r>
              <a:rPr lang="pl-PL" dirty="0"/>
              <a:t>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z </a:t>
            </a:r>
            <a:r>
              <a:rPr lang="pl-PL" dirty="0" err="1"/>
              <a:t>knihy</a:t>
            </a:r>
            <a:r>
              <a:rPr lang="pl-PL" dirty="0"/>
              <a:t> </a:t>
            </a:r>
            <a:r>
              <a:rPr lang="pl-PL" dirty="0" err="1"/>
              <a:t>Svět</a:t>
            </a:r>
            <a:r>
              <a:rPr lang="pl-PL" dirty="0"/>
              <a:t> </a:t>
            </a:r>
            <a:r>
              <a:rPr lang="pl-PL" dirty="0" err="1"/>
              <a:t>znaků</a:t>
            </a:r>
            <a:r>
              <a:rPr lang="pl-PL" dirty="0"/>
              <a:t> (</a:t>
            </a:r>
            <a:r>
              <a:rPr lang="pl-PL" dirty="0" err="1"/>
              <a:t>nebo</a:t>
            </a:r>
            <a:r>
              <a:rPr lang="pl-PL" dirty="0"/>
              <a:t> z </a:t>
            </a:r>
            <a:r>
              <a:rPr lang="pl-PL" dirty="0">
                <a:hlinkClick r:id="rId2"/>
              </a:rPr>
              <a:t>www.posunky.sk</a:t>
            </a:r>
            <a:r>
              <a:rPr lang="pl-PL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Správně</a:t>
            </a:r>
            <a:r>
              <a:rPr lang="pl-PL" dirty="0"/>
              <a:t> </a:t>
            </a:r>
            <a:r>
              <a:rPr lang="pl-PL" dirty="0" err="1"/>
              <a:t>přiřaďte</a:t>
            </a:r>
            <a:r>
              <a:rPr lang="pl-PL" dirty="0"/>
              <a:t> </a:t>
            </a:r>
            <a:r>
              <a:rPr lang="pl-PL" dirty="0" err="1"/>
              <a:t>obrázek</a:t>
            </a:r>
            <a:r>
              <a:rPr lang="pl-PL" dirty="0"/>
              <a:t> </a:t>
            </a:r>
            <a:r>
              <a:rPr lang="pl-PL" dirty="0" err="1"/>
              <a:t>ke</a:t>
            </a:r>
            <a:r>
              <a:rPr lang="pl-PL" dirty="0"/>
              <a:t> </a:t>
            </a:r>
            <a:r>
              <a:rPr lang="pl-PL" dirty="0" err="1"/>
              <a:t>slovu</a:t>
            </a:r>
            <a:r>
              <a:rPr lang="pl-PL" dirty="0"/>
              <a:t> v ALF (</a:t>
            </a:r>
            <a:r>
              <a:rPr lang="pl-PL" dirty="0" err="1"/>
              <a:t>případně</a:t>
            </a:r>
            <a:r>
              <a:rPr lang="pl-PL" dirty="0"/>
              <a:t> s </a:t>
            </a:r>
            <a:r>
              <a:rPr lang="pl-PL" dirty="0" err="1"/>
              <a:t>kartičkami</a:t>
            </a:r>
            <a:r>
              <a:rPr lang="pl-PL" dirty="0"/>
              <a:t>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a </a:t>
            </a:r>
            <a:r>
              <a:rPr lang="pl-PL" dirty="0" err="1"/>
              <a:t>jejich</a:t>
            </a:r>
            <a:r>
              <a:rPr lang="pl-PL" dirty="0"/>
              <a:t> </a:t>
            </a:r>
            <a:r>
              <a:rPr lang="pl-PL" dirty="0" err="1"/>
              <a:t>názvy</a:t>
            </a:r>
            <a:r>
              <a:rPr lang="pl-PL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Čtení</a:t>
            </a:r>
            <a:r>
              <a:rPr lang="pl-PL" dirty="0"/>
              <a:t> </a:t>
            </a:r>
            <a:r>
              <a:rPr lang="pl-PL" dirty="0" err="1"/>
              <a:t>názvů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s </a:t>
            </a:r>
            <a:r>
              <a:rPr lang="pl-PL" dirty="0" err="1"/>
              <a:t>porozuměním</a:t>
            </a:r>
            <a:r>
              <a:rPr lang="pl-PL" dirty="0"/>
              <a:t> </a:t>
            </a:r>
            <a:r>
              <a:rPr lang="pl-PL" dirty="0" err="1"/>
              <a:t>pomocí</a:t>
            </a:r>
            <a:r>
              <a:rPr lang="pl-PL" dirty="0"/>
              <a:t> </a:t>
            </a:r>
            <a:r>
              <a:rPr lang="pl-PL" dirty="0" err="1"/>
              <a:t>prstové</a:t>
            </a:r>
            <a:r>
              <a:rPr lang="pl-PL" dirty="0"/>
              <a:t> </a:t>
            </a:r>
            <a:r>
              <a:rPr lang="pl-PL" dirty="0" err="1"/>
              <a:t>abecedy</a:t>
            </a:r>
            <a:r>
              <a:rPr lang="pl-PL" dirty="0"/>
              <a:t> a </a:t>
            </a:r>
            <a:r>
              <a:rPr lang="pl-PL" dirty="0" err="1"/>
              <a:t>zapamatování</a:t>
            </a:r>
            <a:r>
              <a:rPr lang="pl-PL" dirty="0"/>
              <a:t> </a:t>
            </a:r>
            <a:r>
              <a:rPr lang="pl-PL" dirty="0" err="1"/>
              <a:t>názvů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Pokusy o </a:t>
            </a:r>
            <a:r>
              <a:rPr lang="pl-PL" dirty="0" err="1"/>
              <a:t>napodobování</a:t>
            </a:r>
            <a:r>
              <a:rPr lang="pl-PL" dirty="0"/>
              <a:t> </a:t>
            </a:r>
            <a:r>
              <a:rPr lang="pl-PL" dirty="0" err="1"/>
              <a:t>pohybů</a:t>
            </a:r>
            <a:r>
              <a:rPr lang="pl-PL" dirty="0"/>
              <a:t>, </a:t>
            </a:r>
            <a:r>
              <a:rPr lang="pl-PL" dirty="0" err="1"/>
              <a:t>zvuků</a:t>
            </a:r>
            <a:r>
              <a:rPr lang="pl-PL" dirty="0"/>
              <a:t> a </a:t>
            </a:r>
            <a:r>
              <a:rPr lang="pl-PL" dirty="0" err="1"/>
              <a:t>chování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Poznávání</a:t>
            </a:r>
            <a:r>
              <a:rPr lang="pl-PL" dirty="0"/>
              <a:t> </a:t>
            </a:r>
            <a:r>
              <a:rPr lang="pl-PL" dirty="0" err="1"/>
              <a:t>pohádky</a:t>
            </a:r>
            <a:r>
              <a:rPr lang="pl-PL" dirty="0"/>
              <a:t>: </a:t>
            </a:r>
            <a:r>
              <a:rPr lang="pl-PL" dirty="0" err="1"/>
              <a:t>Domečku</a:t>
            </a:r>
            <a:r>
              <a:rPr lang="pl-PL" dirty="0"/>
              <a:t>, </a:t>
            </a:r>
            <a:r>
              <a:rPr lang="pl-PL" dirty="0" err="1"/>
              <a:t>domečku</a:t>
            </a:r>
            <a:r>
              <a:rPr lang="pl-PL" dirty="0"/>
              <a:t>, </a:t>
            </a:r>
            <a:r>
              <a:rPr lang="pl-PL" dirty="0" err="1"/>
              <a:t>kdo</a:t>
            </a:r>
            <a:r>
              <a:rPr lang="pl-PL" dirty="0"/>
              <a:t> v </a:t>
            </a:r>
            <a:r>
              <a:rPr lang="pl-PL" dirty="0" err="1"/>
              <a:t>tobě</a:t>
            </a:r>
            <a:r>
              <a:rPr lang="pl-PL" dirty="0"/>
              <a:t> </a:t>
            </a:r>
            <a:r>
              <a:rPr lang="pl-PL" dirty="0" err="1"/>
              <a:t>bydlí</a:t>
            </a:r>
            <a:r>
              <a:rPr lang="pl-PL" dirty="0"/>
              <a:t>? </a:t>
            </a:r>
            <a:r>
              <a:rPr lang="pl-PL" dirty="0" err="1"/>
              <a:t>Rozdělení</a:t>
            </a:r>
            <a:r>
              <a:rPr lang="pl-PL" dirty="0"/>
              <a:t> </a:t>
            </a:r>
            <a:r>
              <a:rPr lang="pl-PL" dirty="0" err="1"/>
              <a:t>kostýmů</a:t>
            </a:r>
            <a:r>
              <a:rPr lang="pl-PL" dirty="0"/>
              <a:t>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zvířátek</a:t>
            </a:r>
            <a:r>
              <a:rPr lang="pl-PL" dirty="0"/>
              <a:t> podle </a:t>
            </a:r>
            <a:r>
              <a:rPr lang="pl-PL" dirty="0" err="1"/>
              <a:t>přání</a:t>
            </a:r>
            <a:r>
              <a:rPr lang="pl-PL" dirty="0"/>
              <a:t> </a:t>
            </a:r>
            <a:r>
              <a:rPr lang="pl-PL" dirty="0" err="1"/>
              <a:t>žáků</a:t>
            </a:r>
            <a:r>
              <a:rPr lang="pl-PL" dirty="0"/>
              <a:t>. </a:t>
            </a:r>
            <a:r>
              <a:rPr lang="pl-PL" dirty="0" err="1"/>
              <a:t>Nácvik</a:t>
            </a:r>
            <a:r>
              <a:rPr lang="pl-PL" dirty="0"/>
              <a:t> </a:t>
            </a:r>
            <a:r>
              <a:rPr lang="pl-PL" dirty="0" err="1"/>
              <a:t>děje</a:t>
            </a:r>
            <a:r>
              <a:rPr lang="pl-PL" dirty="0"/>
              <a:t> </a:t>
            </a:r>
            <a:r>
              <a:rPr lang="pl-PL" dirty="0" err="1"/>
              <a:t>pohádky</a:t>
            </a:r>
            <a:r>
              <a:rPr lang="pl-PL" dirty="0"/>
              <a:t> a </a:t>
            </a:r>
            <a:r>
              <a:rPr lang="pl-PL" dirty="0" err="1"/>
              <a:t>dramatizace</a:t>
            </a:r>
            <a:r>
              <a:rPr lang="pl-PL" dirty="0"/>
              <a:t>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zvířátek</a:t>
            </a:r>
            <a:r>
              <a:rPr lang="pl-PL" dirty="0"/>
              <a:t>.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C0D92F-3BFA-7A95-1C04-46EF6DC12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pl-PL" dirty="0" err="1"/>
              <a:t>plán</a:t>
            </a:r>
            <a:r>
              <a:rPr lang="pl-PL" dirty="0"/>
              <a:t> - 1. </a:t>
            </a:r>
            <a:r>
              <a:rPr lang="pl-PL" dirty="0" err="1"/>
              <a:t>lekce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643310"/>
            <a:ext cx="7498080" cy="4800600"/>
          </a:xfrm>
        </p:spPr>
        <p:txBody>
          <a:bodyPr/>
          <a:lstStyle/>
          <a:p>
            <a:pPr marL="514350" indent="-514350">
              <a:buFontTx/>
              <a:buChar char="-"/>
            </a:pPr>
            <a:r>
              <a:rPr lang="pl-PL" dirty="0" err="1"/>
              <a:t>Naučit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jména</a:t>
            </a:r>
            <a:r>
              <a:rPr lang="pl-PL" dirty="0"/>
              <a:t> a </a:t>
            </a:r>
            <a:r>
              <a:rPr lang="pl-PL" dirty="0" err="1"/>
              <a:t>přízviska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, </a:t>
            </a:r>
            <a:r>
              <a:rPr lang="pl-PL" dirty="0" err="1"/>
              <a:t>která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v </a:t>
            </a:r>
            <a:r>
              <a:rPr lang="pl-PL" dirty="0" err="1"/>
              <a:t>knize</a:t>
            </a:r>
            <a:r>
              <a:rPr lang="pl-PL" dirty="0"/>
              <a:t> </a:t>
            </a:r>
            <a:r>
              <a:rPr lang="pl-PL" dirty="0" err="1"/>
              <a:t>vyskytují</a:t>
            </a:r>
            <a:r>
              <a:rPr lang="pl-PL" dirty="0"/>
              <a:t>.</a:t>
            </a:r>
          </a:p>
          <a:p>
            <a:pPr marL="514350" indent="-514350">
              <a:buFontTx/>
              <a:buChar char="-"/>
            </a:pPr>
            <a:r>
              <a:rPr lang="pl-PL" dirty="0" err="1"/>
              <a:t>Čtení</a:t>
            </a:r>
            <a:r>
              <a:rPr lang="pl-PL" dirty="0"/>
              <a:t> </a:t>
            </a:r>
            <a:r>
              <a:rPr lang="pl-PL" dirty="0" err="1"/>
              <a:t>názvů</a:t>
            </a:r>
            <a:r>
              <a:rPr lang="pl-PL" dirty="0"/>
              <a:t>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.</a:t>
            </a:r>
          </a:p>
          <a:p>
            <a:pPr marL="514350" indent="-514350">
              <a:buFontTx/>
              <a:buChar char="-"/>
            </a:pPr>
            <a:r>
              <a:rPr lang="pl-PL" dirty="0" err="1"/>
              <a:t>Práce</a:t>
            </a:r>
            <a:r>
              <a:rPr lang="pl-PL" dirty="0"/>
              <a:t> s </a:t>
            </a:r>
            <a:r>
              <a:rPr lang="pl-PL" dirty="0" err="1"/>
              <a:t>interaktivní</a:t>
            </a:r>
            <a:r>
              <a:rPr lang="pl-PL" dirty="0"/>
              <a:t> </a:t>
            </a:r>
            <a:r>
              <a:rPr lang="pl-PL" dirty="0" err="1"/>
              <a:t>tabulí</a:t>
            </a:r>
            <a:r>
              <a:rPr lang="pl-PL" dirty="0"/>
              <a:t> a </a:t>
            </a:r>
            <a:r>
              <a:rPr lang="pl-PL" dirty="0" err="1"/>
              <a:t>přiřazování</a:t>
            </a:r>
            <a:r>
              <a:rPr lang="pl-PL" dirty="0"/>
              <a:t> </a:t>
            </a:r>
            <a:r>
              <a:rPr lang="pl-PL" dirty="0" err="1"/>
              <a:t>obrázku</a:t>
            </a:r>
            <a:r>
              <a:rPr lang="pl-PL" dirty="0"/>
              <a:t> </a:t>
            </a:r>
            <a:r>
              <a:rPr lang="pl-PL" dirty="0" err="1"/>
              <a:t>ke</a:t>
            </a:r>
            <a:r>
              <a:rPr lang="pl-PL" dirty="0"/>
              <a:t> </a:t>
            </a:r>
            <a:r>
              <a:rPr lang="pl-PL" dirty="0" err="1"/>
              <a:t>slovu</a:t>
            </a:r>
            <a:r>
              <a:rPr lang="pl-PL" dirty="0"/>
              <a:t>.</a:t>
            </a:r>
          </a:p>
          <a:p>
            <a:pPr marL="514350" indent="-514350">
              <a:buFontTx/>
              <a:buChar char="-"/>
            </a:pPr>
            <a:r>
              <a:rPr lang="pl-PL" dirty="0"/>
              <a:t>(</a:t>
            </a:r>
            <a:r>
              <a:rPr lang="pl-PL" dirty="0" err="1"/>
              <a:t>obrázky</a:t>
            </a:r>
            <a:r>
              <a:rPr lang="pl-PL" dirty="0"/>
              <a:t>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02F274-98EF-DCC6-9993-CA2FAA2B1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pl-PL" dirty="0" err="1"/>
              <a:t>plán</a:t>
            </a:r>
            <a:r>
              <a:rPr lang="pl-PL" dirty="0"/>
              <a:t> - 2. </a:t>
            </a:r>
            <a:r>
              <a:rPr lang="pl-PL" dirty="0" err="1"/>
              <a:t>lekce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2989312"/>
          </a:xfrm>
        </p:spPr>
        <p:txBody>
          <a:bodyPr/>
          <a:lstStyle/>
          <a:p>
            <a:r>
              <a:rPr lang="pl-PL" dirty="0" err="1"/>
              <a:t>Práce</a:t>
            </a:r>
            <a:r>
              <a:rPr lang="pl-PL" dirty="0"/>
              <a:t> s </a:t>
            </a:r>
            <a:r>
              <a:rPr lang="pl-PL" dirty="0" err="1"/>
              <a:t>kostýmy</a:t>
            </a:r>
            <a:r>
              <a:rPr lang="pl-PL" dirty="0"/>
              <a:t>.</a:t>
            </a:r>
          </a:p>
          <a:p>
            <a:r>
              <a:rPr lang="pl-PL" dirty="0" err="1"/>
              <a:t>Sledování</a:t>
            </a:r>
            <a:r>
              <a:rPr lang="pl-PL" dirty="0"/>
              <a:t> </a:t>
            </a:r>
            <a:r>
              <a:rPr lang="pl-PL" dirty="0" err="1"/>
              <a:t>filmů</a:t>
            </a:r>
            <a:r>
              <a:rPr lang="pl-PL" dirty="0"/>
              <a:t> o </a:t>
            </a:r>
            <a:r>
              <a:rPr lang="pl-PL" dirty="0" err="1"/>
              <a:t>lesních</a:t>
            </a:r>
            <a:r>
              <a:rPr lang="pl-PL" dirty="0"/>
              <a:t> </a:t>
            </a:r>
            <a:r>
              <a:rPr lang="pl-PL" dirty="0" err="1"/>
              <a:t>zvířatech</a:t>
            </a:r>
            <a:r>
              <a:rPr lang="pl-PL" dirty="0"/>
              <a:t>.</a:t>
            </a:r>
          </a:p>
          <a:p>
            <a:r>
              <a:rPr lang="pl-PL" dirty="0" err="1"/>
              <a:t>Snaha</a:t>
            </a:r>
            <a:r>
              <a:rPr lang="pl-PL" dirty="0"/>
              <a:t> </a:t>
            </a:r>
            <a:r>
              <a:rPr lang="pl-PL" dirty="0" err="1"/>
              <a:t>napodobit</a:t>
            </a:r>
            <a:r>
              <a:rPr lang="pl-PL" dirty="0"/>
              <a:t> </a:t>
            </a:r>
            <a:r>
              <a:rPr lang="pl-PL" dirty="0" err="1"/>
              <a:t>chování</a:t>
            </a:r>
            <a:r>
              <a:rPr lang="pl-PL" dirty="0"/>
              <a:t> </a:t>
            </a:r>
            <a:r>
              <a:rPr lang="pl-PL" dirty="0" err="1"/>
              <a:t>zvířat</a:t>
            </a:r>
            <a:r>
              <a:rPr lang="pl-PL" dirty="0"/>
              <a:t> podle filmu.</a:t>
            </a:r>
            <a:endParaRPr lang="sk-SK" dirty="0"/>
          </a:p>
        </p:txBody>
      </p:sp>
      <p:pic>
        <p:nvPicPr>
          <p:cNvPr id="2052" name="Picture 4" descr="G:\Lesne zvieratka.00_02_08_21.Still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949"/>
          <a:stretch/>
        </p:blipFill>
        <p:spPr bwMode="auto">
          <a:xfrm>
            <a:off x="1817704" y="3861048"/>
            <a:ext cx="3245665" cy="20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Lesne zvieratka.00_01_53_01.Still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3"/>
          <a:stretch/>
        </p:blipFill>
        <p:spPr bwMode="auto">
          <a:xfrm>
            <a:off x="5549433" y="3861048"/>
            <a:ext cx="2741794" cy="20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1E7A08D-2E7E-17D6-0016-0150F9D96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26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2668</TotalTime>
  <Words>897</Words>
  <Application>Microsoft Office PowerPoint</Application>
  <PresentationFormat>Pokaz na ekranie 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Söhne</vt:lpstr>
      <vt:lpstr>Verdana</vt:lpstr>
      <vt:lpstr>Wingdings 2</vt:lpstr>
      <vt:lpstr>Slnovrat</vt:lpstr>
      <vt:lpstr>Prezentacja programu PowerPoint</vt:lpstr>
      <vt:lpstr>Obsah:</vt:lpstr>
      <vt:lpstr>Úvod:</vt:lpstr>
      <vt:lpstr>  Úvod:</vt:lpstr>
      <vt:lpstr>Cíl:</vt:lpstr>
      <vt:lpstr>Úkoly: </vt:lpstr>
      <vt:lpstr>Úkoly: </vt:lpstr>
      <vt:lpstr>Pracovní plán - 1. lekce</vt:lpstr>
      <vt:lpstr>Pracovní plán - 2. lekce</vt:lpstr>
      <vt:lpstr>Pracovní plán 3. - 4. lekce</vt:lpstr>
      <vt:lpstr>Pracovní plán 5 - 10 lekcí</vt:lpstr>
      <vt:lpstr>Hodnocení</vt:lpstr>
      <vt:lpstr>Zdroje:</vt:lpstr>
      <vt:lpstr>Záver:</vt:lpstr>
      <vt:lpstr>Příručka pro učitele:</vt:lpstr>
      <vt:lpstr>Příručka pro učitele: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xx xx</cp:lastModifiedBy>
  <cp:revision>166</cp:revision>
  <dcterms:created xsi:type="dcterms:W3CDTF">2017-03-10T17:06:48Z</dcterms:created>
  <dcterms:modified xsi:type="dcterms:W3CDTF">2025-05-20T13:10:38Z</dcterms:modified>
</cp:coreProperties>
</file>