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4"/>
  </p:notesMasterIdLst>
  <p:sldIdLst>
    <p:sldId id="272" r:id="rId2"/>
    <p:sldId id="273" r:id="rId3"/>
    <p:sldId id="257" r:id="rId4"/>
    <p:sldId id="275" r:id="rId5"/>
    <p:sldId id="274" r:id="rId6"/>
    <p:sldId id="276" r:id="rId7"/>
    <p:sldId id="261" r:id="rId8"/>
    <p:sldId id="264" r:id="rId9"/>
    <p:sldId id="265" r:id="rId10"/>
    <p:sldId id="277" r:id="rId11"/>
    <p:sldId id="269" r:id="rId12"/>
    <p:sldId id="27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CB5"/>
    <a:srgbClr val="4472C4"/>
    <a:srgbClr val="789083"/>
    <a:srgbClr val="DE2E2A"/>
    <a:srgbClr val="D4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5113-BB25-451F-B74E-0769C21691AD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2294-3153-40ED-A878-056E3204A6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2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Obdĺžnik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hellowonderful.co/post/counting-hands-number-learning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www.online.autistipresov.sk/akademicke-zrucnosti-matematika-pocitan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hyperlink" Target="https://mumsgrapevine.com.au/2015/06/learn-to-count/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EECC291-E564-4CA9-8FC8-396D9491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3" y="2839409"/>
            <a:ext cx="5892539" cy="1460500"/>
          </a:xfrm>
        </p:spPr>
        <p:txBody>
          <a:bodyPr>
            <a:normAutofit/>
          </a:bodyPr>
          <a:lstStyle/>
          <a:p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C6C83D9-E1AA-4B9B-98D8-0D30D174F0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5986" y="1948394"/>
            <a:ext cx="7918533" cy="1970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400" b="1" dirty="0"/>
              <a:t>GRA MATEMATYCZNA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0" y="6191467"/>
            <a:ext cx="1744279" cy="556968"/>
          </a:xfrm>
          <a:prstGeom prst="rect">
            <a:avLst/>
          </a:prstGeom>
        </p:spPr>
      </p:pic>
      <p:pic>
        <p:nvPicPr>
          <p:cNvPr id="13314" name="Picture 2" descr="Základní škola Tomáše Šobra a mateřská škola Písek | 6.B Matema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844" y="2947073"/>
            <a:ext cx="4080224" cy="3063999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657FE57-72A2-4ED9-7764-42EE019E1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53" y="109565"/>
            <a:ext cx="5318379" cy="11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ing and calculation finger games - Big Ma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4144" y="2366365"/>
            <a:ext cx="3950989" cy="269105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ZAKOŃCZENIE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16864" y="1790700"/>
            <a:ext cx="6509622" cy="50673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3200" dirty="0"/>
              <a:t>Wielu ekspertów krytykuje używanie palców do liczenia. Jednak manipulowanie obiektami 3D jest niezbędne do budowania myślenia matematycznego. Uczniowie z wadami słuchu naturalnie używają rąk i palców jako narzędzia komunikacji, więc naturalne jest dla nich używanie ich podczas liczenia. Angażują więcej zmysłów, a tym samym łatwiej zapamiętują materiał. Uczniom zawsze łatwiej jest zrozumieć dodawanie i odejmowanie, jeśli pomagają im w tym palce. Uczniowie są bardziej pewni siebie w liczeniu, jeśli mają narzędzie. Utrwalają swoje umiejętności i zdolności matematyczne. Świadomość zasad dodawania i odejmowania stanowi problem dla wielu młodszych uczniów. Liczą oni mechanicznie, ale nie potrafią zastosować zdobytej wiedzy. Tworzenie pomocy dydaktycznych w celu zilustrowania przykładu jest bardzo ważne.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892746-D782-3F33-5ABE-139875086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24" y="6197045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5D589E-5EF9-42AF-AB3C-DB07905E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41" y="326728"/>
            <a:ext cx="6884064" cy="713231"/>
          </a:xfrm>
        </p:spPr>
        <p:txBody>
          <a:bodyPr anchor="b">
            <a:normAutofit fontScale="90000"/>
          </a:bodyPr>
          <a:lstStyle/>
          <a:p>
            <a:r>
              <a:rPr lang="pl-PL" sz="4100" b="1" dirty="0"/>
              <a:t>Przewodnik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7E35A-EE5F-45A6-82A3-0FE7FDC09A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76078" y="1540764"/>
            <a:ext cx="8629828" cy="3776472"/>
          </a:xfrm>
        </p:spPr>
        <p:txBody>
          <a:bodyPr>
            <a:no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Nauczyciel powinien zademonstrować pomoc, wyjaśnić uczniom proces produkcji i zaoferować im możliwość wyboru spośród wielu kolorów papieru.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Podczas procesu produkcji nauczyciel po prostu prowadzi uczniów i tworzy przyjemną atmosferę w klasie. Wykonane pomoce są autentyczne i uczniowie powinni się nimi cieszyć.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Nauczyciel motywuje uczniów do korzystania z pomocy. Uczniowie mogą wykonać pomoce w domu i wykorzystać je do pracy domowej.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Ważne jest dbanie o prawidłową interpretację metodologiczną liczenia z pomocą.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Nauczyciel monitoruje uczniów i upomina ich, jeśli nie używają pomocy poprawnie.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Uczniowie mogą zaprezentować wykonane pomoce innym uczniom i wyjaśnić im ich zastosowanie - w przypadku starszych uczniów.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75" y="6265872"/>
            <a:ext cx="1744279" cy="592126"/>
          </a:xfrm>
          <a:prstGeom prst="rect">
            <a:avLst/>
          </a:prstGeom>
        </p:spPr>
      </p:pic>
      <p:pic>
        <p:nvPicPr>
          <p:cNvPr id="9" name="Picture 4" descr="5 Ways to Make Learning Math Fun | Resilient Educ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50" y="2363434"/>
            <a:ext cx="2678781" cy="2131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93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69A02EA-FD7A-D6A2-1843-0805214DC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78" y="105567"/>
            <a:ext cx="5633156" cy="118180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719253E-B5F3-6810-A08F-41C42DFF0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75" y="6160307"/>
            <a:ext cx="1744279" cy="59212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43CD5D-5331-C249-F09D-107719CF69CD}"/>
              </a:ext>
            </a:extLst>
          </p:cNvPr>
          <p:cNvSpPr txBox="1"/>
          <p:nvPr/>
        </p:nvSpPr>
        <p:spPr>
          <a:xfrm>
            <a:off x="688622" y="2504036"/>
            <a:ext cx="10690578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SPIS TREŚCI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dirty="0"/>
              <a:t>Wprowadzenie 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Zadania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Proces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Źróła 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Ocena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Zakończenie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Przewodnik dla nauczyciela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27650" name="Picture 2" descr="Counting on fingers-how do you stop it? - Rocket M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680" y="1778826"/>
            <a:ext cx="2962528" cy="1971530"/>
          </a:xfrm>
          <a:prstGeom prst="rect">
            <a:avLst/>
          </a:prstGeom>
          <a:noFill/>
        </p:spPr>
      </p:pic>
      <p:pic>
        <p:nvPicPr>
          <p:cNvPr id="27652" name="Picture 4" descr="158,414 Counting Fingers Royalty-Free Photos and Stock Images | Shutter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57" y="3845823"/>
            <a:ext cx="4212209" cy="2014841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86B4D4F-42E4-50E3-4766-0A1605CF8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0" y="6191467"/>
            <a:ext cx="1744279" cy="556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čítanie na prstoch @ Omaľovánka Online pre deti a celú rodinu Omaľovánka 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695" y="2138011"/>
            <a:ext cx="3790937" cy="2979677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WPROWADZENIE</a:t>
            </a:r>
            <a:endParaRPr lang="sk-SK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346C-ACBC-486A-AE3A-9232B4CDCD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43019" y="2058989"/>
            <a:ext cx="7039703" cy="5063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400" dirty="0"/>
              <a:t>Podczas nauczania matematyki nauczyciele spotykają się z tym, że uczniowie mają problemy z liczeniem, potrzebują pomocy dydaktycznych do zilustrowania przykładów, nie wiedzą, jak zastosować umiejętności matematyczne. </a:t>
            </a:r>
          </a:p>
          <a:p>
            <a:pPr marL="0" lvl="0" indent="0">
              <a:buNone/>
            </a:pPr>
            <a:r>
              <a:rPr lang="pl-PL" sz="2400" dirty="0"/>
              <a:t>Młodsi uczniowie używają liczydeł, palców, zabawek i różnych przedmiotów, aby poprawić zrozumienie.</a:t>
            </a:r>
          </a:p>
          <a:p>
            <a:pPr marL="0" lvl="0" indent="0">
              <a:buNone/>
            </a:pPr>
            <a:r>
              <a:rPr lang="pl-PL" sz="2400" dirty="0"/>
              <a:t>Stworzyliśmy pomoc do przedstawiania dodawania i odejmowania za pomocą palców.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8A51243-DE0A-8C7B-4841-6F95BAAE4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0" y="6191467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ZADANIA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730262"/>
          </a:xfrm>
        </p:spPr>
        <p:txBody>
          <a:bodyPr>
            <a:normAutofit fontScale="92500" lnSpcReduction="20000"/>
          </a:bodyPr>
          <a:lstStyle/>
          <a:p>
            <a:r>
              <a:rPr lang="pl-PL" sz="2400" i="1" u="sng" dirty="0"/>
              <a:t>1. Tworzenie własnych materiałów dydaktycznych.</a:t>
            </a:r>
            <a:endParaRPr lang="pl-PL" sz="2400" dirty="0"/>
          </a:p>
          <a:p>
            <a:r>
              <a:rPr lang="pl-PL" sz="2400" dirty="0"/>
              <a:t>Procedura:</a:t>
            </a:r>
          </a:p>
          <a:p>
            <a:r>
              <a:rPr lang="pl-PL" sz="2400" dirty="0"/>
              <a:t>Każdy uczeń rysuje własne dłonie - prawą i lewą - na wybranym przez siebie kolorowym papierze.</a:t>
            </a:r>
          </a:p>
          <a:p>
            <a:r>
              <a:rPr lang="pl-PL" sz="2400" dirty="0"/>
              <a:t>Wycina swoje dłonie i przykleja je na rysunku tak, aby mógł zginać palce.</a:t>
            </a:r>
          </a:p>
          <a:p>
            <a:r>
              <a:rPr lang="pl-PL" sz="2400" i="1" u="sng" dirty="0"/>
              <a:t>2. Zastosowanie materiału dydaktycznego.</a:t>
            </a:r>
            <a:endParaRPr lang="pl-PL" sz="2400" dirty="0"/>
          </a:p>
          <a:p>
            <a:r>
              <a:rPr lang="pl-PL" sz="2400" dirty="0"/>
              <a:t>Procedura:</a:t>
            </a:r>
          </a:p>
          <a:p>
            <a:r>
              <a:rPr lang="pl-PL" sz="2400" dirty="0"/>
              <a:t>Podawany jest przykład dodawania lub odejmowania.</a:t>
            </a:r>
          </a:p>
          <a:p>
            <a:r>
              <a:rPr lang="pl-PL" sz="2400" dirty="0"/>
              <a:t>W przypadku dodawania: jedna z dodawanych liczb jest przedstawiona na rysunku za pomocą wyprostowanych palców, a liczba odpowiadająca drugiej dodawanej liczbie jest dodawana. Suma jest następnie reprezentowana przez liczbę wyciągniętych palców.</a:t>
            </a:r>
          </a:p>
          <a:p>
            <a:r>
              <a:rPr lang="pl-PL" sz="2400" dirty="0"/>
              <a:t>W przypadku odejmowania: liczbę palców reprezentuje mniejsza z dwóch liczb. Następnie odejmujemy (zmniejszamy) liczbę palców zgodnie z licznikiem od licznika. Pozostała liczba palców reprezentuje różnicę.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A157BB-9988-8244-FB04-5A5071066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24" y="6197045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WPROWADZENIE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624423" y="1530322"/>
            <a:ext cx="6063641" cy="4495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400" b="1" dirty="0"/>
              <a:t>Ważne jest, aby uczeń </a:t>
            </a:r>
            <a:r>
              <a:rPr lang="pl-PL" sz="2400" dirty="0"/>
              <a:t>:</a:t>
            </a:r>
          </a:p>
          <a:p>
            <a:pPr lvl="0"/>
            <a:r>
              <a:rPr lang="pl-PL" sz="2400" dirty="0"/>
              <a:t>był zmotywowany do korzystania z pomocy,</a:t>
            </a:r>
          </a:p>
          <a:p>
            <a:pPr lvl="0"/>
            <a:r>
              <a:rPr lang="pl-PL" sz="2400" dirty="0"/>
              <a:t>cieszył się z materiału dydaktycznego, który stworzył,</a:t>
            </a:r>
          </a:p>
          <a:p>
            <a:pPr lvl="0"/>
            <a:r>
              <a:rPr lang="pl-PL" sz="2400" dirty="0"/>
              <a:t>wiedział, jak efektywnie wykorzystywać swoje dzieło.</a:t>
            </a:r>
          </a:p>
          <a:p>
            <a:pPr marL="0" lvl="0" indent="0">
              <a:buNone/>
            </a:pPr>
            <a:r>
              <a:rPr lang="pl-PL" sz="2400" b="1" dirty="0"/>
              <a:t>Nauczyciel musi:</a:t>
            </a:r>
          </a:p>
          <a:p>
            <a:pPr lvl="0"/>
            <a:r>
              <a:rPr lang="pl-PL" sz="2400" dirty="0"/>
              <a:t>być pomocny w tworzeniu pomocy,</a:t>
            </a:r>
          </a:p>
          <a:p>
            <a:pPr lvl="0"/>
            <a:r>
              <a:rPr lang="pl-PL" sz="2400" dirty="0"/>
              <a:t>towarzyszyć i zachęcać ucznia,</a:t>
            </a:r>
          </a:p>
          <a:p>
            <a:pPr lvl="0"/>
            <a:r>
              <a:rPr lang="pl-PL" sz="2400" dirty="0"/>
              <a:t>wyjaśnić prawidłową metodologię korzystania z pomocy.</a:t>
            </a:r>
            <a:endParaRPr lang="cs-CZ" sz="2400" dirty="0"/>
          </a:p>
        </p:txBody>
      </p:sp>
      <p:pic>
        <p:nvPicPr>
          <p:cNvPr id="4" name="Picture 2" descr="Happy World Maths Day! | World maths day, Maths day, Math for kids"/>
          <p:cNvPicPr>
            <a:picLocks noChangeAspect="1" noChangeArrowheads="1"/>
          </p:cNvPicPr>
          <p:nvPr/>
        </p:nvPicPr>
        <p:blipFill>
          <a:blip r:embed="rId2" cstate="print"/>
          <a:srcRect t="16006" b="6618"/>
          <a:stretch>
            <a:fillRect/>
          </a:stretch>
        </p:blipFill>
        <p:spPr bwMode="auto">
          <a:xfrm>
            <a:off x="729713" y="2156786"/>
            <a:ext cx="4192244" cy="3684429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2246CF7-FCA0-03B9-AB62-2610CF115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0" y="6191467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9470" y="266700"/>
            <a:ext cx="7167823" cy="990600"/>
          </a:xfrm>
        </p:spPr>
        <p:txBody>
          <a:bodyPr/>
          <a:lstStyle/>
          <a:p>
            <a:r>
              <a:rPr lang="pl-PL" b="1" dirty="0"/>
              <a:t>PROCES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958501" y="1824568"/>
            <a:ext cx="5997583" cy="4495800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pl-PL" sz="2400" dirty="0"/>
              <a:t>Przygotuj uczniów z nożyczkami, klejem w sztyfcie, ołówkami i kolorowymi papierami.</a:t>
            </a:r>
          </a:p>
          <a:p>
            <a:pPr marL="457200" lvl="0" indent="-457200">
              <a:buAutoNum type="arabicPeriod"/>
            </a:pPr>
            <a:r>
              <a:rPr lang="pl-PL" sz="2400" dirty="0"/>
              <a:t>Narysuj prawą i lewą rękę - nauczyciel pomaga uczniom, którzy tego potrzebują podczas ćwiczenia.</a:t>
            </a:r>
          </a:p>
          <a:p>
            <a:pPr marL="457200" lvl="0" indent="-457200">
              <a:buAutoNum type="arabicPeriod"/>
            </a:pPr>
            <a:r>
              <a:rPr lang="pl-PL" sz="2400" dirty="0"/>
              <a:t>Wyciąć dłonie i przykleić je do rysunku - zwracając uwagę na precyzję cięcia i zachowanie kształtu dłoni, przyklejając tylko wyciętą dłoń, aby można było manipulować palcami.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60104" b="16297"/>
          <a:stretch/>
        </p:blipFill>
        <p:spPr bwMode="auto">
          <a:xfrm>
            <a:off x="1166827" y="1741474"/>
            <a:ext cx="3280994" cy="206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host\Pictures\vlcsnap-2024-07-04-11h42m07s43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6"/>
          <a:stretch/>
        </p:blipFill>
        <p:spPr bwMode="auto">
          <a:xfrm>
            <a:off x="1166827" y="4009486"/>
            <a:ext cx="3280994" cy="23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04BBA67-0EC6-254A-F9DE-2A0C8C16A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24" y="6197045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5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st\Pictures\vlcsnap-2024-07-04-11h44m51s17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t="-1111" r="9167" b="11667"/>
          <a:stretch/>
        </p:blipFill>
        <p:spPr bwMode="auto">
          <a:xfrm>
            <a:off x="5748348" y="3429000"/>
            <a:ext cx="1950647" cy="20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645E5A-05FE-4310-B9CC-9A90C95B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B0CE0-165A-4181-965B-1EC9878719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9642" y="1370031"/>
            <a:ext cx="5706358" cy="486137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l-PL" sz="2400" dirty="0"/>
              <a:t>Zgodnie z instrukcjami nauczyciela, dodawaj i odejmuj z pomocą. Zademonstruj liczbę palców i dodaj palce podczas dodawania - rozciągnij, zabierz palce podczas odejmowania - skurcz.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pl-PL" sz="2400" dirty="0"/>
              <a:t>Samodzielne liczenie przykładów poprzez manipulowanie pomocą.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pl-PL" sz="2400" dirty="0"/>
              <a:t>Celem jest zrozumienie zasady dodawania i odejmowania poprzez dodawanie i odejmowanie palców.     </a:t>
            </a:r>
          </a:p>
        </p:txBody>
      </p:sp>
      <p:pic>
        <p:nvPicPr>
          <p:cNvPr id="70660" name="Picture 4" descr="https://i.pinimg.com/564x/44/5d/f6/445df64cdbe218d38b19e860f4f56e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900" y="1919112"/>
            <a:ext cx="3260788" cy="4075785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7724BE-539D-C766-5503-BD5408B43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24" y="6197045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41DB5-92B2-4CF6-BFF3-4B85702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167640"/>
            <a:ext cx="9237168" cy="79248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ŹRÓDŁA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CFC6A-7D00-4CD6-AC48-2B8EAB9EF6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1491" y="1371600"/>
            <a:ext cx="8632248" cy="46995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 dirty="0">
                <a:ea typeface="Lucida Sans Unicode" pitchFamily="2"/>
                <a:cs typeface="Mangal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https://www.online.autistipresov.sk/akademicke-zrucnosti-matematika-pocitanie/</a:t>
            </a:r>
            <a:endParaRPr lang="pl-PL" sz="22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200" dirty="0">
                <a:ea typeface="Lucida Sans Unicode" pitchFamily="2"/>
                <a:cs typeface="Mangal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https://www.hellowonderful.co/post/counting-hands-number-learning/</a:t>
            </a:r>
            <a:endParaRPr lang="pl-PL" sz="22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200" dirty="0">
                <a:ea typeface="Lucida Sans Unicode" pitchFamily="2"/>
                <a:cs typeface="Mangal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https://mumsgrapevine.com.au/2015/06/learn-to-count/</a:t>
            </a:r>
            <a:endParaRPr lang="pl-PL" sz="22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400" dirty="0">
                <a:ea typeface="Lucida Sans Unicode" pitchFamily="2"/>
                <a:cs typeface="Mangal" pitchFamily="2"/>
              </a:rPr>
              <a:t>Nauczyciele mogą również czerpać inspirację ze stron internetowych przedstawiających podobne narzędzia wykonane z różnych materiałów.. </a:t>
            </a:r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</p:txBody>
      </p:sp>
      <p:pic>
        <p:nvPicPr>
          <p:cNvPr id="6145" name="Picture 1" descr="C:\Users\BigON\Desktop\4b216cee142047a1093c75e85925a6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6791">
            <a:off x="9495678" y="4430259"/>
            <a:ext cx="1928777" cy="1911678"/>
          </a:xfrm>
          <a:prstGeom prst="rect">
            <a:avLst/>
          </a:prstGeom>
          <a:noFill/>
        </p:spPr>
      </p:pic>
      <p:pic>
        <p:nvPicPr>
          <p:cNvPr id="6146" name="Picture 2" descr="C:\Users\BigON\Desktop\080fb89aa8ee7dda16b6da4bcfb48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88025">
            <a:off x="6911936" y="4355151"/>
            <a:ext cx="1991350" cy="1994887"/>
          </a:xfrm>
          <a:prstGeom prst="rect">
            <a:avLst/>
          </a:prstGeom>
          <a:noFill/>
        </p:spPr>
      </p:pic>
      <p:pic>
        <p:nvPicPr>
          <p:cNvPr id="6147" name="Picture 3" descr="C:\Users\BigON\Desktop\920ca6b4bcab598b51622f7854cc8e64.jpg"/>
          <p:cNvPicPr>
            <a:picLocks noChangeAspect="1" noChangeArrowheads="1"/>
          </p:cNvPicPr>
          <p:nvPr/>
        </p:nvPicPr>
        <p:blipFill>
          <a:blip r:embed="rId7" cstate="print"/>
          <a:srcRect t="17246" b="26060"/>
          <a:stretch>
            <a:fillRect/>
          </a:stretch>
        </p:blipFill>
        <p:spPr bwMode="auto">
          <a:xfrm rot="692157">
            <a:off x="9510230" y="1878198"/>
            <a:ext cx="1880718" cy="1894323"/>
          </a:xfrm>
          <a:prstGeom prst="rect">
            <a:avLst/>
          </a:prstGeom>
          <a:noFill/>
        </p:spPr>
      </p:pic>
      <p:pic>
        <p:nvPicPr>
          <p:cNvPr id="6148" name="Picture 4" descr="C:\Users\BigON\Desktop\f105ddf6024ce0c39b33700989ae3cd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4481">
            <a:off x="3329384" y="4413628"/>
            <a:ext cx="1910476" cy="1893539"/>
          </a:xfrm>
          <a:prstGeom prst="rect">
            <a:avLst/>
          </a:prstGeom>
          <a:noFill/>
        </p:spPr>
      </p:pic>
      <p:pic>
        <p:nvPicPr>
          <p:cNvPr id="6149" name="Picture 5" descr="C:\Users\BigON\Desktop\e5f395d668b49bd335ee9afe2d99d137.jpg"/>
          <p:cNvPicPr>
            <a:picLocks noChangeAspect="1" noChangeArrowheads="1"/>
          </p:cNvPicPr>
          <p:nvPr/>
        </p:nvPicPr>
        <p:blipFill>
          <a:blip r:embed="rId9" cstate="print"/>
          <a:srcRect l="4398" t="19383" r="5202" b="3617"/>
          <a:stretch>
            <a:fillRect/>
          </a:stretch>
        </p:blipFill>
        <p:spPr bwMode="auto">
          <a:xfrm rot="21177346">
            <a:off x="1095230" y="4555515"/>
            <a:ext cx="1631883" cy="1853319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AB39250-FE23-CCC8-8641-E420A91282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51" y="6223419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95E5C-2D1A-4045-887B-D8ED62B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OCENA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2959291"/>
              </p:ext>
            </p:extLst>
          </p:nvPr>
        </p:nvGraphicFramePr>
        <p:xfrm>
          <a:off x="816864" y="1719085"/>
          <a:ext cx="10790496" cy="43146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8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9004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Ocena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Celujący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Bardzo dobry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Dobry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Dostateczny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Niedostateczny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270">
                <a:tc>
                  <a:txBody>
                    <a:bodyPr/>
                    <a:lstStyle/>
                    <a:p>
                      <a:r>
                        <a:rPr lang="sk-SK" dirty="0"/>
                        <a:t>Zdolności i umiejętności matematyczne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Uczeń zna liczby, potrafi szybko i poprawnie dodawać i odejmować.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Uczeń zna liczby i popełnia niewiele błędów w dodawaniu i odejmowaniu.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Uczeń zna liczby, potrzebuje pomocy nauczyciela przy dodawaniu i odejmowaniu.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Uczeń potrzebuje pomocy w rozpoznawaniu liczb, popełnia błędy w dodawaniu i odejmowaniu.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Uczeń nie potrafi rozpoznawać cyfr, nie potrafi dodawać i odejmować.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999">
                <a:tc>
                  <a:txBody>
                    <a:bodyPr/>
                    <a:lstStyle/>
                    <a:p>
                      <a:r>
                        <a:rPr lang="sk-SK" dirty="0"/>
                        <a:t>Estetyczny aspekt pomocy dydaktycznej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Pomoc jest estetyczna, a kształt jest prawidłowo przestrzegany.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Pomoc jest estetyczna z niewielkimi wadami kształtu.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Pomoc jest mniej estetyczna, widoczne są wady kształtu.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Pomoc jest mało estetyczna i ma znaczące wady kształtu.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Pomoc nie została ukończona. Uczeń nie utworzył pomocy.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C7DE0472-8269-CBBE-1AF5-93E1C6D65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24" y="6197045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654</TotalTime>
  <Words>814</Words>
  <Application>Microsoft Office PowerPoint</Application>
  <PresentationFormat>Panoramiczny</PresentationFormat>
  <Paragraphs>79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Tw Cen MT</vt:lpstr>
      <vt:lpstr>Wingdings</vt:lpstr>
      <vt:lpstr>Wingdings 2</vt:lpstr>
      <vt:lpstr>Bežný</vt:lpstr>
      <vt:lpstr> </vt:lpstr>
      <vt:lpstr>SPIS TREŚCI</vt:lpstr>
      <vt:lpstr>WPROWADZENIE</vt:lpstr>
      <vt:lpstr>ZADANIA</vt:lpstr>
      <vt:lpstr>WPROWADZENIE</vt:lpstr>
      <vt:lpstr>PROCES</vt:lpstr>
      <vt:lpstr>PROCES</vt:lpstr>
      <vt:lpstr>ŹRÓDŁA</vt:lpstr>
      <vt:lpstr>OCENA</vt:lpstr>
      <vt:lpstr>ZAKOŃCZENIE</vt:lpstr>
      <vt:lpstr>Przewodnik dla nauczyciela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Matematycza gra planszowa</dc:title>
  <dc:creator>Sabina Folwarska</dc:creator>
  <cp:lastModifiedBy>xx xx</cp:lastModifiedBy>
  <cp:revision>86</cp:revision>
  <dcterms:created xsi:type="dcterms:W3CDTF">2017-08-23T11:53:48Z</dcterms:created>
  <dcterms:modified xsi:type="dcterms:W3CDTF">2025-05-20T11:16:45Z</dcterms:modified>
</cp:coreProperties>
</file>