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72" r:id="rId2"/>
    <p:sldId id="273" r:id="rId3"/>
    <p:sldId id="257" r:id="rId4"/>
    <p:sldId id="275" r:id="rId5"/>
    <p:sldId id="274" r:id="rId6"/>
    <p:sldId id="276" r:id="rId7"/>
    <p:sldId id="261" r:id="rId8"/>
    <p:sldId id="264" r:id="rId9"/>
    <p:sldId id="265" r:id="rId10"/>
    <p:sldId id="277" r:id="rId11"/>
    <p:sldId id="269" r:id="rId12"/>
    <p:sldId id="27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CB5"/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Obdĺžni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3F7C2A-1235-4EBE-8959-942CCF7FA340}" type="datetimeFigureOut">
              <a:rPr lang="pl-PL" smtClean="0"/>
              <a:pPr/>
              <a:t>19.05.2025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hellowonderful.co/post/counting-hands-number-learning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www.online.autistipresov.sk/akademicke-zrucnosti-matematika-pocita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hyperlink" Target="https://mumsgrapevine.com.au/2015/06/learn-to-count/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3" y="2839409"/>
            <a:ext cx="5892539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6993" y="1854283"/>
            <a:ext cx="9989007" cy="1970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b="1" dirty="0"/>
              <a:t>HRAVÁ 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MATEMATIKA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31" y="6192652"/>
            <a:ext cx="1744279" cy="556968"/>
          </a:xfrm>
          <a:prstGeom prst="rect">
            <a:avLst/>
          </a:prstGeom>
        </p:spPr>
      </p:pic>
      <p:pic>
        <p:nvPicPr>
          <p:cNvPr id="13314" name="Picture 2" descr="Základní škola Tomáše Šobra a mateřská škola Písek | 6.B Matema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866" y="2938770"/>
            <a:ext cx="4094986" cy="3075084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6B24425-FB6C-334C-3978-C93E22708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89" y="45460"/>
            <a:ext cx="5463822" cy="11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ing and calculation finger games - Big Ma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990" y="2190750"/>
            <a:ext cx="5412012" cy="36861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ZÁVER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16867" y="1600200"/>
            <a:ext cx="6098287" cy="50673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3200" dirty="0"/>
              <a:t>Mnohí z odborníkov kritizujú používanie prstov pri počítaní. Pričom manipulácia s 3D objektami je základom pre budovanie matematického myslenia.</a:t>
            </a:r>
          </a:p>
          <a:p>
            <a:pPr marL="0" lvl="0" indent="0">
              <a:buNone/>
            </a:pPr>
            <a:r>
              <a:rPr lang="pl-PL" sz="3200" dirty="0"/>
              <a:t>Žiaci so sluchovým postihnutím ruky a prsty prirodzene využívajú ako nástroj komunikácie, preto je pre nich prirodzené , používať ich aj pri počítaní. Zapájajú viac zmyslov a tým si ľahšie pamätajú učivo. Pri pochopení sčítania a odčítania je vždy jednoduchšie pre žiakov, ak si pomáhajú prstami. Žiaci sú sebaistejší pri počítaní, ak majú pomôcku. Upevňujú si matematické schopnosti a zručnosti. </a:t>
            </a:r>
          </a:p>
          <a:p>
            <a:pPr marL="0" lvl="0" indent="0">
              <a:buNone/>
            </a:pPr>
            <a:r>
              <a:rPr lang="pl-PL" sz="3200" dirty="0"/>
              <a:t>Uvedomenie si princípu sčítania a odčítania je u mnohých mladších žiakov problémom. Mechanicky počítajú, ale vedomosti nedokážu aplikovať. Vytváranie didaktických pomôcok na znázornenie príkladu je veľmi dôležité.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F5A509-BC45-F2A3-1840-67C71BD18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31" y="6192652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5D589E-5EF9-42AF-AB3C-DB07905E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91" y="310881"/>
            <a:ext cx="6884064" cy="713231"/>
          </a:xfrm>
        </p:spPr>
        <p:txBody>
          <a:bodyPr anchor="b">
            <a:noAutofit/>
          </a:bodyPr>
          <a:lstStyle/>
          <a:p>
            <a:r>
              <a:rPr lang="pl-PL" b="1" dirty="0"/>
              <a:t>Príručka pre učiteľov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7E35A-EE5F-45A6-82A3-0FE7FDC09A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19087" y="1985229"/>
            <a:ext cx="8629828" cy="377647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Učiteľ by mal mať názornú ukážku pomôcky, vysvetliť žiakom proces výroby a ponúknuť im možnosť vybrať si z viacerých farebných variantov papiera.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Pri procese výroby učiteľ len usmerňuje žiakov a navodí príjemnú atmosféru v triede. Vyrobené pomôcky sú autentické a žiaci z nich majú mať radosť.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Učiteľ motivuje žiakov k používaniu pomôcky. Žiaci si môžu vytvoriť pomôcku doma a využívať ju pri domácich úlohách.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Dôležité je dbať na správny metodický výklad počítania s pomôckou.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Učiteľ sleduje žiakov a pri nesprávnom postupe ich napomína.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Žiaci môžu vytvorené pomôcky prezentovať ostatným žiakom a vysvetľovať im ich použitie – v prípade starších žiakov.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6174656"/>
            <a:ext cx="1744279" cy="592126"/>
          </a:xfrm>
          <a:prstGeom prst="rect">
            <a:avLst/>
          </a:prstGeom>
        </p:spPr>
      </p:pic>
      <p:pic>
        <p:nvPicPr>
          <p:cNvPr id="9" name="Picture 4" descr="5 Ways to Make Learning Math Fun | Resilient Educ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85" y="2507227"/>
            <a:ext cx="2740136" cy="215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93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DABFFC6-A2A4-229E-CF45-EA3661A97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38" y="6157726"/>
            <a:ext cx="1744279" cy="55696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519BE3B-7CC6-17F7-3F7A-D8ABCE87FD27}"/>
              </a:ext>
            </a:extLst>
          </p:cNvPr>
          <p:cNvSpPr txBox="1"/>
          <p:nvPr/>
        </p:nvSpPr>
        <p:spPr>
          <a:xfrm>
            <a:off x="812801" y="2504036"/>
            <a:ext cx="10148710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5AC446-F52B-8BC7-5F37-1E6EF244A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9" y="143306"/>
            <a:ext cx="4751645" cy="9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/>
              <a:t>Úvod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Úlohy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Proces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Zdroje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 Hodnotenie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Záver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Príručka pre učiteľa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27650" name="Picture 2" descr="Counting on fingers-how do you stop it? - Rocket 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536" y="1600200"/>
            <a:ext cx="2962528" cy="1971530"/>
          </a:xfrm>
          <a:prstGeom prst="rect">
            <a:avLst/>
          </a:prstGeom>
          <a:noFill/>
        </p:spPr>
      </p:pic>
      <p:pic>
        <p:nvPicPr>
          <p:cNvPr id="27652" name="Picture 4" descr="158,414 Counting Fingers Royalty-Free Photos and Stock Images | Shutter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534" y="3571730"/>
            <a:ext cx="5160391" cy="2468388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F11105A-C98C-CD1D-CBD1-F5A97F829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34" y="6096000"/>
            <a:ext cx="1744279" cy="556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čítanie na prstoch @ Omaľovánka Online pre deti a celú rodinu Omaľovánka 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722" y="2058989"/>
            <a:ext cx="3790937" cy="2979677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ÚVOD</a:t>
            </a:r>
            <a:endParaRPr lang="sk-SK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5" y="1547448"/>
            <a:ext cx="6778747" cy="5063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800" dirty="0"/>
              <a:t>Učitelia pri výučbe matematiky sa stretávajú s tým, že žiaci majú problém s počítaním, potrebujú didaktické pomôcky na znázornenie príkladov, nevedia aplikovať matematické zručnosti.</a:t>
            </a:r>
          </a:p>
          <a:p>
            <a:pPr marL="0" lvl="0" indent="0">
              <a:buNone/>
            </a:pPr>
            <a:r>
              <a:rPr lang="pl-PL" sz="2800" dirty="0"/>
              <a:t> Mladší žiaci používajú počítadla, prsty, hračky a rôzne predmety na zlepšenie pochopenia.</a:t>
            </a:r>
          </a:p>
          <a:p>
            <a:pPr marL="0" lvl="0" indent="0">
              <a:buNone/>
            </a:pPr>
            <a:r>
              <a:rPr lang="pl-PL" sz="2800" dirty="0"/>
              <a:t>Vytvorili sme pomôcku na znázornenie sčítania a odčítania za pomoci prstov.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EEB4BC0-03E7-A094-6F32-A0CA484D3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31" y="6192652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ÚLOHY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16864" y="1610032"/>
            <a:ext cx="10871200" cy="449580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None/>
            </a:pPr>
            <a:r>
              <a:rPr lang="pl-PL" sz="3200" i="1" u="sng" dirty="0"/>
              <a:t>1. Výroba vlastného didaktického materiálu.</a:t>
            </a:r>
          </a:p>
          <a:p>
            <a:pPr marL="342900" lvl="0" indent="-342900">
              <a:buNone/>
            </a:pPr>
            <a:r>
              <a:rPr lang="pl-PL" sz="3200" dirty="0"/>
              <a:t>Postup:</a:t>
            </a:r>
          </a:p>
          <a:p>
            <a:pPr marL="0" indent="0"/>
            <a:r>
              <a:rPr lang="pl-PL" sz="3200" dirty="0"/>
              <a:t> Každý žiak si obkreslí vlastné ruky – pravú aj ľavú na farebný papier, ktorý si sám vyberie.</a:t>
            </a:r>
          </a:p>
          <a:p>
            <a:pPr marL="0" indent="0"/>
            <a:r>
              <a:rPr lang="pl-PL" sz="3200" dirty="0"/>
              <a:t> Ruky si vystrihne a nalepí na výkres tak, aby prsty mohol ohýbať.</a:t>
            </a:r>
          </a:p>
          <a:p>
            <a:pPr marL="0" indent="0">
              <a:buNone/>
            </a:pPr>
            <a:r>
              <a:rPr lang="pl-PL" sz="3200" i="1" u="sng" dirty="0"/>
              <a:t>2.Aplikácia didaktického materiálu.</a:t>
            </a:r>
          </a:p>
          <a:p>
            <a:pPr marL="0" indent="0">
              <a:buNone/>
            </a:pPr>
            <a:r>
              <a:rPr lang="pl-PL" sz="3200" dirty="0"/>
              <a:t>Postup:</a:t>
            </a:r>
          </a:p>
          <a:p>
            <a:pPr marL="0" indent="0"/>
            <a:r>
              <a:rPr lang="pl-PL" sz="3200" dirty="0"/>
              <a:t> Zadá sa príklad na sčítanie alebo odčítanie.</a:t>
            </a:r>
          </a:p>
          <a:p>
            <a:pPr marL="0" indent="0"/>
            <a:r>
              <a:rPr lang="pl-PL" sz="3200" dirty="0"/>
              <a:t> Pri sčítaní: jeden sčítanec sa znázorni pomocou vystretých prstov na  výkrese a pridá sa počet podľa druhého sčítanca.     Súčet potom predstavuje počet vystretých prstov. </a:t>
            </a:r>
          </a:p>
          <a:p>
            <a:pPr marL="0" indent="0"/>
            <a:r>
              <a:rPr lang="pl-PL" sz="3200" dirty="0"/>
              <a:t> Pri odčítaní: vystrieme počet prstov podľa menšenca. Z menšenca potom odoberieme ( pokrčíme) počet prstov podľa menšiteľa. Počet prstov, ktorý nám ostane predstavuje rozdiel.</a:t>
            </a:r>
          </a:p>
          <a:p>
            <a:endParaRPr lang="cs-CZ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44DF05-6E86-D29F-82FC-92643D948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38" y="6198516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ÚLOHY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624425" y="1600200"/>
            <a:ext cx="6063641" cy="4495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b="1" dirty="0"/>
              <a:t>Dôležité je, aby žiak:</a:t>
            </a:r>
          </a:p>
          <a:p>
            <a:r>
              <a:rPr lang="pl-PL" dirty="0"/>
              <a:t> bol motivovaný k používaniu pomôcky,</a:t>
            </a:r>
          </a:p>
          <a:p>
            <a:r>
              <a:rPr lang="pl-PL" dirty="0"/>
              <a:t>mal radosť z vytvoreného vlastného didaktického materiálu,</a:t>
            </a:r>
          </a:p>
          <a:p>
            <a:r>
              <a:rPr lang="pl-PL" dirty="0"/>
              <a:t>vedel efektívne využívať svoj výtvor. </a:t>
            </a:r>
          </a:p>
          <a:p>
            <a:pPr marL="0" indent="0">
              <a:buNone/>
            </a:pPr>
            <a:r>
              <a:rPr lang="pl-PL" b="1" dirty="0" err="1"/>
              <a:t>Učiteľ</a:t>
            </a:r>
            <a:r>
              <a:rPr lang="pl-PL" b="1" dirty="0"/>
              <a:t> má:</a:t>
            </a:r>
          </a:p>
          <a:p>
            <a:r>
              <a:rPr lang="pl-PL" dirty="0"/>
              <a:t> byť nápocný pri výrobe pomôcky,</a:t>
            </a:r>
          </a:p>
          <a:p>
            <a:r>
              <a:rPr lang="pl-PL" dirty="0"/>
              <a:t> sprevádzať a povzbudzovať žiaka, </a:t>
            </a:r>
          </a:p>
          <a:p>
            <a:r>
              <a:rPr lang="pl-PL" dirty="0"/>
              <a:t>  vysvetliť správnu metodiku používania pomôcky.</a:t>
            </a:r>
          </a:p>
          <a:p>
            <a:endParaRPr lang="cs-CZ" dirty="0"/>
          </a:p>
        </p:txBody>
      </p:sp>
      <p:pic>
        <p:nvPicPr>
          <p:cNvPr id="4" name="Picture 2" descr="Happy World Maths Day! | World maths day, Maths day, Math for kids"/>
          <p:cNvPicPr>
            <a:picLocks noChangeAspect="1" noChangeArrowheads="1"/>
          </p:cNvPicPr>
          <p:nvPr/>
        </p:nvPicPr>
        <p:blipFill>
          <a:blip r:embed="rId2" cstate="print"/>
          <a:srcRect t="16006" b="6618"/>
          <a:stretch>
            <a:fillRect/>
          </a:stretch>
        </p:blipFill>
        <p:spPr bwMode="auto">
          <a:xfrm>
            <a:off x="816864" y="1897472"/>
            <a:ext cx="4438955" cy="3901255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3F221-8938-3F16-36D2-9A2707B16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31" y="6192652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650" y="183447"/>
            <a:ext cx="7167823" cy="990600"/>
          </a:xfrm>
        </p:spPr>
        <p:txBody>
          <a:bodyPr/>
          <a:lstStyle/>
          <a:p>
            <a:r>
              <a:rPr lang="pl-PL" b="1" dirty="0"/>
              <a:t>PROCES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690483" y="1600200"/>
            <a:ext cx="5997583" cy="4495800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pl-PL" sz="2600" dirty="0"/>
              <a:t>Pripraviť žiakom nožnice, lepidlá, ceruzy a farebné papiere.</a:t>
            </a:r>
          </a:p>
          <a:p>
            <a:pPr marL="457200" lvl="0" indent="-457200">
              <a:buAutoNum type="arabicPeriod"/>
            </a:pPr>
            <a:r>
              <a:rPr lang="pl-PL" sz="2600" dirty="0"/>
              <a:t>Obkresľovať ruky pravú a ľavú – učiteľ pri činnosti pomáha žiakom, ktorí to potrebujú.</a:t>
            </a:r>
          </a:p>
          <a:p>
            <a:pPr marL="457200" lvl="0" indent="-457200">
              <a:buAutoNum type="arabicPeriod"/>
            </a:pPr>
            <a:r>
              <a:rPr lang="pl-PL" sz="2600" dirty="0"/>
              <a:t>Vystrihovať ruky a lepiť na výkres – dbať na presnosť pri strihaní a dodržaní tvaru ruky, prilepiť len vystrihnutú dlaň, aby sa s prstami mohlo manipulovať.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60104" b="16297"/>
          <a:stretch/>
        </p:blipFill>
        <p:spPr bwMode="auto">
          <a:xfrm>
            <a:off x="1361562" y="1764737"/>
            <a:ext cx="3540630" cy="22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host\Pictures\vlcsnap-2024-07-04-11h42m07s43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6"/>
          <a:stretch/>
        </p:blipFill>
        <p:spPr bwMode="auto">
          <a:xfrm>
            <a:off x="1648039" y="4151728"/>
            <a:ext cx="2967676" cy="20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A06CF24-21CB-A618-4DED-55C61A7E8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2" y="6096000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5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st\Pictures\vlcsnap-2024-07-04-11h44m51s17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t="-1111" r="9167" b="11667"/>
          <a:stretch/>
        </p:blipFill>
        <p:spPr bwMode="auto">
          <a:xfrm>
            <a:off x="6383467" y="3655678"/>
            <a:ext cx="2396740" cy="24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9642" y="1596364"/>
            <a:ext cx="6588625" cy="369635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l-PL" sz="2400" dirty="0"/>
              <a:t>Podľa pokynov učiteľa sčítavať a odčítavať s pomôckou. Znázorniť počet prstov a  pri sčítavaní pridávať prsty – vystierať, pri odčítaní odoberať prsty –pokrčiť.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2400" dirty="0"/>
              <a:t>Samostatne počítať príklady manipuláciou s pomôckou.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2400" dirty="0"/>
              <a:t>Cieľom je pochopiť princíp sčítavania a odčítavania pridávaním a </a:t>
            </a:r>
          </a:p>
          <a:p>
            <a:pPr marL="0" lvl="0" indent="0">
              <a:buNone/>
            </a:pPr>
            <a:r>
              <a:rPr lang="pl-PL" sz="2400" dirty="0"/>
              <a:t>      odoberaním prstov.</a:t>
            </a:r>
          </a:p>
        </p:txBody>
      </p:sp>
      <p:pic>
        <p:nvPicPr>
          <p:cNvPr id="70660" name="Picture 4" descr="https://i.pinimg.com/564x/44/5d/f6/445df64cdbe218d38b19e860f4f56e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5105" y="1694827"/>
            <a:ext cx="2551928" cy="3189753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DABB0C-6A5D-6165-E507-E12BAA03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31" y="6192652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41DB5-92B2-4CF6-BFF3-4B85702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167640"/>
            <a:ext cx="9237168" cy="792480"/>
          </a:xfrm>
        </p:spPr>
        <p:txBody>
          <a:bodyPr>
            <a:normAutofit/>
          </a:bodyPr>
          <a:lstStyle/>
          <a:p>
            <a:r>
              <a:rPr lang="pl-PL" b="1" dirty="0"/>
              <a:t>ZDROJE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3087" y="1005855"/>
            <a:ext cx="11005825" cy="46995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ea typeface="Lucida Sans Unicode" pitchFamily="2"/>
                <a:cs typeface="Mangal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https://www.online.autistipresov.sk/akademicke-zrucnosti-matematika-pocitanie/</a:t>
            </a:r>
            <a:endParaRPr lang="pl-PL" sz="20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646464"/>
                </a:solidFill>
                <a:ea typeface="Lucida Sans Unicode" pitchFamily="2"/>
                <a:cs typeface="Mangal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2000" dirty="0">
                <a:ea typeface="Lucida Sans Unicode" pitchFamily="2"/>
                <a:cs typeface="Mangal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://www.hellowonderful.co/post/counting-hands-number-learning/</a:t>
            </a:r>
            <a:endParaRPr lang="pl-PL" sz="20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646464"/>
                </a:solidFill>
                <a:ea typeface="Lucida Sans Unicode" pitchFamily="2"/>
                <a:cs typeface="Mangal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2000" dirty="0">
                <a:ea typeface="Lucida Sans Unicode" pitchFamily="2"/>
                <a:cs typeface="Mangal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://mumsgrapevine.com.au/2015/06/learn-to-count/</a:t>
            </a:r>
            <a:endParaRPr lang="pl-PL" sz="20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400" dirty="0" err="1">
                <a:ea typeface="Lucida Sans Unicode" pitchFamily="2"/>
                <a:cs typeface="Mangal" pitchFamily="2"/>
              </a:rPr>
              <a:t>Učitelia</a:t>
            </a:r>
            <a:r>
              <a:rPr lang="pl-PL" sz="2400" dirty="0">
                <a:ea typeface="Lucida Sans Unicode" pitchFamily="2"/>
                <a:cs typeface="Mangal" pitchFamily="2"/>
              </a:rPr>
              <a:t> sa môžu inšpirovať aj na webových stránkach, </a:t>
            </a:r>
            <a:br>
              <a:rPr lang="pl-PL" sz="2400" dirty="0">
                <a:ea typeface="Lucida Sans Unicode" pitchFamily="2"/>
                <a:cs typeface="Mangal" pitchFamily="2"/>
              </a:rPr>
            </a:br>
            <a:r>
              <a:rPr lang="pl-PL" sz="2400" dirty="0" err="1">
                <a:ea typeface="Lucida Sans Unicode" pitchFamily="2"/>
                <a:cs typeface="Mangal" pitchFamily="2"/>
              </a:rPr>
              <a:t>kde</a:t>
            </a:r>
            <a:r>
              <a:rPr lang="pl-PL" sz="2400" dirty="0">
                <a:ea typeface="Lucida Sans Unicode" pitchFamily="2"/>
                <a:cs typeface="Mangal" pitchFamily="2"/>
              </a:rPr>
              <a:t> sú </a:t>
            </a:r>
            <a:r>
              <a:rPr lang="pl-PL" sz="2400" dirty="0" err="1">
                <a:ea typeface="Lucida Sans Unicode" pitchFamily="2"/>
                <a:cs typeface="Mangal" pitchFamily="2"/>
              </a:rPr>
              <a:t>znázornené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podobné</a:t>
            </a:r>
            <a:r>
              <a:rPr lang="pl-PL" sz="2400" dirty="0">
                <a:ea typeface="Lucida Sans Unicode" pitchFamily="2"/>
                <a:cs typeface="Mangal" pitchFamily="2"/>
              </a:rPr>
              <a:t> pomôcky z rôznych materiálov. </a:t>
            </a:r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</p:txBody>
      </p:sp>
      <p:pic>
        <p:nvPicPr>
          <p:cNvPr id="6145" name="Picture 1" descr="C:\Users\BigON\Desktop\4b216cee142047a1093c75e85925a6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6791">
            <a:off x="8860443" y="4261850"/>
            <a:ext cx="1928777" cy="1911678"/>
          </a:xfrm>
          <a:prstGeom prst="rect">
            <a:avLst/>
          </a:prstGeom>
          <a:noFill/>
        </p:spPr>
      </p:pic>
      <p:pic>
        <p:nvPicPr>
          <p:cNvPr id="6146" name="Picture 2" descr="C:\Users\BigON\Desktop\080fb89aa8ee7dda16b6da4bcfb48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8025">
            <a:off x="6398114" y="4249599"/>
            <a:ext cx="1908890" cy="1912281"/>
          </a:xfrm>
          <a:prstGeom prst="rect">
            <a:avLst/>
          </a:prstGeom>
          <a:noFill/>
        </p:spPr>
      </p:pic>
      <p:pic>
        <p:nvPicPr>
          <p:cNvPr id="6147" name="Picture 3" descr="C:\Users\BigON\Desktop\920ca6b4bcab598b51622f7854cc8e64.jpg"/>
          <p:cNvPicPr>
            <a:picLocks noChangeAspect="1" noChangeArrowheads="1"/>
          </p:cNvPicPr>
          <p:nvPr/>
        </p:nvPicPr>
        <p:blipFill>
          <a:blip r:embed="rId7" cstate="print"/>
          <a:srcRect t="17246" b="26060"/>
          <a:stretch>
            <a:fillRect/>
          </a:stretch>
        </p:blipFill>
        <p:spPr bwMode="auto">
          <a:xfrm>
            <a:off x="9493716" y="1892165"/>
            <a:ext cx="1731570" cy="1744096"/>
          </a:xfrm>
          <a:prstGeom prst="rect">
            <a:avLst/>
          </a:prstGeom>
          <a:noFill/>
        </p:spPr>
      </p:pic>
      <p:pic>
        <p:nvPicPr>
          <p:cNvPr id="6148" name="Picture 4" descr="C:\Users\BigON\Desktop\f105ddf6024ce0c39b33700989ae3c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4481">
            <a:off x="2865424" y="4414792"/>
            <a:ext cx="1729570" cy="1714237"/>
          </a:xfrm>
          <a:prstGeom prst="rect">
            <a:avLst/>
          </a:prstGeom>
          <a:noFill/>
        </p:spPr>
      </p:pic>
      <p:pic>
        <p:nvPicPr>
          <p:cNvPr id="6149" name="Picture 5" descr="C:\Users\BigON\Desktop\e5f395d668b49bd335ee9afe2d99d137.jpg"/>
          <p:cNvPicPr>
            <a:picLocks noChangeAspect="1" noChangeArrowheads="1"/>
          </p:cNvPicPr>
          <p:nvPr/>
        </p:nvPicPr>
        <p:blipFill>
          <a:blip r:embed="rId9" cstate="print"/>
          <a:srcRect l="4398" t="19383" r="5202" b="3617"/>
          <a:stretch>
            <a:fillRect/>
          </a:stretch>
        </p:blipFill>
        <p:spPr bwMode="auto">
          <a:xfrm rot="21177346">
            <a:off x="532326" y="4463207"/>
            <a:ext cx="1449994" cy="164674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6745EBF-5D40-979C-3469-9370F54B6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31" y="6192652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HODNOTENIE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2227039"/>
              </p:ext>
            </p:extLst>
          </p:nvPr>
        </p:nvGraphicFramePr>
        <p:xfrm>
          <a:off x="401637" y="1527174"/>
          <a:ext cx="11430696" cy="46724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166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Hodnotenie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výborný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chválitebný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dobrý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dostatočný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nedostatočný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395">
                <a:tc>
                  <a:txBody>
                    <a:bodyPr/>
                    <a:lstStyle/>
                    <a:p>
                      <a:r>
                        <a:rPr lang="sk-SK" dirty="0"/>
                        <a:t>Matematické</a:t>
                      </a:r>
                      <a:r>
                        <a:rPr lang="sk-SK" baseline="0" dirty="0"/>
                        <a:t> schopnosti a zručnosti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Žiak</a:t>
                      </a:r>
                      <a:r>
                        <a:rPr lang="sk-SK" baseline="0" dirty="0"/>
                        <a:t> pozná číslice, dokáže sčítavať a odčítavať pohotovo a správne.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Žiak</a:t>
                      </a:r>
                      <a:r>
                        <a:rPr lang="sk-SK" baseline="0" dirty="0"/>
                        <a:t> pozná číslice, pri sčítavaní a odčítavaní máva málo chýb.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Žiak</a:t>
                      </a:r>
                      <a:r>
                        <a:rPr lang="sk-SK" baseline="0" dirty="0"/>
                        <a:t> pozná číslice, potrebuje pomoc učiteľa pri sčítaní a odčítaní.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Žiak potrebuje</a:t>
                      </a:r>
                      <a:r>
                        <a:rPr lang="sk-SK" baseline="0" dirty="0"/>
                        <a:t> pomoc pri rozpoznávaní číslic, robí chyby v sčítaní a odčítaní.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Žiak nedokáže určiť číslice, nevie sčítavať</a:t>
                      </a:r>
                      <a:r>
                        <a:rPr lang="sk-SK" baseline="0" dirty="0"/>
                        <a:t> a odčítavať.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395">
                <a:tc>
                  <a:txBody>
                    <a:bodyPr/>
                    <a:lstStyle/>
                    <a:p>
                      <a:r>
                        <a:rPr lang="sk-SK" dirty="0"/>
                        <a:t>Estetická stránka didaktickej</a:t>
                      </a:r>
                      <a:r>
                        <a:rPr lang="sk-SK" baseline="0" dirty="0"/>
                        <a:t> pomôcky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Pomôcka</a:t>
                      </a:r>
                      <a:r>
                        <a:rPr lang="sk-SK" baseline="0" dirty="0"/>
                        <a:t> je estetická a tvar je správne dodržaný.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Pomôcka je estetická</a:t>
                      </a:r>
                      <a:r>
                        <a:rPr lang="sk-SK" baseline="0" dirty="0"/>
                        <a:t> s menšími chybami v tvare.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Pomôcka je</a:t>
                      </a:r>
                      <a:r>
                        <a:rPr lang="sk-SK" baseline="0" dirty="0"/>
                        <a:t> menej estetická, nachádzajú sa v nej viditeľné chyby v tvare.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Pomôcka je málo estetická s</a:t>
                      </a:r>
                      <a:r>
                        <a:rPr lang="sk-SK" baseline="0" dirty="0"/>
                        <a:t> výraznými chybami v tvare.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Pomôcka nie</a:t>
                      </a:r>
                      <a:r>
                        <a:rPr lang="sk-SK" baseline="0" dirty="0"/>
                        <a:t> je dokončená. </a:t>
                      </a:r>
                    </a:p>
                    <a:p>
                      <a:r>
                        <a:rPr lang="sk-SK" baseline="0" dirty="0"/>
                        <a:t>Žiak nevytvoril pomôcku.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55FABE2F-5038-782B-4588-60EB4389B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6199633"/>
            <a:ext cx="1744279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642</TotalTime>
  <Words>806</Words>
  <Application>Microsoft Office PowerPoint</Application>
  <PresentationFormat>Panoramiczny</PresentationFormat>
  <Paragraphs>83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Tw Cen MT</vt:lpstr>
      <vt:lpstr>Wingdings</vt:lpstr>
      <vt:lpstr>Wingdings 2</vt:lpstr>
      <vt:lpstr>Bežný</vt:lpstr>
      <vt:lpstr> </vt:lpstr>
      <vt:lpstr>OBSAH</vt:lpstr>
      <vt:lpstr>ÚVOD</vt:lpstr>
      <vt:lpstr>ÚLOHY</vt:lpstr>
      <vt:lpstr>ÚLOHY</vt:lpstr>
      <vt:lpstr>PROCES</vt:lpstr>
      <vt:lpstr>PROCES</vt:lpstr>
      <vt:lpstr>ZDROJE</vt:lpstr>
      <vt:lpstr>HODNOTENIE</vt:lpstr>
      <vt:lpstr>ZÁVER</vt:lpstr>
      <vt:lpstr>Príručka pre učiteľov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xx xx</cp:lastModifiedBy>
  <cp:revision>78</cp:revision>
  <dcterms:created xsi:type="dcterms:W3CDTF">2017-08-23T11:53:48Z</dcterms:created>
  <dcterms:modified xsi:type="dcterms:W3CDTF">2025-05-19T12:14:14Z</dcterms:modified>
</cp:coreProperties>
</file>