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4"/>
  </p:notesMasterIdLst>
  <p:sldIdLst>
    <p:sldId id="272" r:id="rId2"/>
    <p:sldId id="273" r:id="rId3"/>
    <p:sldId id="257" r:id="rId4"/>
    <p:sldId id="275" r:id="rId5"/>
    <p:sldId id="274" r:id="rId6"/>
    <p:sldId id="276" r:id="rId7"/>
    <p:sldId id="261" r:id="rId8"/>
    <p:sldId id="264" r:id="rId9"/>
    <p:sldId id="265" r:id="rId10"/>
    <p:sldId id="277" r:id="rId11"/>
    <p:sldId id="269" r:id="rId12"/>
    <p:sldId id="27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CB5"/>
    <a:srgbClr val="4472C4"/>
    <a:srgbClr val="789083"/>
    <a:srgbClr val="DE2E2A"/>
    <a:srgbClr val="D4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5113-BB25-451F-B74E-0769C21691AD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2294-3153-40ED-A878-056E3204A6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2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Obdĺžnik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3F7C2A-1235-4EBE-8959-942CCF7FA34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D6F950-8929-4DA0-B2F1-035CBB625E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hellowonderful.co/post/counting-hands-number-learning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www.online.autistipresov.sk/akademicke-zrucnosti-matematika-pocitan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hyperlink" Target="https://mumsgrapevine.com.au/2015/06/learn-to-count/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EECC291-E564-4CA9-8FC8-396D9491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3" y="2839409"/>
            <a:ext cx="5892539" cy="1460500"/>
          </a:xfrm>
        </p:spPr>
        <p:txBody>
          <a:bodyPr>
            <a:normAutofit/>
          </a:bodyPr>
          <a:lstStyle/>
          <a:p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C6C83D9-E1AA-4B9B-98D8-0D30D174F0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3111" y="1934562"/>
            <a:ext cx="10769600" cy="1970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400" b="1" dirty="0"/>
              <a:t>MATEMATICKÁ HRA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48" y="6118808"/>
            <a:ext cx="1926784" cy="615244"/>
          </a:xfrm>
          <a:prstGeom prst="rect">
            <a:avLst/>
          </a:prstGeom>
        </p:spPr>
      </p:pic>
      <p:pic>
        <p:nvPicPr>
          <p:cNvPr id="13314" name="Picture 2" descr="Základní škola Tomáše Šobra a mateřská škola Písek | 6.B Matemat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773" y="3052281"/>
            <a:ext cx="3800117" cy="2853655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F0DFCB2-86F2-4778-5B31-FB49A48B9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22" y="170369"/>
            <a:ext cx="5125156" cy="10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ing and calculation finger games - Big Ma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312" y="1987550"/>
            <a:ext cx="4752624" cy="323705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Závěr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16867" y="1600200"/>
            <a:ext cx="6098287" cy="50673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3200" dirty="0" err="1"/>
              <a:t>Mnoho</a:t>
            </a:r>
            <a:r>
              <a:rPr lang="pl-PL" sz="3200" dirty="0"/>
              <a:t> </a:t>
            </a:r>
            <a:r>
              <a:rPr lang="pl-PL" sz="3200" dirty="0" err="1"/>
              <a:t>odborníků</a:t>
            </a:r>
            <a:r>
              <a:rPr lang="pl-PL" sz="3200" dirty="0"/>
              <a:t> </a:t>
            </a:r>
            <a:r>
              <a:rPr lang="pl-PL" sz="3200" dirty="0" err="1"/>
              <a:t>kritizuje</a:t>
            </a:r>
            <a:r>
              <a:rPr lang="pl-PL" sz="3200" dirty="0"/>
              <a:t> </a:t>
            </a:r>
            <a:r>
              <a:rPr lang="pl-PL" sz="3200" dirty="0" err="1"/>
              <a:t>používání</a:t>
            </a:r>
            <a:r>
              <a:rPr lang="pl-PL" sz="3200" dirty="0"/>
              <a:t> </a:t>
            </a:r>
            <a:r>
              <a:rPr lang="pl-PL" sz="3200" dirty="0" err="1"/>
              <a:t>prstů</a:t>
            </a:r>
            <a:r>
              <a:rPr lang="pl-PL" sz="3200" dirty="0"/>
              <a:t> </a:t>
            </a:r>
            <a:r>
              <a:rPr lang="pl-PL" sz="3200" dirty="0" err="1"/>
              <a:t>při</a:t>
            </a:r>
            <a:r>
              <a:rPr lang="pl-PL" sz="3200" dirty="0"/>
              <a:t> </a:t>
            </a:r>
            <a:r>
              <a:rPr lang="pl-PL" sz="3200" dirty="0" err="1"/>
              <a:t>počítání</a:t>
            </a:r>
            <a:r>
              <a:rPr lang="pl-PL" sz="3200" dirty="0"/>
              <a:t>. </a:t>
            </a:r>
            <a:r>
              <a:rPr lang="pl-PL" sz="3200" dirty="0" err="1"/>
              <a:t>Manipulace</a:t>
            </a:r>
            <a:r>
              <a:rPr lang="pl-PL" sz="3200" dirty="0"/>
              <a:t> s 3D </a:t>
            </a:r>
            <a:r>
              <a:rPr lang="pl-PL" sz="3200" dirty="0" err="1"/>
              <a:t>objekty</a:t>
            </a:r>
            <a:r>
              <a:rPr lang="pl-PL" sz="3200" dirty="0"/>
              <a:t> je </a:t>
            </a:r>
            <a:r>
              <a:rPr lang="pl-PL" sz="3200" dirty="0" err="1"/>
              <a:t>však</a:t>
            </a:r>
            <a:r>
              <a:rPr lang="pl-PL" sz="3200" dirty="0"/>
              <a:t> pro </a:t>
            </a:r>
            <a:r>
              <a:rPr lang="pl-PL" sz="3200" dirty="0" err="1"/>
              <a:t>rozvoj</a:t>
            </a:r>
            <a:r>
              <a:rPr lang="pl-PL" sz="3200" dirty="0"/>
              <a:t> </a:t>
            </a:r>
            <a:r>
              <a:rPr lang="pl-PL" sz="3200" dirty="0" err="1"/>
              <a:t>matematického</a:t>
            </a:r>
            <a:r>
              <a:rPr lang="pl-PL" sz="3200" dirty="0"/>
              <a:t> </a:t>
            </a:r>
            <a:r>
              <a:rPr lang="pl-PL" sz="3200" dirty="0" err="1"/>
              <a:t>myšlení</a:t>
            </a:r>
            <a:r>
              <a:rPr lang="pl-PL" sz="3200" dirty="0"/>
              <a:t> </a:t>
            </a:r>
            <a:r>
              <a:rPr lang="pl-PL" sz="3200" dirty="0" err="1"/>
              <a:t>nezbytná</a:t>
            </a:r>
            <a:r>
              <a:rPr lang="pl-PL" sz="3200" dirty="0"/>
              <a:t>. </a:t>
            </a:r>
            <a:r>
              <a:rPr lang="pl-PL" sz="3200" dirty="0" err="1"/>
              <a:t>Žáci</a:t>
            </a:r>
            <a:r>
              <a:rPr lang="pl-PL" sz="3200" dirty="0"/>
              <a:t> </a:t>
            </a:r>
            <a:r>
              <a:rPr lang="pl-PL" sz="3200" dirty="0" err="1"/>
              <a:t>se</a:t>
            </a:r>
            <a:r>
              <a:rPr lang="pl-PL" sz="3200" dirty="0"/>
              <a:t> </a:t>
            </a:r>
            <a:r>
              <a:rPr lang="pl-PL" sz="3200" dirty="0" err="1"/>
              <a:t>sluchovým</a:t>
            </a:r>
            <a:r>
              <a:rPr lang="pl-PL" sz="3200" dirty="0"/>
              <a:t> </a:t>
            </a:r>
            <a:r>
              <a:rPr lang="pl-PL" sz="3200" dirty="0" err="1"/>
              <a:t>postižením</a:t>
            </a:r>
            <a:r>
              <a:rPr lang="pl-PL" sz="3200" dirty="0"/>
              <a:t> </a:t>
            </a:r>
            <a:r>
              <a:rPr lang="pl-PL" sz="3200" dirty="0" err="1"/>
              <a:t>přirozeně</a:t>
            </a:r>
            <a:r>
              <a:rPr lang="pl-PL" sz="3200" dirty="0"/>
              <a:t> </a:t>
            </a:r>
            <a:r>
              <a:rPr lang="pl-PL" sz="3200" dirty="0" err="1"/>
              <a:t>používají</a:t>
            </a:r>
            <a:r>
              <a:rPr lang="pl-PL" sz="3200" dirty="0"/>
              <a:t> </a:t>
            </a:r>
            <a:r>
              <a:rPr lang="pl-PL" sz="3200" dirty="0" err="1"/>
              <a:t>ruce</a:t>
            </a:r>
            <a:r>
              <a:rPr lang="pl-PL" sz="3200" dirty="0"/>
              <a:t> a </a:t>
            </a:r>
            <a:r>
              <a:rPr lang="pl-PL" sz="3200" dirty="0" err="1"/>
              <a:t>prsty</a:t>
            </a:r>
            <a:r>
              <a:rPr lang="pl-PL" sz="3200" dirty="0"/>
              <a:t> jako </a:t>
            </a:r>
            <a:r>
              <a:rPr lang="pl-PL" sz="3200" dirty="0" err="1"/>
              <a:t>komunikační</a:t>
            </a:r>
            <a:r>
              <a:rPr lang="pl-PL" sz="3200" dirty="0"/>
              <a:t> </a:t>
            </a:r>
            <a:r>
              <a:rPr lang="pl-PL" sz="3200" dirty="0" err="1"/>
              <a:t>nástroj</a:t>
            </a:r>
            <a:r>
              <a:rPr lang="pl-PL" sz="3200" dirty="0"/>
              <a:t>, </a:t>
            </a:r>
            <a:r>
              <a:rPr lang="pl-PL" sz="3200" dirty="0" err="1"/>
              <a:t>takže</a:t>
            </a:r>
            <a:r>
              <a:rPr lang="pl-PL" sz="3200" dirty="0"/>
              <a:t> je pro </a:t>
            </a:r>
            <a:r>
              <a:rPr lang="pl-PL" sz="3200" dirty="0" err="1"/>
              <a:t>ně</a:t>
            </a:r>
            <a:r>
              <a:rPr lang="pl-PL" sz="3200" dirty="0"/>
              <a:t> </a:t>
            </a:r>
            <a:r>
              <a:rPr lang="pl-PL" sz="3200" dirty="0" err="1"/>
              <a:t>přirozené</a:t>
            </a:r>
            <a:r>
              <a:rPr lang="pl-PL" sz="3200" dirty="0"/>
              <a:t> je </a:t>
            </a:r>
            <a:r>
              <a:rPr lang="pl-PL" sz="3200" dirty="0" err="1"/>
              <a:t>používat</a:t>
            </a:r>
            <a:r>
              <a:rPr lang="pl-PL" sz="3200" dirty="0"/>
              <a:t> i </a:t>
            </a:r>
            <a:r>
              <a:rPr lang="pl-PL" sz="3200" dirty="0" err="1"/>
              <a:t>při</a:t>
            </a:r>
            <a:r>
              <a:rPr lang="pl-PL" sz="3200" dirty="0"/>
              <a:t> </a:t>
            </a:r>
            <a:r>
              <a:rPr lang="pl-PL" sz="3200" dirty="0" err="1"/>
              <a:t>počítání</a:t>
            </a:r>
            <a:r>
              <a:rPr lang="pl-PL" sz="3200" dirty="0"/>
              <a:t>. </a:t>
            </a:r>
            <a:r>
              <a:rPr lang="pl-PL" sz="3200" dirty="0" err="1"/>
              <a:t>Zapojují</a:t>
            </a:r>
            <a:r>
              <a:rPr lang="pl-PL" sz="3200" dirty="0"/>
              <a:t> </a:t>
            </a:r>
            <a:r>
              <a:rPr lang="pl-PL" sz="3200" dirty="0" err="1"/>
              <a:t>více</a:t>
            </a:r>
            <a:r>
              <a:rPr lang="pl-PL" sz="3200" dirty="0"/>
              <a:t> </a:t>
            </a:r>
            <a:r>
              <a:rPr lang="pl-PL" sz="3200" dirty="0" err="1"/>
              <a:t>svých</a:t>
            </a:r>
            <a:r>
              <a:rPr lang="pl-PL" sz="3200" dirty="0"/>
              <a:t> </a:t>
            </a:r>
            <a:r>
              <a:rPr lang="pl-PL" sz="3200" dirty="0" err="1"/>
              <a:t>smyslů</a:t>
            </a:r>
            <a:r>
              <a:rPr lang="pl-PL" sz="3200" dirty="0"/>
              <a:t>, a </a:t>
            </a:r>
            <a:r>
              <a:rPr lang="pl-PL" sz="3200" dirty="0" err="1"/>
              <a:t>proto</a:t>
            </a:r>
            <a:r>
              <a:rPr lang="pl-PL" sz="3200" dirty="0"/>
              <a:t> si </a:t>
            </a:r>
            <a:r>
              <a:rPr lang="pl-PL" sz="3200" dirty="0" err="1"/>
              <a:t>látku</a:t>
            </a:r>
            <a:r>
              <a:rPr lang="pl-PL" sz="3200" dirty="0"/>
              <a:t> </a:t>
            </a:r>
            <a:r>
              <a:rPr lang="pl-PL" sz="3200" dirty="0" err="1"/>
              <a:t>snadněji</a:t>
            </a:r>
            <a:r>
              <a:rPr lang="pl-PL" sz="3200" dirty="0"/>
              <a:t> </a:t>
            </a:r>
            <a:r>
              <a:rPr lang="pl-PL" sz="3200" dirty="0" err="1"/>
              <a:t>zapamatují</a:t>
            </a:r>
            <a:r>
              <a:rPr lang="pl-PL" sz="3200" dirty="0"/>
              <a:t>. </a:t>
            </a:r>
            <a:r>
              <a:rPr lang="pl-PL" sz="3200" dirty="0" err="1"/>
              <a:t>Žáci</a:t>
            </a:r>
            <a:r>
              <a:rPr lang="pl-PL" sz="3200" dirty="0"/>
              <a:t> </a:t>
            </a:r>
            <a:r>
              <a:rPr lang="pl-PL" sz="3200" dirty="0" err="1"/>
              <a:t>vždy</a:t>
            </a:r>
            <a:r>
              <a:rPr lang="pl-PL" sz="3200" dirty="0"/>
              <a:t> </a:t>
            </a:r>
            <a:r>
              <a:rPr lang="pl-PL" sz="3200" dirty="0" err="1"/>
              <a:t>snáze</a:t>
            </a:r>
            <a:r>
              <a:rPr lang="pl-PL" sz="3200" dirty="0"/>
              <a:t> </a:t>
            </a:r>
            <a:r>
              <a:rPr lang="pl-PL" sz="3200" dirty="0" err="1"/>
              <a:t>pochopí</a:t>
            </a:r>
            <a:r>
              <a:rPr lang="pl-PL" sz="3200" dirty="0"/>
              <a:t> </a:t>
            </a:r>
            <a:r>
              <a:rPr lang="pl-PL" sz="3200" dirty="0" err="1"/>
              <a:t>sčítání</a:t>
            </a:r>
            <a:r>
              <a:rPr lang="pl-PL" sz="3200" dirty="0"/>
              <a:t> a </a:t>
            </a:r>
            <a:r>
              <a:rPr lang="pl-PL" sz="3200" dirty="0" err="1"/>
              <a:t>odčítání</a:t>
            </a:r>
            <a:r>
              <a:rPr lang="pl-PL" sz="3200" dirty="0"/>
              <a:t>, </a:t>
            </a:r>
            <a:r>
              <a:rPr lang="pl-PL" sz="3200" dirty="0" err="1"/>
              <a:t>pokud</a:t>
            </a:r>
            <a:r>
              <a:rPr lang="pl-PL" sz="3200" dirty="0"/>
              <a:t> </a:t>
            </a:r>
            <a:r>
              <a:rPr lang="pl-PL" sz="3200" dirty="0" err="1"/>
              <a:t>jim</a:t>
            </a:r>
            <a:r>
              <a:rPr lang="pl-PL" sz="3200" dirty="0"/>
              <a:t> </a:t>
            </a:r>
            <a:r>
              <a:rPr lang="pl-PL" sz="3200" dirty="0" err="1"/>
              <a:t>pomáhají</a:t>
            </a:r>
            <a:r>
              <a:rPr lang="pl-PL" sz="3200" dirty="0"/>
              <a:t> </a:t>
            </a:r>
            <a:r>
              <a:rPr lang="pl-PL" sz="3200" dirty="0" err="1"/>
              <a:t>jejich</a:t>
            </a:r>
            <a:r>
              <a:rPr lang="pl-PL" sz="3200" dirty="0"/>
              <a:t> </a:t>
            </a:r>
            <a:r>
              <a:rPr lang="pl-PL" sz="3200" dirty="0" err="1"/>
              <a:t>prsty</a:t>
            </a:r>
            <a:r>
              <a:rPr lang="pl-PL" sz="3200" dirty="0"/>
              <a:t>. </a:t>
            </a:r>
            <a:r>
              <a:rPr lang="pl-PL" sz="3200" dirty="0" err="1"/>
              <a:t>Žáci</a:t>
            </a:r>
            <a:r>
              <a:rPr lang="pl-PL" sz="3200" dirty="0"/>
              <a:t> si </a:t>
            </a:r>
            <a:r>
              <a:rPr lang="pl-PL" sz="3200" dirty="0" err="1"/>
              <a:t>jsou</a:t>
            </a:r>
            <a:r>
              <a:rPr lang="pl-PL" sz="3200" dirty="0"/>
              <a:t> </a:t>
            </a:r>
            <a:r>
              <a:rPr lang="pl-PL" sz="3200" dirty="0" err="1"/>
              <a:t>při</a:t>
            </a:r>
            <a:r>
              <a:rPr lang="pl-PL" sz="3200" dirty="0"/>
              <a:t> </a:t>
            </a:r>
            <a:r>
              <a:rPr lang="pl-PL" sz="3200" dirty="0" err="1"/>
              <a:t>počítání</a:t>
            </a:r>
            <a:r>
              <a:rPr lang="pl-PL" sz="3200" dirty="0"/>
              <a:t> </a:t>
            </a:r>
            <a:r>
              <a:rPr lang="pl-PL" sz="3200" dirty="0" err="1"/>
              <a:t>jistější</a:t>
            </a:r>
            <a:r>
              <a:rPr lang="pl-PL" sz="3200" dirty="0"/>
              <a:t>, </a:t>
            </a:r>
            <a:r>
              <a:rPr lang="pl-PL" sz="3200" dirty="0" err="1"/>
              <a:t>pokud</a:t>
            </a:r>
            <a:r>
              <a:rPr lang="pl-PL" sz="3200" dirty="0"/>
              <a:t> </a:t>
            </a:r>
            <a:r>
              <a:rPr lang="pl-PL" sz="3200" dirty="0" err="1"/>
              <a:t>mají</a:t>
            </a:r>
            <a:r>
              <a:rPr lang="pl-PL" sz="3200" dirty="0"/>
              <a:t> k </a:t>
            </a:r>
            <a:r>
              <a:rPr lang="pl-PL" sz="3200" dirty="0" err="1"/>
              <a:t>dispozici</a:t>
            </a:r>
            <a:r>
              <a:rPr lang="pl-PL" sz="3200" dirty="0"/>
              <a:t> </a:t>
            </a:r>
            <a:r>
              <a:rPr lang="pl-PL" sz="3200" dirty="0" err="1"/>
              <a:t>pomůcku</a:t>
            </a:r>
            <a:r>
              <a:rPr lang="pl-PL" sz="3200" dirty="0"/>
              <a:t>. </a:t>
            </a:r>
            <a:r>
              <a:rPr lang="pl-PL" sz="3200" dirty="0" err="1"/>
              <a:t>Upevňují</a:t>
            </a:r>
            <a:r>
              <a:rPr lang="pl-PL" sz="3200" dirty="0"/>
              <a:t> si </a:t>
            </a:r>
            <a:r>
              <a:rPr lang="pl-PL" sz="3200" dirty="0" err="1"/>
              <a:t>své</a:t>
            </a:r>
            <a:r>
              <a:rPr lang="pl-PL" sz="3200" dirty="0"/>
              <a:t> </a:t>
            </a:r>
            <a:r>
              <a:rPr lang="pl-PL" sz="3200" dirty="0" err="1"/>
              <a:t>matematické</a:t>
            </a:r>
            <a:r>
              <a:rPr lang="pl-PL" sz="3200" dirty="0"/>
              <a:t> </a:t>
            </a:r>
            <a:r>
              <a:rPr lang="pl-PL" sz="3200" dirty="0" err="1"/>
              <a:t>dovednosti</a:t>
            </a:r>
            <a:r>
              <a:rPr lang="pl-PL" sz="3200" dirty="0"/>
              <a:t> a </a:t>
            </a:r>
            <a:r>
              <a:rPr lang="pl-PL" sz="3200" dirty="0" err="1"/>
              <a:t>schopnosti</a:t>
            </a:r>
            <a:r>
              <a:rPr lang="pl-PL" sz="3200" dirty="0"/>
              <a:t>. </a:t>
            </a:r>
            <a:r>
              <a:rPr lang="pl-PL" sz="3200" dirty="0" err="1"/>
              <a:t>Uvědomění</a:t>
            </a:r>
            <a:r>
              <a:rPr lang="pl-PL" sz="3200" dirty="0"/>
              <a:t> si </a:t>
            </a:r>
            <a:r>
              <a:rPr lang="pl-PL" sz="3200" dirty="0" err="1"/>
              <a:t>pravidel</a:t>
            </a:r>
            <a:r>
              <a:rPr lang="pl-PL" sz="3200" dirty="0"/>
              <a:t> </a:t>
            </a:r>
            <a:r>
              <a:rPr lang="pl-PL" sz="3200" dirty="0" err="1"/>
              <a:t>sčítání</a:t>
            </a:r>
            <a:r>
              <a:rPr lang="pl-PL" sz="3200" dirty="0"/>
              <a:t> a </a:t>
            </a:r>
            <a:r>
              <a:rPr lang="pl-PL" sz="3200" dirty="0" err="1"/>
              <a:t>odčítání</a:t>
            </a:r>
            <a:r>
              <a:rPr lang="pl-PL" sz="3200" dirty="0"/>
              <a:t> je pro </a:t>
            </a:r>
            <a:r>
              <a:rPr lang="pl-PL" sz="3200" dirty="0" err="1"/>
              <a:t>mnoho</a:t>
            </a:r>
            <a:r>
              <a:rPr lang="pl-PL" sz="3200" dirty="0"/>
              <a:t> </a:t>
            </a:r>
            <a:r>
              <a:rPr lang="pl-PL" sz="3200" dirty="0" err="1"/>
              <a:t>mladších</a:t>
            </a:r>
            <a:r>
              <a:rPr lang="pl-PL" sz="3200" dirty="0"/>
              <a:t> </a:t>
            </a:r>
            <a:r>
              <a:rPr lang="pl-PL" sz="3200" dirty="0" err="1"/>
              <a:t>žáků</a:t>
            </a:r>
            <a:r>
              <a:rPr lang="pl-PL" sz="3200" dirty="0"/>
              <a:t> </a:t>
            </a:r>
            <a:r>
              <a:rPr lang="pl-PL" sz="3200" dirty="0" err="1"/>
              <a:t>problém</a:t>
            </a:r>
            <a:r>
              <a:rPr lang="pl-PL" sz="3200" dirty="0"/>
              <a:t>. </a:t>
            </a:r>
            <a:r>
              <a:rPr lang="pl-PL" sz="3200" dirty="0" err="1"/>
              <a:t>Počítají</a:t>
            </a:r>
            <a:r>
              <a:rPr lang="pl-PL" sz="3200" dirty="0"/>
              <a:t> </a:t>
            </a:r>
            <a:r>
              <a:rPr lang="pl-PL" sz="3200" dirty="0" err="1"/>
              <a:t>mechanicky</a:t>
            </a:r>
            <a:r>
              <a:rPr lang="pl-PL" sz="3200" dirty="0"/>
              <a:t>, ale </a:t>
            </a:r>
            <a:r>
              <a:rPr lang="pl-PL" sz="3200" dirty="0" err="1"/>
              <a:t>získané</a:t>
            </a:r>
            <a:r>
              <a:rPr lang="pl-PL" sz="3200" dirty="0"/>
              <a:t> </a:t>
            </a:r>
            <a:r>
              <a:rPr lang="pl-PL" sz="3200" dirty="0" err="1"/>
              <a:t>znalosti</a:t>
            </a:r>
            <a:r>
              <a:rPr lang="pl-PL" sz="3200" dirty="0"/>
              <a:t> </a:t>
            </a:r>
            <a:r>
              <a:rPr lang="pl-PL" sz="3200" dirty="0" err="1"/>
              <a:t>nedokážou</a:t>
            </a:r>
            <a:r>
              <a:rPr lang="pl-PL" sz="3200" dirty="0"/>
              <a:t> </a:t>
            </a:r>
            <a:r>
              <a:rPr lang="pl-PL" sz="3200" dirty="0" err="1"/>
              <a:t>použít</a:t>
            </a:r>
            <a:r>
              <a:rPr lang="pl-PL" sz="3200" dirty="0"/>
              <a:t>. </a:t>
            </a:r>
            <a:r>
              <a:rPr lang="pl-PL" sz="3200" dirty="0" err="1"/>
              <a:t>Velmi</a:t>
            </a:r>
            <a:r>
              <a:rPr lang="pl-PL" sz="3200" dirty="0"/>
              <a:t> </a:t>
            </a:r>
            <a:r>
              <a:rPr lang="pl-PL" sz="3200" dirty="0" err="1"/>
              <a:t>důležité</a:t>
            </a:r>
            <a:r>
              <a:rPr lang="pl-PL" sz="3200" dirty="0"/>
              <a:t> je </a:t>
            </a:r>
            <a:r>
              <a:rPr lang="pl-PL" sz="3200" dirty="0" err="1"/>
              <a:t>vytváření</a:t>
            </a:r>
            <a:r>
              <a:rPr lang="pl-PL" sz="3200" dirty="0"/>
              <a:t> </a:t>
            </a:r>
            <a:r>
              <a:rPr lang="pl-PL" sz="3200" dirty="0" err="1"/>
              <a:t>učebních</a:t>
            </a:r>
            <a:r>
              <a:rPr lang="pl-PL" sz="3200" dirty="0"/>
              <a:t> </a:t>
            </a:r>
            <a:r>
              <a:rPr lang="pl-PL" sz="3200" dirty="0" err="1"/>
              <a:t>pomůcek</a:t>
            </a:r>
            <a:r>
              <a:rPr lang="pl-PL" sz="3200" dirty="0"/>
              <a:t>, </a:t>
            </a:r>
            <a:r>
              <a:rPr lang="pl-PL" sz="3200" dirty="0" err="1"/>
              <a:t>které</a:t>
            </a:r>
            <a:r>
              <a:rPr lang="pl-PL" sz="3200" dirty="0"/>
              <a:t> </a:t>
            </a:r>
            <a:r>
              <a:rPr lang="pl-PL" sz="3200" dirty="0" err="1"/>
              <a:t>ilustrují</a:t>
            </a:r>
            <a:r>
              <a:rPr lang="pl-PL" sz="3200" dirty="0"/>
              <a:t> </a:t>
            </a:r>
            <a:r>
              <a:rPr lang="pl-PL" sz="3200" dirty="0" err="1"/>
              <a:t>příklad</a:t>
            </a:r>
            <a:r>
              <a:rPr lang="pl-PL" sz="32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DE661F-AF84-A87C-01DA-118CB5B26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08" y="6064076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7E35A-EE5F-45A6-82A3-0FE7FDC09A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39811"/>
            <a:ext cx="7333015" cy="3776472"/>
          </a:xfrm>
        </p:spPr>
        <p:txBody>
          <a:bodyPr>
            <a:no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900" dirty="0" err="1"/>
              <a:t>Učitel</a:t>
            </a:r>
            <a:r>
              <a:rPr lang="pl-PL" sz="1900" dirty="0"/>
              <a:t> by </a:t>
            </a:r>
            <a:r>
              <a:rPr lang="pl-PL" sz="1900" dirty="0" err="1"/>
              <a:t>měl</a:t>
            </a:r>
            <a:r>
              <a:rPr lang="pl-PL" sz="1900" dirty="0"/>
              <a:t> </a:t>
            </a:r>
            <a:r>
              <a:rPr lang="pl-PL" sz="1900" dirty="0" err="1"/>
              <a:t>žákům</a:t>
            </a:r>
            <a:r>
              <a:rPr lang="pl-PL" sz="1900" dirty="0"/>
              <a:t> </a:t>
            </a:r>
            <a:r>
              <a:rPr lang="pl-PL" sz="1900" dirty="0" err="1"/>
              <a:t>předvést</a:t>
            </a:r>
            <a:r>
              <a:rPr lang="pl-PL" sz="1900" dirty="0"/>
              <a:t> </a:t>
            </a:r>
            <a:r>
              <a:rPr lang="pl-PL" sz="1900" dirty="0" err="1"/>
              <a:t>pomůcku</a:t>
            </a:r>
            <a:r>
              <a:rPr lang="pl-PL" sz="1900" dirty="0"/>
              <a:t>, </a:t>
            </a:r>
            <a:r>
              <a:rPr lang="pl-PL" sz="1900" dirty="0" err="1"/>
              <a:t>vysvětlit</a:t>
            </a:r>
            <a:r>
              <a:rPr lang="pl-PL" sz="1900" dirty="0"/>
              <a:t> </a:t>
            </a:r>
            <a:r>
              <a:rPr lang="pl-PL" sz="1900" dirty="0" err="1"/>
              <a:t>jim</a:t>
            </a:r>
            <a:r>
              <a:rPr lang="pl-PL" sz="1900" dirty="0"/>
              <a:t> </a:t>
            </a:r>
            <a:r>
              <a:rPr lang="pl-PL" sz="1900" dirty="0" err="1"/>
              <a:t>postup</a:t>
            </a:r>
            <a:r>
              <a:rPr lang="pl-PL" sz="1900" dirty="0"/>
              <a:t> </a:t>
            </a:r>
            <a:r>
              <a:rPr lang="pl-PL" sz="1900" dirty="0" err="1"/>
              <a:t>výroby</a:t>
            </a:r>
            <a:r>
              <a:rPr lang="pl-PL" sz="1900" dirty="0"/>
              <a:t> a </a:t>
            </a:r>
            <a:r>
              <a:rPr lang="pl-PL" sz="1900" dirty="0" err="1"/>
              <a:t>nabídnout</a:t>
            </a:r>
            <a:r>
              <a:rPr lang="pl-PL" sz="1900" dirty="0"/>
              <a:t> </a:t>
            </a:r>
            <a:r>
              <a:rPr lang="pl-PL" sz="1900" dirty="0" err="1"/>
              <a:t>jim</a:t>
            </a:r>
            <a:r>
              <a:rPr lang="pl-PL" sz="1900" dirty="0"/>
              <a:t> </a:t>
            </a:r>
            <a:r>
              <a:rPr lang="pl-PL" sz="1900" dirty="0" err="1"/>
              <a:t>možnost</a:t>
            </a:r>
            <a:r>
              <a:rPr lang="pl-PL" sz="1900" dirty="0"/>
              <a:t> </a:t>
            </a:r>
            <a:r>
              <a:rPr lang="pl-PL" sz="1900" dirty="0" err="1"/>
              <a:t>vybrat</a:t>
            </a:r>
            <a:r>
              <a:rPr lang="pl-PL" sz="1900" dirty="0"/>
              <a:t> si ze </a:t>
            </a:r>
            <a:r>
              <a:rPr lang="pl-PL" sz="1900" dirty="0" err="1"/>
              <a:t>škály</a:t>
            </a:r>
            <a:r>
              <a:rPr lang="pl-PL" sz="1900" dirty="0"/>
              <a:t> </a:t>
            </a:r>
            <a:r>
              <a:rPr lang="pl-PL" sz="1900" dirty="0" err="1"/>
              <a:t>barev</a:t>
            </a:r>
            <a:r>
              <a:rPr lang="pl-PL" sz="1900" dirty="0"/>
              <a:t> </a:t>
            </a:r>
            <a:r>
              <a:rPr lang="pl-PL" sz="1900" dirty="0" err="1"/>
              <a:t>papíru</a:t>
            </a:r>
            <a:r>
              <a:rPr lang="pl-PL" sz="1900" dirty="0"/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900" dirty="0" err="1"/>
              <a:t>Při</a:t>
            </a:r>
            <a:r>
              <a:rPr lang="pl-PL" sz="1900" dirty="0"/>
              <a:t> </a:t>
            </a:r>
            <a:r>
              <a:rPr lang="pl-PL" sz="1900" dirty="0" err="1"/>
              <a:t>výrobě</a:t>
            </a:r>
            <a:r>
              <a:rPr lang="pl-PL" sz="1900" dirty="0"/>
              <a:t> </a:t>
            </a:r>
            <a:r>
              <a:rPr lang="pl-PL" sz="1900" dirty="0" err="1"/>
              <a:t>učitel</a:t>
            </a:r>
            <a:r>
              <a:rPr lang="pl-PL" sz="1900" dirty="0"/>
              <a:t> </a:t>
            </a:r>
            <a:r>
              <a:rPr lang="pl-PL" sz="1900" dirty="0" err="1"/>
              <a:t>žáky</a:t>
            </a:r>
            <a:r>
              <a:rPr lang="pl-PL" sz="1900" dirty="0"/>
              <a:t> </a:t>
            </a:r>
            <a:r>
              <a:rPr lang="pl-PL" sz="1900" dirty="0" err="1"/>
              <a:t>jednoduše</a:t>
            </a:r>
            <a:r>
              <a:rPr lang="pl-PL" sz="1900" dirty="0"/>
              <a:t> </a:t>
            </a:r>
            <a:r>
              <a:rPr lang="pl-PL" sz="1900" dirty="0" err="1"/>
              <a:t>vede</a:t>
            </a:r>
            <a:r>
              <a:rPr lang="pl-PL" sz="1900" dirty="0"/>
              <a:t> a </a:t>
            </a:r>
            <a:r>
              <a:rPr lang="pl-PL" sz="1900" dirty="0" err="1"/>
              <a:t>vytváří</a:t>
            </a:r>
            <a:r>
              <a:rPr lang="pl-PL" sz="1900" dirty="0"/>
              <a:t> </a:t>
            </a:r>
            <a:r>
              <a:rPr lang="pl-PL" sz="1900" dirty="0" err="1"/>
              <a:t>ve</a:t>
            </a:r>
            <a:r>
              <a:rPr lang="pl-PL" sz="1900" dirty="0"/>
              <a:t> </a:t>
            </a:r>
            <a:r>
              <a:rPr lang="pl-PL" sz="1900" dirty="0" err="1"/>
              <a:t>třídě</a:t>
            </a:r>
            <a:r>
              <a:rPr lang="pl-PL" sz="1900" dirty="0"/>
              <a:t> </a:t>
            </a:r>
            <a:r>
              <a:rPr lang="pl-PL" sz="1900" dirty="0" err="1"/>
              <a:t>příjemnou</a:t>
            </a:r>
            <a:r>
              <a:rPr lang="pl-PL" sz="1900" dirty="0"/>
              <a:t> </a:t>
            </a:r>
            <a:r>
              <a:rPr lang="pl-PL" sz="1900" dirty="0" err="1"/>
              <a:t>atmosféru</a:t>
            </a:r>
            <a:r>
              <a:rPr lang="pl-PL" sz="1900" dirty="0"/>
              <a:t>. </a:t>
            </a:r>
            <a:r>
              <a:rPr lang="pl-PL" sz="1900" dirty="0" err="1"/>
              <a:t>Vyrobené</a:t>
            </a:r>
            <a:r>
              <a:rPr lang="pl-PL" sz="1900" dirty="0"/>
              <a:t> </a:t>
            </a:r>
            <a:r>
              <a:rPr lang="pl-PL" sz="1900" dirty="0" err="1"/>
              <a:t>pomůcky</a:t>
            </a:r>
            <a:r>
              <a:rPr lang="pl-PL" sz="1900" dirty="0"/>
              <a:t> </a:t>
            </a:r>
            <a:r>
              <a:rPr lang="pl-PL" sz="1900" dirty="0" err="1"/>
              <a:t>jsou</a:t>
            </a:r>
            <a:r>
              <a:rPr lang="pl-PL" sz="1900" dirty="0"/>
              <a:t> </a:t>
            </a:r>
            <a:r>
              <a:rPr lang="pl-PL" sz="1900" dirty="0" err="1"/>
              <a:t>autentické</a:t>
            </a:r>
            <a:r>
              <a:rPr lang="pl-PL" sz="1900" dirty="0"/>
              <a:t> a </a:t>
            </a:r>
            <a:r>
              <a:rPr lang="pl-PL" sz="1900" dirty="0" err="1"/>
              <a:t>žáci</a:t>
            </a:r>
            <a:r>
              <a:rPr lang="pl-PL" sz="1900" dirty="0"/>
              <a:t> by z nich </a:t>
            </a:r>
            <a:r>
              <a:rPr lang="pl-PL" sz="1900" dirty="0" err="1"/>
              <a:t>měli</a:t>
            </a:r>
            <a:r>
              <a:rPr lang="pl-PL" sz="1900" dirty="0"/>
              <a:t> </a:t>
            </a:r>
            <a:r>
              <a:rPr lang="pl-PL" sz="1900" dirty="0" err="1"/>
              <a:t>mít</a:t>
            </a:r>
            <a:r>
              <a:rPr lang="pl-PL" sz="1900" dirty="0"/>
              <a:t> </a:t>
            </a:r>
            <a:r>
              <a:rPr lang="pl-PL" sz="1900" dirty="0" err="1"/>
              <a:t>radost</a:t>
            </a:r>
            <a:r>
              <a:rPr lang="pl-PL" sz="1900" dirty="0"/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900" dirty="0" err="1"/>
              <a:t>Učitel</a:t>
            </a:r>
            <a:r>
              <a:rPr lang="pl-PL" sz="1900" dirty="0"/>
              <a:t> </a:t>
            </a:r>
            <a:r>
              <a:rPr lang="pl-PL" sz="1900" dirty="0" err="1"/>
              <a:t>motivuje</a:t>
            </a:r>
            <a:r>
              <a:rPr lang="pl-PL" sz="1900" dirty="0"/>
              <a:t> </a:t>
            </a:r>
            <a:r>
              <a:rPr lang="pl-PL" sz="1900" dirty="0" err="1"/>
              <a:t>žáky</a:t>
            </a:r>
            <a:r>
              <a:rPr lang="pl-PL" sz="1900" dirty="0"/>
              <a:t> k </a:t>
            </a:r>
            <a:r>
              <a:rPr lang="pl-PL" sz="1900" dirty="0" err="1"/>
              <a:t>používání</a:t>
            </a:r>
            <a:r>
              <a:rPr lang="pl-PL" sz="1900" dirty="0"/>
              <a:t> </a:t>
            </a:r>
            <a:r>
              <a:rPr lang="pl-PL" sz="1900" dirty="0" err="1"/>
              <a:t>pomůcek</a:t>
            </a:r>
            <a:r>
              <a:rPr lang="pl-PL" sz="1900" dirty="0"/>
              <a:t>. </a:t>
            </a:r>
            <a:r>
              <a:rPr lang="pl-PL" sz="1900" dirty="0" err="1"/>
              <a:t>Žáci</a:t>
            </a:r>
            <a:r>
              <a:rPr lang="pl-PL" sz="1900" dirty="0"/>
              <a:t> si </a:t>
            </a:r>
            <a:r>
              <a:rPr lang="pl-PL" sz="1900" dirty="0" err="1"/>
              <a:t>mohou</a:t>
            </a:r>
            <a:r>
              <a:rPr lang="pl-PL" sz="1900" dirty="0"/>
              <a:t> </a:t>
            </a:r>
            <a:r>
              <a:rPr lang="pl-PL" sz="1900" dirty="0" err="1"/>
              <a:t>pomůcky</a:t>
            </a:r>
            <a:r>
              <a:rPr lang="pl-PL" sz="1900" dirty="0"/>
              <a:t> </a:t>
            </a:r>
            <a:r>
              <a:rPr lang="pl-PL" sz="1900" dirty="0" err="1"/>
              <a:t>vyrobit</a:t>
            </a:r>
            <a:r>
              <a:rPr lang="pl-PL" sz="1900" dirty="0"/>
              <a:t> </a:t>
            </a:r>
            <a:r>
              <a:rPr lang="pl-PL" sz="1900" dirty="0" err="1"/>
              <a:t>doma</a:t>
            </a:r>
            <a:r>
              <a:rPr lang="pl-PL" sz="1900" dirty="0"/>
              <a:t> a </a:t>
            </a:r>
            <a:r>
              <a:rPr lang="pl-PL" sz="1900" dirty="0" err="1"/>
              <a:t>používat</a:t>
            </a:r>
            <a:r>
              <a:rPr lang="pl-PL" sz="1900" dirty="0"/>
              <a:t> je k </a:t>
            </a:r>
            <a:r>
              <a:rPr lang="pl-PL" sz="1900" dirty="0" err="1"/>
              <a:t>domácím</a:t>
            </a:r>
            <a:r>
              <a:rPr lang="pl-PL" sz="1900" dirty="0"/>
              <a:t> </a:t>
            </a:r>
            <a:r>
              <a:rPr lang="pl-PL" sz="1900" dirty="0" err="1"/>
              <a:t>úkolům</a:t>
            </a:r>
            <a:r>
              <a:rPr lang="pl-PL" sz="1900" dirty="0"/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900" dirty="0" err="1"/>
              <a:t>Důležité</a:t>
            </a:r>
            <a:r>
              <a:rPr lang="pl-PL" sz="1900" dirty="0"/>
              <a:t> je </a:t>
            </a:r>
            <a:r>
              <a:rPr lang="pl-PL" sz="1900" dirty="0" err="1"/>
              <a:t>dbát</a:t>
            </a:r>
            <a:r>
              <a:rPr lang="pl-PL" sz="1900" dirty="0"/>
              <a:t> na </a:t>
            </a:r>
            <a:r>
              <a:rPr lang="pl-PL" sz="1900" dirty="0" err="1"/>
              <a:t>správný</a:t>
            </a:r>
            <a:r>
              <a:rPr lang="pl-PL" sz="1900" dirty="0"/>
              <a:t> </a:t>
            </a:r>
            <a:r>
              <a:rPr lang="pl-PL" sz="1900" dirty="0" err="1"/>
              <a:t>metodický</a:t>
            </a:r>
            <a:r>
              <a:rPr lang="pl-PL" sz="1900" dirty="0"/>
              <a:t> </a:t>
            </a:r>
            <a:r>
              <a:rPr lang="pl-PL" sz="1900" dirty="0" err="1"/>
              <a:t>výklad</a:t>
            </a:r>
            <a:r>
              <a:rPr lang="pl-PL" sz="1900" dirty="0"/>
              <a:t> </a:t>
            </a:r>
            <a:r>
              <a:rPr lang="pl-PL" sz="1900" dirty="0" err="1"/>
              <a:t>počítání</a:t>
            </a:r>
            <a:r>
              <a:rPr lang="pl-PL" sz="1900" dirty="0"/>
              <a:t> s </a:t>
            </a:r>
            <a:r>
              <a:rPr lang="pl-PL" sz="1900" dirty="0" err="1"/>
              <a:t>pomůckami</a:t>
            </a:r>
            <a:r>
              <a:rPr lang="pl-PL" sz="1900" dirty="0"/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900" dirty="0" err="1"/>
              <a:t>Učitel</a:t>
            </a:r>
            <a:r>
              <a:rPr lang="pl-PL" sz="1900" dirty="0"/>
              <a:t> kontroluje </a:t>
            </a:r>
            <a:r>
              <a:rPr lang="pl-PL" sz="1900" dirty="0" err="1"/>
              <a:t>žáky</a:t>
            </a:r>
            <a:r>
              <a:rPr lang="pl-PL" sz="1900" dirty="0"/>
              <a:t> a </a:t>
            </a:r>
            <a:r>
              <a:rPr lang="pl-PL" sz="1900" dirty="0" err="1"/>
              <a:t>napomíná</a:t>
            </a:r>
            <a:r>
              <a:rPr lang="pl-PL" sz="1900" dirty="0"/>
              <a:t> je, </a:t>
            </a:r>
            <a:r>
              <a:rPr lang="pl-PL" sz="1900" dirty="0" err="1"/>
              <a:t>pokud</a:t>
            </a:r>
            <a:r>
              <a:rPr lang="pl-PL" sz="1900" dirty="0"/>
              <a:t> </a:t>
            </a:r>
            <a:r>
              <a:rPr lang="pl-PL" sz="1900" dirty="0" err="1"/>
              <a:t>pomůcky</a:t>
            </a:r>
            <a:r>
              <a:rPr lang="pl-PL" sz="1900" dirty="0"/>
              <a:t> </a:t>
            </a:r>
            <a:r>
              <a:rPr lang="pl-PL" sz="1900" dirty="0" err="1"/>
              <a:t>nepoužívají</a:t>
            </a:r>
            <a:r>
              <a:rPr lang="pl-PL" sz="1900" dirty="0"/>
              <a:t> </a:t>
            </a:r>
            <a:r>
              <a:rPr lang="pl-PL" sz="1900" dirty="0" err="1"/>
              <a:t>správně</a:t>
            </a:r>
            <a:r>
              <a:rPr lang="pl-PL" sz="1900" dirty="0"/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900" dirty="0" err="1"/>
              <a:t>Žáci</a:t>
            </a:r>
            <a:r>
              <a:rPr lang="pl-PL" sz="1900" dirty="0"/>
              <a:t> </a:t>
            </a:r>
            <a:r>
              <a:rPr lang="pl-PL" sz="1900" dirty="0" err="1"/>
              <a:t>mohou</a:t>
            </a:r>
            <a:r>
              <a:rPr lang="pl-PL" sz="1900" dirty="0"/>
              <a:t> </a:t>
            </a:r>
            <a:r>
              <a:rPr lang="pl-PL" sz="1900" dirty="0" err="1"/>
              <a:t>vyrobené</a:t>
            </a:r>
            <a:r>
              <a:rPr lang="pl-PL" sz="1900" dirty="0"/>
              <a:t> </a:t>
            </a:r>
            <a:r>
              <a:rPr lang="pl-PL" sz="1900" dirty="0" err="1"/>
              <a:t>pomůcky</a:t>
            </a:r>
            <a:r>
              <a:rPr lang="pl-PL" sz="1900" dirty="0"/>
              <a:t> </a:t>
            </a:r>
            <a:r>
              <a:rPr lang="pl-PL" sz="1900" dirty="0" err="1"/>
              <a:t>představit</a:t>
            </a:r>
            <a:r>
              <a:rPr lang="pl-PL" sz="1900" dirty="0"/>
              <a:t> </a:t>
            </a:r>
            <a:r>
              <a:rPr lang="pl-PL" sz="1900" dirty="0" err="1"/>
              <a:t>ostatním</a:t>
            </a:r>
            <a:r>
              <a:rPr lang="pl-PL" sz="1900" dirty="0"/>
              <a:t> </a:t>
            </a:r>
            <a:r>
              <a:rPr lang="pl-PL" sz="1900" dirty="0" err="1"/>
              <a:t>žákům</a:t>
            </a:r>
            <a:r>
              <a:rPr lang="pl-PL" sz="1900" dirty="0"/>
              <a:t> a </a:t>
            </a:r>
            <a:r>
              <a:rPr lang="pl-PL" sz="1900" dirty="0" err="1"/>
              <a:t>vysvětlit</a:t>
            </a:r>
            <a:r>
              <a:rPr lang="pl-PL" sz="1900" dirty="0"/>
              <a:t> </a:t>
            </a:r>
            <a:r>
              <a:rPr lang="pl-PL" sz="1900" dirty="0" err="1"/>
              <a:t>jim</a:t>
            </a:r>
            <a:r>
              <a:rPr lang="pl-PL" sz="1900" dirty="0"/>
              <a:t> </a:t>
            </a:r>
            <a:r>
              <a:rPr lang="pl-PL" sz="1900" dirty="0" err="1"/>
              <a:t>jejich</a:t>
            </a:r>
            <a:r>
              <a:rPr lang="pl-PL" sz="1900" dirty="0"/>
              <a:t> </a:t>
            </a:r>
            <a:r>
              <a:rPr lang="pl-PL" sz="1900" dirty="0" err="1"/>
              <a:t>použití</a:t>
            </a:r>
            <a:r>
              <a:rPr lang="pl-PL" sz="1900" dirty="0"/>
              <a:t> - v </a:t>
            </a:r>
            <a:r>
              <a:rPr lang="pl-PL" sz="1900" dirty="0" err="1"/>
              <a:t>případě</a:t>
            </a:r>
            <a:r>
              <a:rPr lang="pl-PL" sz="1900" dirty="0"/>
              <a:t> </a:t>
            </a:r>
            <a:r>
              <a:rPr lang="pl-PL" sz="1900" dirty="0" err="1"/>
              <a:t>starších</a:t>
            </a:r>
            <a:r>
              <a:rPr lang="pl-PL" sz="1900" dirty="0"/>
              <a:t> </a:t>
            </a:r>
            <a:r>
              <a:rPr lang="pl-PL" sz="1900" dirty="0" err="1"/>
              <a:t>žáků</a:t>
            </a:r>
            <a:r>
              <a:rPr lang="pl-PL" sz="1900" dirty="0"/>
              <a:t>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75" y="6265872"/>
            <a:ext cx="1744279" cy="592126"/>
          </a:xfrm>
          <a:prstGeom prst="rect">
            <a:avLst/>
          </a:prstGeom>
        </p:spPr>
      </p:pic>
      <p:pic>
        <p:nvPicPr>
          <p:cNvPr id="9" name="Picture 4" descr="5 Ways to Make Learning Math Fun | Resilient Educ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00" y="2357898"/>
            <a:ext cx="3255963" cy="2769276"/>
          </a:xfrm>
          <a:prstGeom prst="rect">
            <a:avLst/>
          </a:prstGeom>
          <a:noFill/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65D589E-5EF9-42AF-AB3C-DB07905E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 anchor="b">
            <a:normAutofit/>
          </a:bodyPr>
          <a:lstStyle/>
          <a:p>
            <a:r>
              <a:rPr lang="pl-PL" sz="4100" b="1" dirty="0" err="1"/>
              <a:t>Příručka</a:t>
            </a:r>
            <a:r>
              <a:rPr lang="pl-PL" sz="4100" b="1" dirty="0"/>
              <a:t> pro </a:t>
            </a:r>
            <a:r>
              <a:rPr lang="pl-PL" sz="4100" b="1" dirty="0" err="1"/>
              <a:t>učitele</a:t>
            </a:r>
            <a:endParaRPr lang="pl-PL" sz="4100" b="1" dirty="0"/>
          </a:p>
        </p:txBody>
      </p:sp>
    </p:spTree>
    <p:extLst>
      <p:ext uri="{BB962C8B-B14F-4D97-AF65-F5344CB8AC3E}">
        <p14:creationId xmlns:p14="http://schemas.microsoft.com/office/powerpoint/2010/main" val="97493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E4C87ED-7DF0-E38D-6E6D-11132207E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5" y="134757"/>
            <a:ext cx="5367865" cy="11261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58B020-21E2-1547-AD1F-ED6C7A762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0" y="5972361"/>
            <a:ext cx="1744279" cy="59212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52754C1-1656-EB5C-2ACA-D872F5131E9A}"/>
              </a:ext>
            </a:extLst>
          </p:cNvPr>
          <p:cNvSpPr txBox="1"/>
          <p:nvPr/>
        </p:nvSpPr>
        <p:spPr>
          <a:xfrm>
            <a:off x="745067" y="2504036"/>
            <a:ext cx="10679289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0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dirty="0"/>
              <a:t>Úvod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Úkoly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Proces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Zdroje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Hodnocení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Závěr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Příručka pro učitele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27650" name="Picture 2" descr="Counting on fingers-how do you stop it? - Rocket M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680" y="1778826"/>
            <a:ext cx="2962528" cy="1971530"/>
          </a:xfrm>
          <a:prstGeom prst="rect">
            <a:avLst/>
          </a:prstGeom>
          <a:noFill/>
        </p:spPr>
      </p:pic>
      <p:pic>
        <p:nvPicPr>
          <p:cNvPr id="27652" name="Picture 4" descr="158,414 Counting Fingers Royalty-Free Photos and Stock Images | Shutter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47" y="3773164"/>
            <a:ext cx="4550876" cy="2176836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CB47E52-CC79-EA23-4DE7-3B1A27D78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48" y="6118808"/>
            <a:ext cx="1926784" cy="615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čítanie na prstoch @ Omaľovánka Online pre deti a celú rodinu Omaľovánka 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722" y="2058989"/>
            <a:ext cx="3790937" cy="2979677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Úvod</a:t>
            </a:r>
            <a:endParaRPr lang="sk-SK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346C-ACBC-486A-AE3A-9232B4CDCD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5" y="1547448"/>
            <a:ext cx="7039703" cy="5063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800" dirty="0"/>
              <a:t>1. </a:t>
            </a:r>
            <a:r>
              <a:rPr lang="pl-PL" sz="2800" dirty="0" err="1"/>
              <a:t>Při</a:t>
            </a:r>
            <a:r>
              <a:rPr lang="pl-PL" sz="2800" dirty="0"/>
              <a:t> </a:t>
            </a:r>
            <a:r>
              <a:rPr lang="pl-PL" sz="2800" dirty="0" err="1"/>
              <a:t>výuce</a:t>
            </a:r>
            <a:r>
              <a:rPr lang="pl-PL" sz="2800" dirty="0"/>
              <a:t> </a:t>
            </a:r>
            <a:r>
              <a:rPr lang="pl-PL" sz="2800" dirty="0" err="1"/>
              <a:t>matematiky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učitelé</a:t>
            </a:r>
            <a:r>
              <a:rPr lang="pl-PL" sz="2800" dirty="0"/>
              <a:t> </a:t>
            </a:r>
            <a:r>
              <a:rPr lang="pl-PL" sz="2800" dirty="0" err="1"/>
              <a:t>setkávají</a:t>
            </a:r>
            <a:r>
              <a:rPr lang="pl-PL" sz="2800" dirty="0"/>
              <a:t> s </a:t>
            </a:r>
            <a:r>
              <a:rPr lang="pl-PL" sz="2800" dirty="0" err="1"/>
              <a:t>tím</a:t>
            </a:r>
            <a:r>
              <a:rPr lang="pl-PL" sz="2800" dirty="0"/>
              <a:t>, </a:t>
            </a:r>
            <a:r>
              <a:rPr lang="pl-PL" sz="2800" dirty="0" err="1"/>
              <a:t>že</a:t>
            </a:r>
            <a:r>
              <a:rPr lang="pl-PL" sz="2800" dirty="0"/>
              <a:t> </a:t>
            </a:r>
            <a:r>
              <a:rPr lang="pl-PL" sz="2800" dirty="0" err="1"/>
              <a:t>žáci</a:t>
            </a:r>
            <a:r>
              <a:rPr lang="pl-PL" sz="2800" dirty="0"/>
              <a:t> </a:t>
            </a:r>
            <a:r>
              <a:rPr lang="pl-PL" sz="2800" dirty="0" err="1"/>
              <a:t>mají</a:t>
            </a:r>
            <a:r>
              <a:rPr lang="pl-PL" sz="2800" dirty="0"/>
              <a:t> </a:t>
            </a:r>
            <a:r>
              <a:rPr lang="pl-PL" sz="2800" dirty="0" err="1"/>
              <a:t>problémy</a:t>
            </a:r>
            <a:r>
              <a:rPr lang="pl-PL" sz="2800" dirty="0"/>
              <a:t> s </a:t>
            </a:r>
            <a:r>
              <a:rPr lang="pl-PL" sz="2800" dirty="0" err="1"/>
              <a:t>počítáním</a:t>
            </a:r>
            <a:r>
              <a:rPr lang="pl-PL" sz="2800" dirty="0"/>
              <a:t>, </a:t>
            </a:r>
            <a:r>
              <a:rPr lang="pl-PL" sz="2800" dirty="0" err="1"/>
              <a:t>potřebují</a:t>
            </a:r>
            <a:r>
              <a:rPr lang="pl-PL" sz="2800" dirty="0"/>
              <a:t> </a:t>
            </a:r>
            <a:r>
              <a:rPr lang="pl-PL" sz="2800" dirty="0" err="1"/>
              <a:t>učební</a:t>
            </a:r>
            <a:r>
              <a:rPr lang="pl-PL" sz="2800" dirty="0"/>
              <a:t> </a:t>
            </a:r>
            <a:r>
              <a:rPr lang="pl-PL" sz="2800" dirty="0" err="1"/>
              <a:t>pomůcky</a:t>
            </a:r>
            <a:r>
              <a:rPr lang="pl-PL" sz="2800" dirty="0"/>
              <a:t> k </a:t>
            </a:r>
            <a:r>
              <a:rPr lang="pl-PL" sz="2800" dirty="0" err="1"/>
              <a:t>ilustraci</a:t>
            </a:r>
            <a:r>
              <a:rPr lang="pl-PL" sz="2800" dirty="0"/>
              <a:t> </a:t>
            </a:r>
            <a:r>
              <a:rPr lang="pl-PL" sz="2800" dirty="0" err="1"/>
              <a:t>příkladů</a:t>
            </a:r>
            <a:r>
              <a:rPr lang="pl-PL" sz="2800" dirty="0"/>
              <a:t> a </a:t>
            </a:r>
            <a:r>
              <a:rPr lang="pl-PL" sz="2800" dirty="0" err="1"/>
              <a:t>neumějí</a:t>
            </a:r>
            <a:r>
              <a:rPr lang="pl-PL" sz="2800" dirty="0"/>
              <a:t> </a:t>
            </a:r>
            <a:r>
              <a:rPr lang="pl-PL" sz="2800" dirty="0" err="1"/>
              <a:t>používat</a:t>
            </a:r>
            <a:r>
              <a:rPr lang="pl-PL" sz="2800" dirty="0"/>
              <a:t> </a:t>
            </a:r>
            <a:r>
              <a:rPr lang="pl-PL" sz="2800" dirty="0" err="1"/>
              <a:t>matematické</a:t>
            </a:r>
            <a:r>
              <a:rPr lang="pl-PL" sz="2800" dirty="0"/>
              <a:t> </a:t>
            </a:r>
            <a:r>
              <a:rPr lang="pl-PL" sz="2800" dirty="0" err="1"/>
              <a:t>dovednosti</a:t>
            </a:r>
            <a:r>
              <a:rPr lang="pl-PL" sz="2800" dirty="0"/>
              <a:t>.</a:t>
            </a:r>
          </a:p>
          <a:p>
            <a:pPr marL="0" lvl="0" indent="0">
              <a:buNone/>
            </a:pPr>
            <a:r>
              <a:rPr lang="pl-PL" sz="2800" dirty="0"/>
              <a:t>2. </a:t>
            </a:r>
            <a:r>
              <a:rPr lang="pl-PL" sz="2800" dirty="0" err="1"/>
              <a:t>Mladší</a:t>
            </a:r>
            <a:r>
              <a:rPr lang="pl-PL" sz="2800" dirty="0"/>
              <a:t> </a:t>
            </a:r>
            <a:r>
              <a:rPr lang="pl-PL" sz="2800" dirty="0" err="1"/>
              <a:t>žáci</a:t>
            </a:r>
            <a:r>
              <a:rPr lang="pl-PL" sz="2800" dirty="0"/>
              <a:t> </a:t>
            </a:r>
            <a:r>
              <a:rPr lang="pl-PL" sz="2800" dirty="0" err="1"/>
              <a:t>používají</a:t>
            </a:r>
            <a:r>
              <a:rPr lang="pl-PL" sz="2800" dirty="0"/>
              <a:t> </a:t>
            </a:r>
            <a:r>
              <a:rPr lang="pl-PL" sz="2800" dirty="0" err="1"/>
              <a:t>počítadla</a:t>
            </a:r>
            <a:r>
              <a:rPr lang="pl-PL" sz="2800" dirty="0"/>
              <a:t>, </a:t>
            </a:r>
            <a:r>
              <a:rPr lang="pl-PL" sz="2800" dirty="0" err="1"/>
              <a:t>prsty</a:t>
            </a:r>
            <a:r>
              <a:rPr lang="pl-PL" sz="2800" dirty="0"/>
              <a:t>, </a:t>
            </a:r>
            <a:r>
              <a:rPr lang="pl-PL" sz="2800" dirty="0" err="1"/>
              <a:t>hračky</a:t>
            </a:r>
            <a:r>
              <a:rPr lang="pl-PL" sz="2800" dirty="0"/>
              <a:t> a </a:t>
            </a:r>
            <a:r>
              <a:rPr lang="pl-PL" sz="2800" dirty="0" err="1"/>
              <a:t>různé</a:t>
            </a:r>
            <a:r>
              <a:rPr lang="pl-PL" sz="2800" dirty="0"/>
              <a:t> </a:t>
            </a:r>
            <a:r>
              <a:rPr lang="pl-PL" sz="2800" dirty="0" err="1"/>
              <a:t>předměty</a:t>
            </a:r>
            <a:r>
              <a:rPr lang="pl-PL" sz="2800" dirty="0"/>
              <a:t>, </a:t>
            </a:r>
            <a:r>
              <a:rPr lang="pl-PL" sz="2800" dirty="0" err="1"/>
              <a:t>které</a:t>
            </a:r>
            <a:r>
              <a:rPr lang="pl-PL" sz="2800" dirty="0"/>
              <a:t> </a:t>
            </a:r>
            <a:r>
              <a:rPr lang="pl-PL" sz="2800" dirty="0" err="1"/>
              <a:t>zlepšují</a:t>
            </a:r>
            <a:r>
              <a:rPr lang="pl-PL" sz="2800" dirty="0"/>
              <a:t> </a:t>
            </a:r>
            <a:r>
              <a:rPr lang="pl-PL" sz="2800" dirty="0" err="1"/>
              <a:t>porozumění</a:t>
            </a:r>
            <a:r>
              <a:rPr lang="pl-PL" sz="2800" dirty="0"/>
              <a:t>.</a:t>
            </a:r>
          </a:p>
          <a:p>
            <a:pPr marL="0" lvl="0" indent="0">
              <a:buNone/>
            </a:pPr>
            <a:r>
              <a:rPr lang="pl-PL" sz="2800" dirty="0"/>
              <a:t>3. </a:t>
            </a:r>
            <a:r>
              <a:rPr lang="pl-PL" sz="2800" dirty="0" err="1"/>
              <a:t>Vytvořili</a:t>
            </a:r>
            <a:r>
              <a:rPr lang="pl-PL" sz="2800" dirty="0"/>
              <a:t> </a:t>
            </a:r>
            <a:r>
              <a:rPr lang="pl-PL" sz="2800" dirty="0" err="1"/>
              <a:t>jsme</a:t>
            </a:r>
            <a:r>
              <a:rPr lang="pl-PL" sz="2800" dirty="0"/>
              <a:t> </a:t>
            </a:r>
            <a:r>
              <a:rPr lang="pl-PL" sz="2800" dirty="0" err="1"/>
              <a:t>pomůcku</a:t>
            </a:r>
            <a:r>
              <a:rPr lang="pl-PL" sz="2800" dirty="0"/>
              <a:t> pro </a:t>
            </a:r>
            <a:r>
              <a:rPr lang="pl-PL" sz="2800" dirty="0" err="1"/>
              <a:t>znázornění</a:t>
            </a:r>
            <a:r>
              <a:rPr lang="pl-PL" sz="2800" dirty="0"/>
              <a:t> </a:t>
            </a:r>
            <a:r>
              <a:rPr lang="pl-PL" sz="2800" dirty="0" err="1"/>
              <a:t>sčítání</a:t>
            </a:r>
            <a:r>
              <a:rPr lang="pl-PL" sz="2800" dirty="0"/>
              <a:t> a </a:t>
            </a:r>
            <a:r>
              <a:rPr lang="pl-PL" sz="2800" dirty="0" err="1"/>
              <a:t>odčítání</a:t>
            </a:r>
            <a:r>
              <a:rPr lang="pl-PL" sz="2800" dirty="0"/>
              <a:t> </a:t>
            </a:r>
            <a:r>
              <a:rPr lang="pl-PL" sz="2800" dirty="0" err="1"/>
              <a:t>pomocí</a:t>
            </a:r>
            <a:r>
              <a:rPr lang="pl-PL" sz="2800" dirty="0"/>
              <a:t> </a:t>
            </a:r>
            <a:r>
              <a:rPr lang="pl-PL" sz="2800" dirty="0" err="1"/>
              <a:t>prstů</a:t>
            </a:r>
            <a:r>
              <a:rPr lang="pl-PL" sz="2800" dirty="0"/>
              <a:t>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1DDD560-F31F-B93B-1E7B-4A1C6BBCF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08" y="6014156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Úkoly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730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1</a:t>
            </a:r>
            <a:r>
              <a:rPr lang="pl-PL" sz="2000" b="1" dirty="0"/>
              <a:t>.</a:t>
            </a:r>
            <a:r>
              <a:rPr lang="pl-PL" sz="2000" b="1" i="1" u="sng" dirty="0"/>
              <a:t>Vytváření </a:t>
            </a:r>
            <a:r>
              <a:rPr lang="pl-PL" sz="2000" b="1" i="1" u="sng" dirty="0" err="1"/>
              <a:t>vlastních</a:t>
            </a:r>
            <a:r>
              <a:rPr lang="pl-PL" sz="2000" b="1" i="1" u="sng" dirty="0"/>
              <a:t> </a:t>
            </a:r>
            <a:r>
              <a:rPr lang="pl-PL" sz="2000" b="1" i="1" u="sng" dirty="0" err="1"/>
              <a:t>výukových</a:t>
            </a:r>
            <a:r>
              <a:rPr lang="pl-PL" sz="2000" b="1" i="1" u="sng" dirty="0"/>
              <a:t> </a:t>
            </a:r>
            <a:r>
              <a:rPr lang="pl-PL" sz="2000" b="1" i="1" u="sng" dirty="0" err="1"/>
              <a:t>materiálů</a:t>
            </a:r>
            <a:r>
              <a:rPr lang="pl-PL" sz="2000" b="1" i="1" u="sng" dirty="0"/>
              <a:t>.</a:t>
            </a:r>
            <a:endParaRPr lang="pl-PL" sz="2000" b="1" dirty="0"/>
          </a:p>
          <a:p>
            <a:r>
              <a:rPr lang="pl-PL" sz="2000" dirty="0"/>
              <a:t>¨</a:t>
            </a:r>
            <a:r>
              <a:rPr lang="pl-PL" sz="2000" dirty="0" err="1"/>
              <a:t>Postup</a:t>
            </a:r>
            <a:r>
              <a:rPr lang="pl-PL" sz="2000" dirty="0"/>
              <a:t>:</a:t>
            </a:r>
          </a:p>
          <a:p>
            <a:r>
              <a:rPr lang="pl-PL" sz="2000" dirty="0"/>
              <a:t>¨</a:t>
            </a:r>
            <a:r>
              <a:rPr lang="pl-PL" sz="2000" dirty="0" err="1"/>
              <a:t>Každý</a:t>
            </a:r>
            <a:r>
              <a:rPr lang="pl-PL" sz="2000" dirty="0"/>
              <a:t> </a:t>
            </a:r>
            <a:r>
              <a:rPr lang="pl-PL" sz="2000" dirty="0" err="1"/>
              <a:t>žák</a:t>
            </a:r>
            <a:r>
              <a:rPr lang="pl-PL" sz="2000" dirty="0"/>
              <a:t> </a:t>
            </a:r>
            <a:r>
              <a:rPr lang="pl-PL" sz="2000" dirty="0" err="1"/>
              <a:t>nakreslí</a:t>
            </a:r>
            <a:r>
              <a:rPr lang="pl-PL" sz="2000" dirty="0"/>
              <a:t> na </a:t>
            </a:r>
            <a:r>
              <a:rPr lang="pl-PL" sz="2000" dirty="0" err="1"/>
              <a:t>barevný</a:t>
            </a:r>
            <a:r>
              <a:rPr lang="pl-PL" sz="2000" dirty="0"/>
              <a:t> </a:t>
            </a:r>
            <a:r>
              <a:rPr lang="pl-PL" sz="2000" dirty="0" err="1"/>
              <a:t>papír</a:t>
            </a:r>
            <a:r>
              <a:rPr lang="pl-PL" sz="2000" dirty="0"/>
              <a:t> podle </a:t>
            </a:r>
            <a:r>
              <a:rPr lang="pl-PL" sz="2000" dirty="0" err="1"/>
              <a:t>svého</a:t>
            </a:r>
            <a:r>
              <a:rPr lang="pl-PL" sz="2000" dirty="0"/>
              <a:t> </a:t>
            </a:r>
            <a:r>
              <a:rPr lang="pl-PL" sz="2000" dirty="0" err="1"/>
              <a:t>výběru</a:t>
            </a:r>
            <a:r>
              <a:rPr lang="pl-PL" sz="2000" dirty="0"/>
              <a:t> </a:t>
            </a:r>
            <a:r>
              <a:rPr lang="pl-PL" sz="2000" dirty="0" err="1"/>
              <a:t>vlastní</a:t>
            </a:r>
            <a:r>
              <a:rPr lang="pl-PL" sz="2000" dirty="0"/>
              <a:t> </a:t>
            </a:r>
            <a:r>
              <a:rPr lang="pl-PL" sz="2000" dirty="0" err="1"/>
              <a:t>ruce</a:t>
            </a:r>
            <a:r>
              <a:rPr lang="pl-PL" sz="2000" dirty="0"/>
              <a:t> - </a:t>
            </a:r>
            <a:r>
              <a:rPr lang="pl-PL" sz="2000" dirty="0" err="1"/>
              <a:t>pravou</a:t>
            </a:r>
            <a:r>
              <a:rPr lang="pl-PL" sz="2000" dirty="0"/>
              <a:t> a </a:t>
            </a:r>
            <a:r>
              <a:rPr lang="pl-PL" sz="2000" dirty="0" err="1"/>
              <a:t>levou</a:t>
            </a:r>
            <a:r>
              <a:rPr lang="pl-PL" sz="2000" dirty="0"/>
              <a:t>.</a:t>
            </a:r>
          </a:p>
          <a:p>
            <a:r>
              <a:rPr lang="pl-PL" sz="2000" dirty="0"/>
              <a:t>¨</a:t>
            </a:r>
            <a:r>
              <a:rPr lang="pl-PL" sz="2000" dirty="0" err="1"/>
              <a:t>Vystřihne</a:t>
            </a:r>
            <a:r>
              <a:rPr lang="pl-PL" sz="2000" dirty="0"/>
              <a:t> </a:t>
            </a:r>
            <a:r>
              <a:rPr lang="pl-PL" sz="2000" dirty="0" err="1"/>
              <a:t>své</a:t>
            </a:r>
            <a:r>
              <a:rPr lang="pl-PL" sz="2000" dirty="0"/>
              <a:t> </a:t>
            </a:r>
            <a:r>
              <a:rPr lang="pl-PL" sz="2000" dirty="0" err="1"/>
              <a:t>ruce</a:t>
            </a:r>
            <a:r>
              <a:rPr lang="pl-PL" sz="2000" dirty="0"/>
              <a:t> a </a:t>
            </a:r>
            <a:r>
              <a:rPr lang="pl-PL" sz="2000" dirty="0" err="1"/>
              <a:t>nalepí</a:t>
            </a:r>
            <a:r>
              <a:rPr lang="pl-PL" sz="2000" dirty="0"/>
              <a:t> je na </a:t>
            </a:r>
            <a:r>
              <a:rPr lang="pl-PL" sz="2000" dirty="0" err="1"/>
              <a:t>výkres</a:t>
            </a:r>
            <a:r>
              <a:rPr lang="pl-PL" sz="2000" dirty="0"/>
              <a:t> tak, aby </a:t>
            </a:r>
            <a:r>
              <a:rPr lang="pl-PL" sz="2000" dirty="0" err="1"/>
              <a:t>mohl</a:t>
            </a:r>
            <a:r>
              <a:rPr lang="pl-PL" sz="2000" dirty="0"/>
              <a:t> </a:t>
            </a:r>
            <a:r>
              <a:rPr lang="pl-PL" sz="2000" dirty="0" err="1"/>
              <a:t>ohýbat</a:t>
            </a:r>
            <a:r>
              <a:rPr lang="pl-PL" sz="2000" dirty="0"/>
              <a:t> </a:t>
            </a:r>
            <a:r>
              <a:rPr lang="pl-PL" sz="2000" dirty="0" err="1"/>
              <a:t>prsty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b="1" dirty="0"/>
              <a:t>2. </a:t>
            </a:r>
            <a:r>
              <a:rPr lang="pl-PL" sz="2000" b="1" i="1" u="sng" dirty="0" err="1"/>
              <a:t>Aplikace</a:t>
            </a:r>
            <a:r>
              <a:rPr lang="pl-PL" sz="2000" b="1" i="1" u="sng" dirty="0"/>
              <a:t> </a:t>
            </a:r>
            <a:r>
              <a:rPr lang="pl-PL" sz="2000" b="1" i="1" u="sng" dirty="0" err="1"/>
              <a:t>výukového</a:t>
            </a:r>
            <a:r>
              <a:rPr lang="pl-PL" sz="2000" b="1" i="1" u="sng" dirty="0"/>
              <a:t> </a:t>
            </a:r>
            <a:r>
              <a:rPr lang="pl-PL" sz="2000" b="1" i="1" u="sng" dirty="0" err="1"/>
              <a:t>materiálu</a:t>
            </a:r>
            <a:r>
              <a:rPr lang="pl-PL" sz="2000" b="1" i="1" u="sng" dirty="0"/>
              <a:t>.</a:t>
            </a:r>
            <a:endParaRPr lang="pl-PL" sz="2000" b="1" dirty="0"/>
          </a:p>
          <a:p>
            <a:r>
              <a:rPr lang="pl-PL" sz="2000" dirty="0"/>
              <a:t>¨</a:t>
            </a:r>
            <a:r>
              <a:rPr lang="pl-PL" sz="2000" dirty="0" err="1"/>
              <a:t>Postup</a:t>
            </a:r>
            <a:r>
              <a:rPr lang="pl-PL" sz="2000" dirty="0"/>
              <a:t>:</a:t>
            </a:r>
          </a:p>
          <a:p>
            <a:r>
              <a:rPr lang="pl-PL" sz="2000" dirty="0"/>
              <a:t>¨</a:t>
            </a:r>
            <a:r>
              <a:rPr lang="pl-PL" sz="2000" dirty="0" err="1"/>
              <a:t>Dává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příklad</a:t>
            </a:r>
            <a:r>
              <a:rPr lang="pl-PL" sz="2000" dirty="0"/>
              <a:t> na </a:t>
            </a:r>
            <a:r>
              <a:rPr lang="pl-PL" sz="2000" dirty="0" err="1"/>
              <a:t>sčítání</a:t>
            </a:r>
            <a:r>
              <a:rPr lang="pl-PL" sz="2000" dirty="0"/>
              <a:t> </a:t>
            </a:r>
            <a:r>
              <a:rPr lang="pl-PL" sz="2000" dirty="0" err="1"/>
              <a:t>nebo</a:t>
            </a:r>
            <a:r>
              <a:rPr lang="pl-PL" sz="2000" dirty="0"/>
              <a:t> </a:t>
            </a:r>
            <a:r>
              <a:rPr lang="pl-PL" sz="2000" dirty="0" err="1"/>
              <a:t>odčítání</a:t>
            </a:r>
            <a:r>
              <a:rPr lang="pl-PL" sz="2000" dirty="0"/>
              <a:t>.</a:t>
            </a:r>
          </a:p>
          <a:p>
            <a:r>
              <a:rPr lang="pl-PL" sz="2000" dirty="0"/>
              <a:t>¨V </a:t>
            </a:r>
            <a:r>
              <a:rPr lang="pl-PL" sz="2000" dirty="0" err="1"/>
              <a:t>případě</a:t>
            </a:r>
            <a:r>
              <a:rPr lang="pl-PL" sz="2000" dirty="0"/>
              <a:t> </a:t>
            </a:r>
            <a:r>
              <a:rPr lang="pl-PL" sz="2000" dirty="0" err="1"/>
              <a:t>sčítání</a:t>
            </a:r>
            <a:r>
              <a:rPr lang="pl-PL" sz="2000" dirty="0"/>
              <a:t>: jedno z </a:t>
            </a:r>
            <a:r>
              <a:rPr lang="pl-PL" sz="2000" dirty="0" err="1"/>
              <a:t>čísel</a:t>
            </a:r>
            <a:r>
              <a:rPr lang="pl-PL" sz="2000" dirty="0"/>
              <a:t>, </a:t>
            </a:r>
            <a:r>
              <a:rPr lang="pl-PL" sz="2000" dirty="0" err="1"/>
              <a:t>které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má</a:t>
            </a:r>
            <a:r>
              <a:rPr lang="pl-PL" sz="2000" dirty="0"/>
              <a:t> </a:t>
            </a:r>
            <a:r>
              <a:rPr lang="pl-PL" sz="2000" dirty="0" err="1"/>
              <a:t>sečíst</a:t>
            </a:r>
            <a:r>
              <a:rPr lang="pl-PL" sz="2000" dirty="0"/>
              <a:t>, je na </a:t>
            </a:r>
            <a:r>
              <a:rPr lang="pl-PL" sz="2000" dirty="0" err="1"/>
              <a:t>výkresu</a:t>
            </a:r>
            <a:r>
              <a:rPr lang="pl-PL" sz="2000" dirty="0"/>
              <a:t> </a:t>
            </a:r>
            <a:r>
              <a:rPr lang="pl-PL" sz="2000" dirty="0" err="1"/>
              <a:t>znázorněno</a:t>
            </a:r>
            <a:r>
              <a:rPr lang="pl-PL" sz="2000" dirty="0"/>
              <a:t> </a:t>
            </a:r>
            <a:r>
              <a:rPr lang="pl-PL" sz="2000" dirty="0" err="1"/>
              <a:t>narovnanými</a:t>
            </a:r>
            <a:r>
              <a:rPr lang="pl-PL" sz="2000" dirty="0"/>
              <a:t> </a:t>
            </a:r>
            <a:r>
              <a:rPr lang="pl-PL" sz="2000" dirty="0" err="1"/>
              <a:t>prsty</a:t>
            </a:r>
            <a:r>
              <a:rPr lang="pl-PL" sz="2000" dirty="0"/>
              <a:t> a </a:t>
            </a:r>
            <a:r>
              <a:rPr lang="pl-PL" sz="2000" dirty="0" err="1"/>
              <a:t>přičte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číslo</a:t>
            </a:r>
            <a:r>
              <a:rPr lang="pl-PL" sz="2000" dirty="0"/>
              <a:t> </a:t>
            </a:r>
            <a:r>
              <a:rPr lang="pl-PL" sz="2000" dirty="0" err="1"/>
              <a:t>odpovídající</a:t>
            </a:r>
            <a:r>
              <a:rPr lang="pl-PL" sz="2000" dirty="0"/>
              <a:t> </a:t>
            </a:r>
            <a:r>
              <a:rPr lang="pl-PL" sz="2000" dirty="0" err="1"/>
              <a:t>druhému</a:t>
            </a:r>
            <a:r>
              <a:rPr lang="pl-PL" sz="2000" dirty="0"/>
              <a:t> </a:t>
            </a:r>
            <a:r>
              <a:rPr lang="pl-PL" sz="2000" dirty="0" err="1"/>
              <a:t>číslu</a:t>
            </a:r>
            <a:r>
              <a:rPr lang="pl-PL" sz="2000" dirty="0"/>
              <a:t>, </a:t>
            </a:r>
            <a:r>
              <a:rPr lang="pl-PL" sz="2000" dirty="0" err="1"/>
              <a:t>které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má</a:t>
            </a:r>
            <a:r>
              <a:rPr lang="pl-PL" sz="2000" dirty="0"/>
              <a:t> </a:t>
            </a:r>
            <a:r>
              <a:rPr lang="pl-PL" sz="2000" dirty="0" err="1"/>
              <a:t>sečíst</a:t>
            </a:r>
            <a:r>
              <a:rPr lang="pl-PL" sz="2000" dirty="0"/>
              <a:t>. </a:t>
            </a:r>
            <a:r>
              <a:rPr lang="pl-PL" sz="2000" dirty="0" err="1"/>
              <a:t>Součet</a:t>
            </a:r>
            <a:r>
              <a:rPr lang="pl-PL" sz="2000" dirty="0"/>
              <a:t> je pak </a:t>
            </a:r>
            <a:r>
              <a:rPr lang="pl-PL" sz="2000" dirty="0" err="1"/>
              <a:t>znázorněn</a:t>
            </a:r>
            <a:r>
              <a:rPr lang="pl-PL" sz="2000" dirty="0"/>
              <a:t> </a:t>
            </a:r>
            <a:r>
              <a:rPr lang="pl-PL" sz="2000" dirty="0" err="1"/>
              <a:t>počtem</a:t>
            </a:r>
            <a:r>
              <a:rPr lang="pl-PL" sz="2000" dirty="0"/>
              <a:t> </a:t>
            </a:r>
            <a:r>
              <a:rPr lang="pl-PL" sz="2000" dirty="0" err="1"/>
              <a:t>natažených</a:t>
            </a:r>
            <a:r>
              <a:rPr lang="pl-PL" sz="2000" dirty="0"/>
              <a:t> </a:t>
            </a:r>
            <a:r>
              <a:rPr lang="pl-PL" sz="2000" dirty="0" err="1"/>
              <a:t>prstů</a:t>
            </a:r>
            <a:r>
              <a:rPr lang="pl-PL" sz="2000" dirty="0"/>
              <a:t>.</a:t>
            </a:r>
          </a:p>
          <a:p>
            <a:r>
              <a:rPr lang="pl-PL" sz="2000" dirty="0"/>
              <a:t>¨V </a:t>
            </a:r>
            <a:r>
              <a:rPr lang="pl-PL" sz="2000" dirty="0" err="1"/>
              <a:t>případě</a:t>
            </a:r>
            <a:r>
              <a:rPr lang="pl-PL" sz="2000" dirty="0"/>
              <a:t> </a:t>
            </a:r>
            <a:r>
              <a:rPr lang="pl-PL" sz="2000" dirty="0" err="1"/>
              <a:t>odčítání</a:t>
            </a:r>
            <a:r>
              <a:rPr lang="pl-PL" sz="2000" dirty="0"/>
              <a:t>: </a:t>
            </a:r>
            <a:r>
              <a:rPr lang="pl-PL" sz="2000" dirty="0" err="1"/>
              <a:t>počet</a:t>
            </a:r>
            <a:r>
              <a:rPr lang="pl-PL" sz="2000" dirty="0"/>
              <a:t> </a:t>
            </a:r>
            <a:r>
              <a:rPr lang="pl-PL" sz="2000" dirty="0" err="1"/>
              <a:t>prstů</a:t>
            </a:r>
            <a:r>
              <a:rPr lang="pl-PL" sz="2000" dirty="0"/>
              <a:t> je </a:t>
            </a:r>
            <a:r>
              <a:rPr lang="pl-PL" sz="2000" dirty="0" err="1"/>
              <a:t>znázorněn</a:t>
            </a:r>
            <a:r>
              <a:rPr lang="pl-PL" sz="2000" dirty="0"/>
              <a:t> </a:t>
            </a:r>
            <a:r>
              <a:rPr lang="pl-PL" sz="2000" dirty="0" err="1"/>
              <a:t>menším</a:t>
            </a:r>
            <a:r>
              <a:rPr lang="pl-PL" sz="2000" dirty="0"/>
              <a:t> z </a:t>
            </a:r>
            <a:r>
              <a:rPr lang="pl-PL" sz="2000" dirty="0" err="1"/>
              <a:t>obou</a:t>
            </a:r>
            <a:r>
              <a:rPr lang="pl-PL" sz="2000" dirty="0"/>
              <a:t> </a:t>
            </a:r>
            <a:r>
              <a:rPr lang="pl-PL" sz="2000" dirty="0" err="1"/>
              <a:t>čísel</a:t>
            </a:r>
            <a:r>
              <a:rPr lang="pl-PL" sz="2000" dirty="0"/>
              <a:t>. Od </a:t>
            </a:r>
            <a:r>
              <a:rPr lang="pl-PL" sz="2000" dirty="0" err="1"/>
              <a:t>čitatele</a:t>
            </a:r>
            <a:r>
              <a:rPr lang="pl-PL" sz="2000" dirty="0"/>
              <a:t> pak </a:t>
            </a:r>
            <a:r>
              <a:rPr lang="pl-PL" sz="2000" dirty="0" err="1"/>
              <a:t>odečteme</a:t>
            </a:r>
            <a:r>
              <a:rPr lang="pl-PL" sz="2000" dirty="0"/>
              <a:t> (</a:t>
            </a:r>
            <a:r>
              <a:rPr lang="pl-PL" sz="2000" dirty="0" err="1"/>
              <a:t>zmenšíme</a:t>
            </a:r>
            <a:r>
              <a:rPr lang="pl-PL" sz="2000" dirty="0"/>
              <a:t>) </a:t>
            </a:r>
            <a:r>
              <a:rPr lang="pl-PL" sz="2000" dirty="0" err="1"/>
              <a:t>počet</a:t>
            </a:r>
            <a:r>
              <a:rPr lang="pl-PL" sz="2000" dirty="0"/>
              <a:t> </a:t>
            </a:r>
            <a:r>
              <a:rPr lang="pl-PL" sz="2000" dirty="0" err="1"/>
              <a:t>prstů</a:t>
            </a:r>
            <a:r>
              <a:rPr lang="pl-PL" sz="2000" dirty="0"/>
              <a:t> podle </a:t>
            </a:r>
            <a:r>
              <a:rPr lang="pl-PL" sz="2000" dirty="0" err="1"/>
              <a:t>čitatele</a:t>
            </a:r>
            <a:r>
              <a:rPr lang="pl-PL" sz="2000" dirty="0"/>
              <a:t>. </a:t>
            </a:r>
            <a:r>
              <a:rPr lang="pl-PL" sz="2000" dirty="0" err="1"/>
              <a:t>Zbývající</a:t>
            </a:r>
            <a:r>
              <a:rPr lang="pl-PL" sz="2000" dirty="0"/>
              <a:t> </a:t>
            </a:r>
            <a:r>
              <a:rPr lang="pl-PL" sz="2000" dirty="0" err="1"/>
              <a:t>počet</a:t>
            </a:r>
            <a:r>
              <a:rPr lang="pl-PL" sz="2000" dirty="0"/>
              <a:t> </a:t>
            </a:r>
            <a:r>
              <a:rPr lang="pl-PL" sz="2000" dirty="0" err="1"/>
              <a:t>prstů</a:t>
            </a:r>
            <a:r>
              <a:rPr lang="pl-PL" sz="2000" dirty="0"/>
              <a:t> </a:t>
            </a:r>
            <a:r>
              <a:rPr lang="pl-PL" sz="2000" dirty="0" err="1"/>
              <a:t>představuje</a:t>
            </a:r>
            <a:r>
              <a:rPr lang="pl-PL" sz="2000" dirty="0"/>
              <a:t> </a:t>
            </a:r>
            <a:r>
              <a:rPr lang="pl-PL" sz="2000" dirty="0" err="1"/>
              <a:t>rozdíl</a:t>
            </a:r>
            <a:r>
              <a:rPr lang="pl-PL" sz="20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1482697-BDE5-9755-CDDB-74201B53D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48" y="6118808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Úkoly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831645" y="1600200"/>
            <a:ext cx="6856422" cy="44958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b="1" dirty="0"/>
              <a:t>Je </a:t>
            </a:r>
            <a:r>
              <a:rPr lang="pl-PL" b="1" dirty="0" err="1"/>
              <a:t>důležité</a:t>
            </a:r>
            <a:r>
              <a:rPr lang="pl-PL" b="1" dirty="0"/>
              <a:t>, aby student: </a:t>
            </a:r>
          </a:p>
          <a:p>
            <a:pPr lvl="0"/>
            <a:r>
              <a:rPr lang="pl-PL" dirty="0" err="1"/>
              <a:t>byl</a:t>
            </a:r>
            <a:r>
              <a:rPr lang="pl-PL" dirty="0"/>
              <a:t> </a:t>
            </a:r>
            <a:r>
              <a:rPr lang="pl-PL" dirty="0" err="1"/>
              <a:t>motivován</a:t>
            </a:r>
            <a:r>
              <a:rPr lang="pl-PL" dirty="0"/>
              <a:t> k </a:t>
            </a:r>
            <a:r>
              <a:rPr lang="pl-PL" dirty="0" err="1"/>
              <a:t>používání</a:t>
            </a:r>
            <a:r>
              <a:rPr lang="pl-PL" dirty="0"/>
              <a:t> </a:t>
            </a:r>
            <a:r>
              <a:rPr lang="pl-PL" dirty="0" err="1"/>
              <a:t>nápovědy</a:t>
            </a:r>
            <a:r>
              <a:rPr lang="pl-PL" dirty="0"/>
              <a:t>,</a:t>
            </a:r>
          </a:p>
          <a:p>
            <a:pPr lvl="0"/>
            <a:r>
              <a:rPr lang="pl-PL" dirty="0" err="1"/>
              <a:t>se</a:t>
            </a:r>
            <a:r>
              <a:rPr lang="pl-PL" dirty="0"/>
              <a:t> mu </a:t>
            </a:r>
            <a:r>
              <a:rPr lang="pl-PL" dirty="0" err="1"/>
              <a:t>výukový</a:t>
            </a:r>
            <a:r>
              <a:rPr lang="pl-PL" dirty="0"/>
              <a:t> </a:t>
            </a:r>
            <a:r>
              <a:rPr lang="pl-PL" dirty="0" err="1"/>
              <a:t>materiál</a:t>
            </a:r>
            <a:r>
              <a:rPr lang="pl-PL" dirty="0"/>
              <a:t>, </a:t>
            </a:r>
            <a:r>
              <a:rPr lang="pl-PL" dirty="0" err="1"/>
              <a:t>který</a:t>
            </a:r>
            <a:r>
              <a:rPr lang="pl-PL" dirty="0"/>
              <a:t> </a:t>
            </a:r>
            <a:r>
              <a:rPr lang="pl-PL" dirty="0" err="1"/>
              <a:t>vytvořil</a:t>
            </a:r>
            <a:r>
              <a:rPr lang="pl-PL" dirty="0"/>
              <a:t>, </a:t>
            </a:r>
            <a:r>
              <a:rPr lang="pl-PL" dirty="0" err="1"/>
              <a:t>líbil</a:t>
            </a:r>
            <a:r>
              <a:rPr lang="pl-PL" dirty="0"/>
              <a:t>,</a:t>
            </a:r>
          </a:p>
          <a:p>
            <a:pPr lvl="0"/>
            <a:r>
              <a:rPr lang="pl-PL" dirty="0" err="1"/>
              <a:t>věděl</a:t>
            </a:r>
            <a:r>
              <a:rPr lang="pl-PL" dirty="0"/>
              <a:t>, jak </a:t>
            </a:r>
            <a:r>
              <a:rPr lang="pl-PL" dirty="0" err="1"/>
              <a:t>svou</a:t>
            </a:r>
            <a:r>
              <a:rPr lang="pl-PL" dirty="0"/>
              <a:t> </a:t>
            </a:r>
            <a:r>
              <a:rPr lang="pl-PL" dirty="0" err="1"/>
              <a:t>práci</a:t>
            </a:r>
            <a:r>
              <a:rPr lang="pl-PL" dirty="0"/>
              <a:t> </a:t>
            </a:r>
            <a:r>
              <a:rPr lang="pl-PL" dirty="0" err="1"/>
              <a:t>efektivně</a:t>
            </a:r>
            <a:r>
              <a:rPr lang="pl-PL" dirty="0"/>
              <a:t> </a:t>
            </a:r>
            <a:r>
              <a:rPr lang="pl-PL" dirty="0" err="1"/>
              <a:t>využít</a:t>
            </a:r>
            <a:r>
              <a:rPr lang="pl-PL" dirty="0"/>
              <a:t>.</a:t>
            </a:r>
          </a:p>
          <a:p>
            <a:pPr marL="0" lvl="0" indent="0">
              <a:buNone/>
            </a:pPr>
            <a:r>
              <a:rPr lang="pl-PL" b="1" dirty="0" err="1"/>
              <a:t>Učitel</a:t>
            </a:r>
            <a:r>
              <a:rPr lang="pl-PL" b="1" dirty="0"/>
              <a:t> </a:t>
            </a:r>
            <a:r>
              <a:rPr lang="pl-PL" b="1" dirty="0" err="1"/>
              <a:t>musí</a:t>
            </a:r>
            <a:r>
              <a:rPr lang="pl-PL" b="1" dirty="0"/>
              <a:t>:¨</a:t>
            </a:r>
          </a:p>
          <a:p>
            <a:pPr lvl="0"/>
            <a:r>
              <a:rPr lang="pl-PL" dirty="0" err="1"/>
              <a:t>být</a:t>
            </a:r>
            <a:r>
              <a:rPr lang="pl-PL" dirty="0"/>
              <a:t> </a:t>
            </a:r>
            <a:r>
              <a:rPr lang="pl-PL" dirty="0" err="1"/>
              <a:t>nápomocen</a:t>
            </a:r>
            <a:r>
              <a:rPr lang="pl-PL" dirty="0"/>
              <a:t> </a:t>
            </a:r>
            <a:r>
              <a:rPr lang="pl-PL" dirty="0" err="1"/>
              <a:t>při</a:t>
            </a:r>
            <a:r>
              <a:rPr lang="pl-PL" dirty="0"/>
              <a:t> </a:t>
            </a:r>
            <a:r>
              <a:rPr lang="pl-PL" dirty="0" err="1"/>
              <a:t>tvorbě</a:t>
            </a:r>
            <a:r>
              <a:rPr lang="pl-PL" dirty="0"/>
              <a:t> </a:t>
            </a:r>
            <a:r>
              <a:rPr lang="pl-PL" dirty="0" err="1"/>
              <a:t>pomůcek</a:t>
            </a:r>
            <a:r>
              <a:rPr lang="pl-PL" dirty="0"/>
              <a:t>,</a:t>
            </a:r>
          </a:p>
          <a:p>
            <a:pPr lvl="0"/>
            <a:r>
              <a:rPr lang="pl-PL" dirty="0" err="1"/>
              <a:t>doprovázet</a:t>
            </a:r>
            <a:r>
              <a:rPr lang="pl-PL" dirty="0"/>
              <a:t> a </a:t>
            </a:r>
            <a:r>
              <a:rPr lang="pl-PL" dirty="0" err="1"/>
              <a:t>povzbuzovat</a:t>
            </a:r>
            <a:r>
              <a:rPr lang="pl-PL" dirty="0"/>
              <a:t> </a:t>
            </a:r>
            <a:r>
              <a:rPr lang="pl-PL" dirty="0" err="1"/>
              <a:t>žáka</a:t>
            </a:r>
            <a:r>
              <a:rPr lang="pl-PL" dirty="0"/>
              <a:t>,</a:t>
            </a:r>
          </a:p>
          <a:p>
            <a:pPr lvl="0"/>
            <a:r>
              <a:rPr lang="pl-PL" dirty="0" err="1"/>
              <a:t>vysvětlit</a:t>
            </a:r>
            <a:r>
              <a:rPr lang="pl-PL" dirty="0"/>
              <a:t> </a:t>
            </a:r>
            <a:r>
              <a:rPr lang="pl-PL" dirty="0" err="1"/>
              <a:t>správnou</a:t>
            </a:r>
            <a:r>
              <a:rPr lang="pl-PL" dirty="0"/>
              <a:t> </a:t>
            </a:r>
            <a:r>
              <a:rPr lang="pl-PL" dirty="0" err="1"/>
              <a:t>metodiku</a:t>
            </a:r>
            <a:r>
              <a:rPr lang="pl-PL" dirty="0"/>
              <a:t> </a:t>
            </a:r>
            <a:r>
              <a:rPr lang="pl-PL" dirty="0" err="1"/>
              <a:t>používání</a:t>
            </a:r>
            <a:r>
              <a:rPr lang="pl-PL" dirty="0"/>
              <a:t> </a:t>
            </a:r>
            <a:r>
              <a:rPr lang="pl-PL" dirty="0" err="1"/>
              <a:t>pomůcky</a:t>
            </a:r>
            <a:r>
              <a:rPr lang="pl-PL" dirty="0"/>
              <a:t>.</a:t>
            </a:r>
            <a:endParaRPr lang="cs-CZ" dirty="0"/>
          </a:p>
        </p:txBody>
      </p:sp>
      <p:pic>
        <p:nvPicPr>
          <p:cNvPr id="4" name="Picture 2" descr="Happy World Maths Day! | World maths day, Maths day, Math for kids"/>
          <p:cNvPicPr>
            <a:picLocks noChangeAspect="1" noChangeArrowheads="1"/>
          </p:cNvPicPr>
          <p:nvPr/>
        </p:nvPicPr>
        <p:blipFill>
          <a:blip r:embed="rId2" cstate="print"/>
          <a:srcRect t="16006" b="6618"/>
          <a:stretch>
            <a:fillRect/>
          </a:stretch>
        </p:blipFill>
        <p:spPr bwMode="auto">
          <a:xfrm>
            <a:off x="816864" y="2351492"/>
            <a:ext cx="3469755" cy="3049456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58C0AE-2F6F-EC6B-7F2F-34E52AF63C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08" y="6096000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5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776" y="183447"/>
            <a:ext cx="7167823" cy="990600"/>
          </a:xfrm>
        </p:spPr>
        <p:txBody>
          <a:bodyPr/>
          <a:lstStyle/>
          <a:p>
            <a:r>
              <a:rPr lang="pl-PL" b="1" dirty="0"/>
              <a:t>PROCES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18038" y="1832361"/>
            <a:ext cx="6535384" cy="4495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500" dirty="0"/>
              <a:t>1. </a:t>
            </a:r>
            <a:r>
              <a:rPr lang="pl-PL" sz="2500" dirty="0" err="1"/>
              <a:t>Připravte</a:t>
            </a:r>
            <a:r>
              <a:rPr lang="pl-PL" sz="2500" dirty="0"/>
              <a:t> </a:t>
            </a:r>
            <a:r>
              <a:rPr lang="pl-PL" sz="2500" dirty="0" err="1"/>
              <a:t>žákům</a:t>
            </a:r>
            <a:r>
              <a:rPr lang="pl-PL" sz="2500" dirty="0"/>
              <a:t> </a:t>
            </a:r>
            <a:r>
              <a:rPr lang="pl-PL" sz="2500" dirty="0" err="1"/>
              <a:t>nůžky</a:t>
            </a:r>
            <a:r>
              <a:rPr lang="pl-PL" sz="2500" dirty="0"/>
              <a:t>, </a:t>
            </a:r>
            <a:r>
              <a:rPr lang="pl-PL" sz="2500" dirty="0" err="1"/>
              <a:t>lepidlo</a:t>
            </a:r>
            <a:r>
              <a:rPr lang="pl-PL" sz="2500" dirty="0"/>
              <a:t>, </a:t>
            </a:r>
            <a:r>
              <a:rPr lang="pl-PL" sz="2500" dirty="0" err="1"/>
              <a:t>tužky</a:t>
            </a:r>
            <a:r>
              <a:rPr lang="pl-PL" sz="2500" dirty="0"/>
              <a:t> a </a:t>
            </a:r>
            <a:r>
              <a:rPr lang="pl-PL" sz="2500" dirty="0" err="1"/>
              <a:t>barevné</a:t>
            </a:r>
            <a:r>
              <a:rPr lang="pl-PL" sz="2500" dirty="0"/>
              <a:t> </a:t>
            </a:r>
            <a:r>
              <a:rPr lang="pl-PL" sz="2500" dirty="0" err="1"/>
              <a:t>papíry</a:t>
            </a:r>
            <a:r>
              <a:rPr lang="pl-PL" sz="2500" dirty="0"/>
              <a:t>.</a:t>
            </a:r>
            <a:br>
              <a:rPr lang="pl-PL" sz="2500" dirty="0"/>
            </a:br>
            <a:endParaRPr lang="pl-PL" sz="2500" dirty="0"/>
          </a:p>
          <a:p>
            <a:pPr marL="0" lvl="0" indent="0">
              <a:buNone/>
            </a:pPr>
            <a:r>
              <a:rPr lang="pl-PL" sz="2500" dirty="0"/>
              <a:t>2. </a:t>
            </a:r>
            <a:r>
              <a:rPr lang="pl-PL" sz="2500" dirty="0" err="1"/>
              <a:t>Nakreslete</a:t>
            </a:r>
            <a:r>
              <a:rPr lang="pl-PL" sz="2500" dirty="0"/>
              <a:t> </a:t>
            </a:r>
            <a:r>
              <a:rPr lang="pl-PL" sz="2500" dirty="0" err="1"/>
              <a:t>pravou</a:t>
            </a:r>
            <a:r>
              <a:rPr lang="pl-PL" sz="2500" dirty="0"/>
              <a:t> a </a:t>
            </a:r>
            <a:r>
              <a:rPr lang="pl-PL" sz="2500" dirty="0" err="1"/>
              <a:t>levou</a:t>
            </a:r>
            <a:r>
              <a:rPr lang="pl-PL" sz="2500" dirty="0"/>
              <a:t> </a:t>
            </a:r>
            <a:r>
              <a:rPr lang="pl-PL" sz="2500" dirty="0" err="1"/>
              <a:t>ruku</a:t>
            </a:r>
            <a:r>
              <a:rPr lang="pl-PL" sz="2500" dirty="0"/>
              <a:t> - </a:t>
            </a:r>
            <a:r>
              <a:rPr lang="pl-PL" sz="2500" dirty="0" err="1"/>
              <a:t>učitel</a:t>
            </a:r>
            <a:r>
              <a:rPr lang="pl-PL" sz="2500" dirty="0"/>
              <a:t> </a:t>
            </a:r>
            <a:r>
              <a:rPr lang="pl-PL" sz="2500" dirty="0" err="1"/>
              <a:t>pomáhá</a:t>
            </a:r>
            <a:r>
              <a:rPr lang="pl-PL" sz="2500" dirty="0"/>
              <a:t> </a:t>
            </a:r>
            <a:r>
              <a:rPr lang="pl-PL" sz="2500" dirty="0" err="1"/>
              <a:t>studentům</a:t>
            </a:r>
            <a:r>
              <a:rPr lang="pl-PL" sz="2500" dirty="0"/>
              <a:t>, </a:t>
            </a:r>
            <a:r>
              <a:rPr lang="pl-PL" sz="2500" dirty="0" err="1"/>
              <a:t>kteří</a:t>
            </a:r>
            <a:r>
              <a:rPr lang="pl-PL" sz="2500" dirty="0"/>
              <a:t> to </a:t>
            </a:r>
            <a:r>
              <a:rPr lang="pl-PL" sz="2500" dirty="0" err="1"/>
              <a:t>během</a:t>
            </a:r>
            <a:r>
              <a:rPr lang="pl-PL" sz="2500" dirty="0"/>
              <a:t> </a:t>
            </a:r>
            <a:r>
              <a:rPr lang="pl-PL" sz="2500" dirty="0" err="1"/>
              <a:t>aktivity</a:t>
            </a:r>
            <a:r>
              <a:rPr lang="pl-PL" sz="2500" dirty="0"/>
              <a:t> </a:t>
            </a:r>
            <a:r>
              <a:rPr lang="pl-PL" sz="2500" dirty="0" err="1"/>
              <a:t>potřebují</a:t>
            </a:r>
            <a:r>
              <a:rPr lang="pl-PL" sz="2500" dirty="0"/>
              <a:t>.</a:t>
            </a:r>
            <a:br>
              <a:rPr lang="pl-PL" sz="2500" dirty="0"/>
            </a:br>
            <a:endParaRPr lang="pl-PL" sz="2500" dirty="0"/>
          </a:p>
          <a:p>
            <a:pPr marL="0" lvl="0" indent="0">
              <a:buNone/>
            </a:pPr>
            <a:r>
              <a:rPr lang="pl-PL" sz="2500" dirty="0"/>
              <a:t>3.Vystřihněte </a:t>
            </a:r>
            <a:r>
              <a:rPr lang="pl-PL" sz="2500" dirty="0" err="1"/>
              <a:t>ruce</a:t>
            </a:r>
            <a:r>
              <a:rPr lang="pl-PL" sz="2500" dirty="0"/>
              <a:t> a </a:t>
            </a:r>
            <a:r>
              <a:rPr lang="pl-PL" sz="2500" dirty="0" err="1"/>
              <a:t>nalepte</a:t>
            </a:r>
            <a:r>
              <a:rPr lang="pl-PL" sz="2500" dirty="0"/>
              <a:t> je na </a:t>
            </a:r>
            <a:r>
              <a:rPr lang="pl-PL" sz="2500" dirty="0" err="1"/>
              <a:t>výkres</a:t>
            </a:r>
            <a:r>
              <a:rPr lang="pl-PL" sz="2500" dirty="0"/>
              <a:t> - </a:t>
            </a:r>
            <a:r>
              <a:rPr lang="pl-PL" sz="2500" dirty="0" err="1"/>
              <a:t>dbejte</a:t>
            </a:r>
            <a:r>
              <a:rPr lang="pl-PL" sz="2500" dirty="0"/>
              <a:t> na </a:t>
            </a:r>
            <a:r>
              <a:rPr lang="pl-PL" sz="2500" dirty="0" err="1"/>
              <a:t>přesnost</a:t>
            </a:r>
            <a:r>
              <a:rPr lang="pl-PL" sz="2500" dirty="0"/>
              <a:t> </a:t>
            </a:r>
            <a:r>
              <a:rPr lang="pl-PL" sz="2500" dirty="0" err="1"/>
              <a:t>vystřižení</a:t>
            </a:r>
            <a:r>
              <a:rPr lang="pl-PL" sz="2500" dirty="0"/>
              <a:t> a </a:t>
            </a:r>
            <a:r>
              <a:rPr lang="pl-PL" sz="2500" dirty="0" err="1"/>
              <a:t>zachování</a:t>
            </a:r>
            <a:r>
              <a:rPr lang="pl-PL" sz="2500" dirty="0"/>
              <a:t> </a:t>
            </a:r>
            <a:r>
              <a:rPr lang="pl-PL" sz="2500" dirty="0" err="1"/>
              <a:t>tvaru</a:t>
            </a:r>
            <a:r>
              <a:rPr lang="pl-PL" sz="2500" dirty="0"/>
              <a:t> </a:t>
            </a:r>
            <a:r>
              <a:rPr lang="pl-PL" sz="2500" dirty="0" err="1"/>
              <a:t>ruky</a:t>
            </a:r>
            <a:r>
              <a:rPr lang="pl-PL" sz="2500" dirty="0"/>
              <a:t>, </a:t>
            </a:r>
            <a:r>
              <a:rPr lang="pl-PL" sz="2500" dirty="0" err="1"/>
              <a:t>lepte</a:t>
            </a:r>
            <a:r>
              <a:rPr lang="pl-PL" sz="2500" dirty="0"/>
              <a:t> </a:t>
            </a:r>
            <a:r>
              <a:rPr lang="pl-PL" sz="2500" dirty="0" err="1"/>
              <a:t>pouze</a:t>
            </a:r>
            <a:r>
              <a:rPr lang="pl-PL" sz="2500" dirty="0"/>
              <a:t> </a:t>
            </a:r>
            <a:r>
              <a:rPr lang="pl-PL" sz="2500" dirty="0" err="1"/>
              <a:t>vystřiženou</a:t>
            </a:r>
            <a:r>
              <a:rPr lang="pl-PL" sz="2500" dirty="0"/>
              <a:t> </a:t>
            </a:r>
            <a:r>
              <a:rPr lang="pl-PL" sz="2500" dirty="0" err="1"/>
              <a:t>ruku</a:t>
            </a:r>
            <a:r>
              <a:rPr lang="pl-PL" sz="2500" dirty="0"/>
              <a:t> tak, aby </a:t>
            </a:r>
            <a:r>
              <a:rPr lang="pl-PL" sz="2500" dirty="0" err="1"/>
              <a:t>se</a:t>
            </a:r>
            <a:r>
              <a:rPr lang="pl-PL" sz="2500" dirty="0"/>
              <a:t> s </a:t>
            </a:r>
            <a:r>
              <a:rPr lang="pl-PL" sz="2500" dirty="0" err="1"/>
              <a:t>prsty</a:t>
            </a:r>
            <a:r>
              <a:rPr lang="pl-PL" sz="2500" dirty="0"/>
              <a:t> </a:t>
            </a:r>
            <a:r>
              <a:rPr lang="pl-PL" sz="2500" dirty="0" err="1"/>
              <a:t>dalo</a:t>
            </a:r>
            <a:r>
              <a:rPr lang="pl-PL" sz="2500" dirty="0"/>
              <a:t> </a:t>
            </a:r>
            <a:r>
              <a:rPr lang="pl-PL" sz="2500" dirty="0" err="1"/>
              <a:t>manipulovat</a:t>
            </a:r>
            <a:r>
              <a:rPr lang="pl-PL" sz="25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60104" b="16297"/>
          <a:stretch/>
        </p:blipFill>
        <p:spPr bwMode="auto">
          <a:xfrm>
            <a:off x="770677" y="1820842"/>
            <a:ext cx="2953548" cy="18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host\Pictures\vlcsnap-2024-07-04-11h42m07s43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6"/>
          <a:stretch/>
        </p:blipFill>
        <p:spPr bwMode="auto">
          <a:xfrm>
            <a:off x="756549" y="4028603"/>
            <a:ext cx="2967676" cy="20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BD2D0F-73A7-2822-A5A7-08697E525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48" y="6118808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5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st\Pictures\vlcsnap-2024-07-04-11h44m51s17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t="-1111" r="9167" b="11667"/>
          <a:stretch/>
        </p:blipFill>
        <p:spPr bwMode="auto">
          <a:xfrm>
            <a:off x="7455059" y="4291979"/>
            <a:ext cx="1655076" cy="16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645E5A-05FE-4310-B9CC-9A90C95B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B0CE0-165A-4181-965B-1EC9878719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369" y="998260"/>
            <a:ext cx="7307275" cy="48613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400" dirty="0"/>
              <a:t>4. </a:t>
            </a:r>
            <a:r>
              <a:rPr lang="pl-PL" sz="2500" dirty="0"/>
              <a:t>Podle </a:t>
            </a:r>
            <a:r>
              <a:rPr lang="pl-PL" sz="2500" dirty="0" err="1"/>
              <a:t>pokynů</a:t>
            </a:r>
            <a:r>
              <a:rPr lang="pl-PL" sz="2500" dirty="0"/>
              <a:t> </a:t>
            </a:r>
            <a:r>
              <a:rPr lang="pl-PL" sz="2500" dirty="0" err="1"/>
              <a:t>učitele</a:t>
            </a:r>
            <a:r>
              <a:rPr lang="pl-PL" sz="2500" dirty="0"/>
              <a:t> </a:t>
            </a:r>
            <a:r>
              <a:rPr lang="pl-PL" sz="2500" dirty="0" err="1"/>
              <a:t>sčítejte</a:t>
            </a:r>
            <a:r>
              <a:rPr lang="pl-PL" sz="2500" dirty="0"/>
              <a:t> a </a:t>
            </a:r>
            <a:r>
              <a:rPr lang="pl-PL" sz="2500" dirty="0" err="1"/>
              <a:t>odčítejte</a:t>
            </a:r>
            <a:r>
              <a:rPr lang="pl-PL" sz="2500" dirty="0"/>
              <a:t> s </a:t>
            </a:r>
            <a:r>
              <a:rPr lang="pl-PL" sz="2500" dirty="0" err="1"/>
              <a:t>pomocí</a:t>
            </a:r>
            <a:r>
              <a:rPr lang="pl-PL" sz="2500" dirty="0"/>
              <a:t>. </a:t>
            </a:r>
            <a:r>
              <a:rPr lang="pl-PL" sz="2500" dirty="0" err="1"/>
              <a:t>Demonstrujte</a:t>
            </a:r>
            <a:r>
              <a:rPr lang="pl-PL" sz="2500" dirty="0"/>
              <a:t> </a:t>
            </a:r>
            <a:r>
              <a:rPr lang="pl-PL" sz="2500" dirty="0" err="1"/>
              <a:t>počet</a:t>
            </a:r>
            <a:r>
              <a:rPr lang="pl-PL" sz="2500" dirty="0"/>
              <a:t> </a:t>
            </a:r>
            <a:r>
              <a:rPr lang="pl-PL" sz="2500" dirty="0" err="1"/>
              <a:t>prstů</a:t>
            </a:r>
            <a:r>
              <a:rPr lang="pl-PL" sz="2500" dirty="0"/>
              <a:t> a </a:t>
            </a:r>
            <a:r>
              <a:rPr lang="pl-PL" sz="2500" dirty="0" err="1"/>
              <a:t>při</a:t>
            </a:r>
            <a:r>
              <a:rPr lang="pl-PL" sz="2500" dirty="0"/>
              <a:t> </a:t>
            </a:r>
            <a:r>
              <a:rPr lang="pl-PL" sz="2500" dirty="0" err="1"/>
              <a:t>sčítání</a:t>
            </a:r>
            <a:r>
              <a:rPr lang="pl-PL" sz="2500" dirty="0"/>
              <a:t> </a:t>
            </a:r>
            <a:r>
              <a:rPr lang="pl-PL" sz="2500" dirty="0" err="1"/>
              <a:t>přidávejte</a:t>
            </a:r>
            <a:r>
              <a:rPr lang="pl-PL" sz="2500" dirty="0"/>
              <a:t> </a:t>
            </a:r>
            <a:r>
              <a:rPr lang="pl-PL" sz="2500" dirty="0" err="1"/>
              <a:t>prsty</a:t>
            </a:r>
            <a:r>
              <a:rPr lang="pl-PL" sz="2500" dirty="0"/>
              <a:t> - </a:t>
            </a:r>
            <a:r>
              <a:rPr lang="pl-PL" sz="2500" dirty="0" err="1"/>
              <a:t>roztahování</a:t>
            </a:r>
            <a:r>
              <a:rPr lang="pl-PL" sz="2500" dirty="0"/>
              <a:t>, </a:t>
            </a:r>
            <a:r>
              <a:rPr lang="pl-PL" sz="2500" dirty="0" err="1"/>
              <a:t>při</a:t>
            </a:r>
            <a:r>
              <a:rPr lang="pl-PL" sz="2500" dirty="0"/>
              <a:t> </a:t>
            </a:r>
            <a:r>
              <a:rPr lang="pl-PL" sz="2500" dirty="0" err="1"/>
              <a:t>odčítání</a:t>
            </a:r>
            <a:r>
              <a:rPr lang="pl-PL" sz="2500" dirty="0"/>
              <a:t> </a:t>
            </a:r>
            <a:r>
              <a:rPr lang="pl-PL" sz="2500" dirty="0" err="1"/>
              <a:t>ubírejte</a:t>
            </a:r>
            <a:r>
              <a:rPr lang="pl-PL" sz="2500" dirty="0"/>
              <a:t> </a:t>
            </a:r>
            <a:r>
              <a:rPr lang="pl-PL" sz="2500" dirty="0" err="1"/>
              <a:t>prsty</a:t>
            </a:r>
            <a:r>
              <a:rPr lang="pl-PL" sz="2500" dirty="0"/>
              <a:t> - </a:t>
            </a:r>
            <a:r>
              <a:rPr lang="pl-PL" sz="2500" dirty="0" err="1"/>
              <a:t>smršťování</a:t>
            </a:r>
            <a:r>
              <a:rPr lang="pl-PL" sz="2500" dirty="0"/>
              <a:t>.</a:t>
            </a:r>
            <a:br>
              <a:rPr lang="pl-PL" sz="2500" dirty="0"/>
            </a:br>
            <a:endParaRPr lang="pl-PL" sz="2500" dirty="0"/>
          </a:p>
          <a:p>
            <a:pPr marL="0" indent="0">
              <a:buNone/>
            </a:pPr>
            <a:r>
              <a:rPr lang="pl-PL" sz="2500" dirty="0"/>
              <a:t>5.Samostatně </a:t>
            </a:r>
            <a:r>
              <a:rPr lang="pl-PL" sz="2500" dirty="0" err="1"/>
              <a:t>počítat</a:t>
            </a:r>
            <a:r>
              <a:rPr lang="pl-PL" sz="2500" dirty="0"/>
              <a:t> </a:t>
            </a:r>
            <a:r>
              <a:rPr lang="pl-PL" sz="2500" dirty="0" err="1"/>
              <a:t>příklady</a:t>
            </a:r>
            <a:r>
              <a:rPr lang="pl-PL" sz="2500" dirty="0"/>
              <a:t> </a:t>
            </a:r>
            <a:r>
              <a:rPr lang="pl-PL" sz="2500" dirty="0" err="1"/>
              <a:t>manipulací</a:t>
            </a:r>
            <a:r>
              <a:rPr lang="pl-PL" sz="2500" dirty="0"/>
              <a:t> s </a:t>
            </a:r>
            <a:r>
              <a:rPr lang="pl-PL" sz="2500" dirty="0" err="1"/>
              <a:t>pomůckou</a:t>
            </a:r>
            <a:r>
              <a:rPr lang="pl-PL" sz="2500" dirty="0"/>
              <a:t>.</a:t>
            </a:r>
            <a:br>
              <a:rPr lang="pl-PL" sz="2500" dirty="0"/>
            </a:br>
            <a:endParaRPr lang="pl-PL" sz="2500" dirty="0"/>
          </a:p>
          <a:p>
            <a:pPr marL="0" indent="0">
              <a:buNone/>
            </a:pPr>
            <a:r>
              <a:rPr lang="pl-PL" sz="2500" dirty="0"/>
              <a:t>6.Cílem je </a:t>
            </a:r>
            <a:r>
              <a:rPr lang="pl-PL" sz="2500" dirty="0" err="1"/>
              <a:t>pochopit</a:t>
            </a:r>
            <a:r>
              <a:rPr lang="pl-PL" sz="2500" dirty="0"/>
              <a:t> </a:t>
            </a:r>
            <a:r>
              <a:rPr lang="pl-PL" sz="2500" dirty="0" err="1"/>
              <a:t>princip</a:t>
            </a:r>
            <a:r>
              <a:rPr lang="pl-PL" sz="2500" dirty="0"/>
              <a:t> </a:t>
            </a:r>
            <a:r>
              <a:rPr lang="pl-PL" sz="2500" dirty="0" err="1"/>
              <a:t>sčítání</a:t>
            </a:r>
            <a:r>
              <a:rPr lang="pl-PL" sz="2500" dirty="0"/>
              <a:t> a </a:t>
            </a:r>
            <a:r>
              <a:rPr lang="pl-PL" sz="2500" dirty="0" err="1"/>
              <a:t>odčítání</a:t>
            </a:r>
            <a:r>
              <a:rPr lang="pl-PL" sz="2500" dirty="0"/>
              <a:t> </a:t>
            </a:r>
            <a:r>
              <a:rPr lang="pl-PL" sz="2500" dirty="0" err="1"/>
              <a:t>pomocí</a:t>
            </a:r>
            <a:r>
              <a:rPr lang="pl-PL" sz="2500" dirty="0"/>
              <a:t> </a:t>
            </a:r>
            <a:r>
              <a:rPr lang="pl-PL" sz="2500" dirty="0" err="1"/>
              <a:t>sčítání</a:t>
            </a:r>
            <a:r>
              <a:rPr lang="pl-PL" sz="2500" dirty="0"/>
              <a:t> a </a:t>
            </a:r>
            <a:r>
              <a:rPr lang="pl-PL" sz="2500" dirty="0" err="1"/>
              <a:t>odčítání</a:t>
            </a:r>
            <a:r>
              <a:rPr lang="pl-PL" sz="2500" dirty="0"/>
              <a:t> </a:t>
            </a:r>
            <a:r>
              <a:rPr lang="pl-PL" sz="2500" dirty="0" err="1"/>
              <a:t>prstů</a:t>
            </a:r>
            <a:r>
              <a:rPr lang="pl-PL" sz="2500" dirty="0"/>
              <a:t>.</a:t>
            </a:r>
          </a:p>
        </p:txBody>
      </p:sp>
      <p:pic>
        <p:nvPicPr>
          <p:cNvPr id="70660" name="Picture 4" descr="https://i.pinimg.com/564x/44/5d/f6/445df64cdbe218d38b19e860f4f56e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2452" y="1667633"/>
            <a:ext cx="2818243" cy="352263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95D10B1-DF21-0C4C-55FD-6DB2805B5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48" y="6118808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41DB5-92B2-4CF6-BFF3-4B85702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167640"/>
            <a:ext cx="9237168" cy="79248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ZDROJE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CFC6A-7D00-4CD6-AC48-2B8EAB9EF6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1" y="1122827"/>
            <a:ext cx="7394222" cy="46995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ea typeface="Lucida Sans Unicode" pitchFamily="2"/>
                <a:cs typeface="Mangal" pitchFamily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https://www.online.autistipresov.sk/akademicke-zrucnosti-matematika-pocitanie/</a:t>
            </a:r>
            <a:endParaRPr lang="pl-PL" sz="20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646464"/>
                </a:solidFill>
                <a:ea typeface="Lucida Sans Unicode" pitchFamily="2"/>
                <a:cs typeface="Mangal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2000" dirty="0">
                <a:ea typeface="Lucida Sans Unicode" pitchFamily="2"/>
                <a:cs typeface="Mangal" pitchFamily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://www.hellowonderful.co/post/counting-hands-number-learning/</a:t>
            </a:r>
            <a:endParaRPr lang="pl-PL" sz="20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646464"/>
                </a:solidFill>
                <a:ea typeface="Lucida Sans Unicode" pitchFamily="2"/>
                <a:cs typeface="Mangal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l-PL" sz="2000" dirty="0">
                <a:ea typeface="Lucida Sans Unicode" pitchFamily="2"/>
                <a:cs typeface="Mangal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://mumsgrapevine.com.au/2015/06/learn-to-count/</a:t>
            </a:r>
            <a:endParaRPr lang="pl-PL" sz="2000" dirty="0">
              <a:ea typeface="Lucida Sans Unicode" pitchFamily="2"/>
              <a:cs typeface="Mangal" pitchFamily="2"/>
            </a:endParaRPr>
          </a:p>
          <a:p>
            <a:pPr marL="0" indent="0">
              <a:buNone/>
            </a:pPr>
            <a:endParaRPr lang="pl-PL" sz="2000" dirty="0">
              <a:latin typeface="Arial" pitchFamily="18"/>
              <a:ea typeface="Lucida Sans Unicode" pitchFamily="2"/>
              <a:cs typeface="Mangal" pitchFamily="2"/>
            </a:endParaRPr>
          </a:p>
          <a:p>
            <a:pPr marL="0" indent="0" algn="ctr">
              <a:buNone/>
            </a:pPr>
            <a:r>
              <a:rPr lang="pl-PL" sz="2400" dirty="0" err="1">
                <a:ea typeface="Lucida Sans Unicode" pitchFamily="2"/>
                <a:cs typeface="Mangal" pitchFamily="2"/>
              </a:rPr>
              <a:t>Učitelé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se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mohou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inspirovat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také</a:t>
            </a:r>
            <a:r>
              <a:rPr lang="pl-PL" sz="2400" dirty="0">
                <a:ea typeface="Lucida Sans Unicode" pitchFamily="2"/>
                <a:cs typeface="Mangal" pitchFamily="2"/>
              </a:rPr>
              <a:t> na </a:t>
            </a:r>
            <a:r>
              <a:rPr lang="pl-PL" sz="2400" dirty="0" err="1">
                <a:ea typeface="Lucida Sans Unicode" pitchFamily="2"/>
                <a:cs typeface="Mangal" pitchFamily="2"/>
              </a:rPr>
              <a:t>webových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stránkách</a:t>
            </a:r>
            <a:r>
              <a:rPr lang="pl-PL" sz="2400" dirty="0">
                <a:ea typeface="Lucida Sans Unicode" pitchFamily="2"/>
                <a:cs typeface="Mangal" pitchFamily="2"/>
              </a:rPr>
              <a:t>, </a:t>
            </a:r>
            <a:r>
              <a:rPr lang="pl-PL" sz="2400" dirty="0" err="1">
                <a:ea typeface="Lucida Sans Unicode" pitchFamily="2"/>
                <a:cs typeface="Mangal" pitchFamily="2"/>
              </a:rPr>
              <a:t>kde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jsou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podobné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nástroje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vyrobeny</a:t>
            </a:r>
            <a:r>
              <a:rPr lang="pl-PL" sz="2400" dirty="0">
                <a:ea typeface="Lucida Sans Unicode" pitchFamily="2"/>
                <a:cs typeface="Mangal" pitchFamily="2"/>
              </a:rPr>
              <a:t> z </a:t>
            </a:r>
            <a:r>
              <a:rPr lang="pl-PL" sz="2400" dirty="0" err="1">
                <a:ea typeface="Lucida Sans Unicode" pitchFamily="2"/>
                <a:cs typeface="Mangal" pitchFamily="2"/>
              </a:rPr>
              <a:t>různých</a:t>
            </a:r>
            <a:r>
              <a:rPr lang="pl-PL" sz="2400" dirty="0">
                <a:ea typeface="Lucida Sans Unicode" pitchFamily="2"/>
                <a:cs typeface="Mangal" pitchFamily="2"/>
              </a:rPr>
              <a:t> </a:t>
            </a:r>
            <a:r>
              <a:rPr lang="pl-PL" sz="2400" dirty="0" err="1">
                <a:ea typeface="Lucida Sans Unicode" pitchFamily="2"/>
                <a:cs typeface="Mangal" pitchFamily="2"/>
              </a:rPr>
              <a:t>materiálů</a:t>
            </a:r>
            <a:r>
              <a:rPr lang="pl-PL" sz="2400" dirty="0">
                <a:ea typeface="Lucida Sans Unicode" pitchFamily="2"/>
                <a:cs typeface="Mangal" pitchFamily="2"/>
              </a:rPr>
              <a:t>.</a:t>
            </a:r>
            <a:endParaRPr lang="pl-PL" sz="1100" dirty="0"/>
          </a:p>
          <a:p>
            <a:pPr algn="ctr"/>
            <a:endParaRPr lang="pl-PL" sz="1100" dirty="0"/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</p:txBody>
      </p:sp>
      <p:pic>
        <p:nvPicPr>
          <p:cNvPr id="6145" name="Picture 1" descr="C:\Users\BigON\Desktop\4b216cee142047a1093c75e85925a6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6791">
            <a:off x="9660710" y="4611302"/>
            <a:ext cx="1818575" cy="1802453"/>
          </a:xfrm>
          <a:prstGeom prst="rect">
            <a:avLst/>
          </a:prstGeom>
          <a:noFill/>
        </p:spPr>
      </p:pic>
      <p:pic>
        <p:nvPicPr>
          <p:cNvPr id="6146" name="Picture 2" descr="C:\Users\BigON\Desktop\080fb89aa8ee7dda16b6da4bcfb48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9240">
            <a:off x="7204241" y="4551048"/>
            <a:ext cx="1861385" cy="1864691"/>
          </a:xfrm>
          <a:prstGeom prst="rect">
            <a:avLst/>
          </a:prstGeom>
          <a:noFill/>
        </p:spPr>
      </p:pic>
      <p:pic>
        <p:nvPicPr>
          <p:cNvPr id="6147" name="Picture 3" descr="C:\Users\BigON\Desktop\920ca6b4bcab598b51622f7854cc8e64.jpg"/>
          <p:cNvPicPr>
            <a:picLocks noChangeAspect="1" noChangeArrowheads="1"/>
          </p:cNvPicPr>
          <p:nvPr/>
        </p:nvPicPr>
        <p:blipFill>
          <a:blip r:embed="rId7" cstate="print"/>
          <a:srcRect t="17246" b="26060"/>
          <a:stretch>
            <a:fillRect/>
          </a:stretch>
        </p:blipFill>
        <p:spPr bwMode="auto">
          <a:xfrm rot="692157">
            <a:off x="9210661" y="1761867"/>
            <a:ext cx="1795979" cy="1808971"/>
          </a:xfrm>
          <a:prstGeom prst="rect">
            <a:avLst/>
          </a:prstGeom>
          <a:noFill/>
        </p:spPr>
      </p:pic>
      <p:pic>
        <p:nvPicPr>
          <p:cNvPr id="6148" name="Picture 4" descr="C:\Users\BigON\Desktop\f105ddf6024ce0c39b33700989ae3cd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4481">
            <a:off x="3210239" y="4612100"/>
            <a:ext cx="1798381" cy="1782438"/>
          </a:xfrm>
          <a:prstGeom prst="rect">
            <a:avLst/>
          </a:prstGeom>
          <a:noFill/>
        </p:spPr>
      </p:pic>
      <p:pic>
        <p:nvPicPr>
          <p:cNvPr id="6149" name="Picture 5" descr="C:\Users\BigON\Desktop\e5f395d668b49bd335ee9afe2d99d137.jpg"/>
          <p:cNvPicPr>
            <a:picLocks noChangeAspect="1" noChangeArrowheads="1"/>
          </p:cNvPicPr>
          <p:nvPr/>
        </p:nvPicPr>
        <p:blipFill>
          <a:blip r:embed="rId9" cstate="print"/>
          <a:srcRect l="4398" t="19383" r="5202" b="3617"/>
          <a:stretch>
            <a:fillRect/>
          </a:stretch>
        </p:blipFill>
        <p:spPr bwMode="auto">
          <a:xfrm rot="21177346">
            <a:off x="849152" y="4573930"/>
            <a:ext cx="1631883" cy="1853319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D6A34C-288A-A92B-01EA-E9B6DE0BF6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48" y="6118808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95E5C-2D1A-4045-887B-D8ED62B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/>
              <a:t>Hodnocení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0727139"/>
              </p:ext>
            </p:extLst>
          </p:nvPr>
        </p:nvGraphicFramePr>
        <p:xfrm>
          <a:off x="936977" y="1685219"/>
          <a:ext cx="10532532" cy="43788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5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4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Hodnocení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výborný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pl-PL" sz="1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l-PL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elmi</a:t>
                      </a:r>
                      <a:r>
                        <a:rPr kumimoji="0" lang="pl-PL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dobrý </a:t>
                      </a:r>
                      <a:endParaRPr lang="sk-S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pl-PL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pt-B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statečný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097">
                <a:tc>
                  <a:txBody>
                    <a:bodyPr/>
                    <a:lstStyle/>
                    <a:p>
                      <a:r>
                        <a:rPr lang="sk-SK" dirty="0"/>
                        <a:t>Matematické schopnosti a dovednosti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Žák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čísla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umí</a:t>
                      </a:r>
                      <a:r>
                        <a:rPr lang="pl-PL" dirty="0"/>
                        <a:t> rychle a </a:t>
                      </a:r>
                      <a:r>
                        <a:rPr lang="pl-PL" dirty="0" err="1"/>
                        <a:t>správně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sčítat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odčítat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Žák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čísla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dělá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málo</a:t>
                      </a:r>
                      <a:r>
                        <a:rPr lang="pl-PL" dirty="0"/>
                        <a:t> chyb </a:t>
                      </a:r>
                      <a:r>
                        <a:rPr lang="pl-PL" dirty="0" err="1"/>
                        <a:t>při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sčítání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odčítání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Žák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čísla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potřebuje</a:t>
                      </a:r>
                      <a:r>
                        <a:rPr lang="pl-PL" dirty="0"/>
                        <a:t> pomoc </a:t>
                      </a:r>
                      <a:r>
                        <a:rPr lang="pl-PL" dirty="0" err="1"/>
                        <a:t>učitele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při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sčítání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odčítání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Žák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potřebuje</a:t>
                      </a:r>
                      <a:r>
                        <a:rPr lang="pl-PL" dirty="0"/>
                        <a:t> pomoc </a:t>
                      </a:r>
                      <a:r>
                        <a:rPr lang="pl-PL" dirty="0" err="1"/>
                        <a:t>při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rozpoznávání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čísel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dělá</a:t>
                      </a:r>
                      <a:r>
                        <a:rPr lang="pl-PL" dirty="0"/>
                        <a:t> chyby </a:t>
                      </a:r>
                      <a:r>
                        <a:rPr lang="pl-PL" dirty="0" err="1"/>
                        <a:t>při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sčítání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odčítání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Žák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nepozná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čísla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neumí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sčítat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odčítat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097">
                <a:tc>
                  <a:txBody>
                    <a:bodyPr/>
                    <a:lstStyle/>
                    <a:p>
                      <a:r>
                        <a:rPr lang="sk-SK" dirty="0"/>
                        <a:t>Estetický aspekt učební pomůcky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Pomůcka</a:t>
                      </a:r>
                      <a:r>
                        <a:rPr lang="pl-PL" dirty="0"/>
                        <a:t> je </a:t>
                      </a:r>
                      <a:r>
                        <a:rPr lang="pl-PL" dirty="0" err="1"/>
                        <a:t>estetická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tvar</a:t>
                      </a:r>
                      <a:r>
                        <a:rPr lang="pl-PL" dirty="0"/>
                        <a:t> je </a:t>
                      </a:r>
                      <a:r>
                        <a:rPr lang="pl-PL" dirty="0" err="1"/>
                        <a:t>správně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dodržen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Pomůcka</a:t>
                      </a:r>
                      <a:r>
                        <a:rPr lang="pl-PL" dirty="0"/>
                        <a:t> je </a:t>
                      </a:r>
                      <a:r>
                        <a:rPr lang="pl-PL" dirty="0" err="1"/>
                        <a:t>estetická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drobnými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tvarovými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vadami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Pomůcka</a:t>
                      </a:r>
                      <a:r>
                        <a:rPr lang="pl-PL" dirty="0"/>
                        <a:t> je </a:t>
                      </a:r>
                      <a:r>
                        <a:rPr lang="pl-PL" dirty="0" err="1"/>
                        <a:t>méně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estetická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jsou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vidět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tvarové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vady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Pomůcka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estetická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má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výrazné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tvarové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vady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Pomůcka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nebyla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vyplněna.Student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pomůcku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nevytvořil</a:t>
                      </a:r>
                      <a:r>
                        <a:rPr lang="pl-PL" dirty="0"/>
                        <a:t>.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B5E943F7-9B92-D6F5-9A5B-F24EC905F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08" y="6064076"/>
            <a:ext cx="1926784" cy="6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693</TotalTime>
  <Words>850</Words>
  <Application>Microsoft Office PowerPoint</Application>
  <PresentationFormat>Panoramiczny</PresentationFormat>
  <Paragraphs>80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Tw Cen MT</vt:lpstr>
      <vt:lpstr>Wingdings</vt:lpstr>
      <vt:lpstr>Wingdings 2</vt:lpstr>
      <vt:lpstr>Bežný</vt:lpstr>
      <vt:lpstr> </vt:lpstr>
      <vt:lpstr>OBSAH</vt:lpstr>
      <vt:lpstr>Úvod</vt:lpstr>
      <vt:lpstr>Úkoly</vt:lpstr>
      <vt:lpstr>Úkoly</vt:lpstr>
      <vt:lpstr>PROCES</vt:lpstr>
      <vt:lpstr>PROCES</vt:lpstr>
      <vt:lpstr>ZDROJE</vt:lpstr>
      <vt:lpstr>Hodnocení</vt:lpstr>
      <vt:lpstr>Závěr</vt:lpstr>
      <vt:lpstr>Příručka pro učitele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Matematycza gra planszowa</dc:title>
  <dc:creator>Sabina Folwarska</dc:creator>
  <cp:lastModifiedBy>xx xx</cp:lastModifiedBy>
  <cp:revision>89</cp:revision>
  <dcterms:created xsi:type="dcterms:W3CDTF">2017-08-23T11:53:48Z</dcterms:created>
  <dcterms:modified xsi:type="dcterms:W3CDTF">2025-05-20T13:52:48Z</dcterms:modified>
</cp:coreProperties>
</file>