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4" r:id="rId2"/>
    <p:sldId id="271" r:id="rId3"/>
    <p:sldId id="275" r:id="rId4"/>
    <p:sldId id="295" r:id="rId5"/>
    <p:sldId id="277" r:id="rId6"/>
    <p:sldId id="299" r:id="rId7"/>
    <p:sldId id="278" r:id="rId8"/>
    <p:sldId id="279" r:id="rId9"/>
    <p:sldId id="284" r:id="rId10"/>
    <p:sldId id="290" r:id="rId11"/>
    <p:sldId id="291" r:id="rId12"/>
    <p:sldId id="292" r:id="rId13"/>
    <p:sldId id="293" r:id="rId14"/>
    <p:sldId id="285" r:id="rId15"/>
    <p:sldId id="286" r:id="rId16"/>
    <p:sldId id="287" r:id="rId17"/>
    <p:sldId id="288" r:id="rId18"/>
    <p:sldId id="289" r:id="rId19"/>
    <p:sldId id="296" r:id="rId20"/>
    <p:sldId id="298" r:id="rId21"/>
    <p:sldId id="297" r:id="rId22"/>
    <p:sldId id="266" r:id="rId23"/>
    <p:sldId id="262" r:id="rId24"/>
    <p:sldId id="30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80BF-30E3-4021-A680-B7194CD31077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E181-C90A-42BA-A494-E080CCDD24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8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04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0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44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96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94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53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92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41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75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99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34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0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4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9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4181D-08BB-4AEF-BA29-B67B4E4233BD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413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myslim.sk/index.php/kurz-slovenskeho-posunkoveho-jazyka/myty-a-fakt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556CF9-A1CA-4B1E-9CC2-C769CF64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5" y="4495800"/>
            <a:ext cx="8108318" cy="20805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475"/>
              </a:spcBef>
              <a:spcAft>
                <a:spcPts val="600"/>
              </a:spcAft>
            </a:pPr>
            <a:br>
              <a:rPr lang="pl-PL" sz="1600" b="1" dirty="0">
                <a:solidFill>
                  <a:schemeClr val="bg2">
                    <a:lumMod val="75000"/>
                  </a:schemeClr>
                </a:solidFill>
              </a:rPr>
            </a:br>
            <a:endParaRPr lang="pl-P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AA40D8-D3EB-4250-8C95-FACDA22F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723" y="2362200"/>
            <a:ext cx="6626072" cy="28215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cap="all" dirty="0">
                <a:solidFill>
                  <a:schemeClr val="tx1"/>
                </a:solidFill>
              </a:rPr>
              <a:t>Posunkovaná pieseň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chemeClr val="tx1"/>
                </a:solidFill>
              </a:rPr>
              <a:t>v predmete dramatická výchova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chemeClr val="tx1"/>
                </a:solidFill>
              </a:rPr>
              <a:t>Príručka pre učiteľa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F8B7327-3348-FBF1-F189-B6489897A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37" y="609890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15589C2-139B-FE32-C3F1-2600ECDBB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23" y="344609"/>
            <a:ext cx="6337677" cy="13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2366" y="-191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0" y="1386114"/>
            <a:ext cx="8535988" cy="3744686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Verš: „V nebi niekto ráta z lupienkov margariet, </a:t>
            </a:r>
            <a:b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ľúbi či neľúbi a sneží to na svet."</a:t>
            </a:r>
            <a:endParaRPr lang="sk-SK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sk-SK" sz="24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Naučiť posunky pre „nebo", „niekto", „ráta", „lupienky", „margaréty", „ľúbi", „neľúbi", „sneží", „svet".</a:t>
            </a:r>
            <a:endParaRPr lang="sk-SK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sk-SK" sz="24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Spojiť ich do plynulého prejavu, pričom dbať na správne tempo a výraz tváre</a:t>
            </a:r>
            <a:r>
              <a:rPr lang="sk-SK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b="1" dirty="0">
              <a:ln w="3175" cmpd="sng">
                <a:noFill/>
              </a:ln>
              <a:solidFill>
                <a:prstClr val="white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039" y="995386"/>
            <a:ext cx="2722362" cy="18784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828" y="4864969"/>
            <a:ext cx="1743076" cy="17430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039" y="3079994"/>
            <a:ext cx="2810655" cy="15787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A74D9A4-A7A2-56E2-D7FC-3AEBE843E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1" y="57684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05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061" y="171688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16061" y="1106714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Verš: "Je to celkom blízko, nastav k nebu tvár, vločky hladkajú ťa, už ich nie je pár."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Posunky pre „blízko", „nastav", „nebo", „tvár", „vločky", „hladkať", „už", „nie je pár".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Precvičovať tento verš až do plynulého a výrazného prejavu.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11370">
            <a:off x="8772300" y="1313541"/>
            <a:ext cx="2641807" cy="17612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590" y="2983416"/>
            <a:ext cx="2164268" cy="248128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493" y="4556024"/>
            <a:ext cx="2803654" cy="14018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416DA6-4178-D016-71D5-EE2690AF9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1" y="57684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41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454" y="69649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433266" y="1057344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Verš: „Zimný anjel krídla na mesto ukladá, mráz je cukor z torty a zima zosladla."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Posunky pre „zimný", „anjel", „krídla", „mesto", „ukladať", „mráz", „cukor", „torta", „zima", „zosladnúť".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Spojiť ich do plynulého prejavu s dôrazom na lyrickosť a obrazotvornosť.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575" y="2153400"/>
            <a:ext cx="1581150" cy="15525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222" y="383548"/>
            <a:ext cx="2242581" cy="16797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511" y="4449357"/>
            <a:ext cx="2466975" cy="18478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72" y="4604937"/>
            <a:ext cx="1373028" cy="170461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755" y="3802837"/>
            <a:ext cx="2522790" cy="148676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856" y="4789477"/>
            <a:ext cx="1779697" cy="100024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F92FB92-BC11-9515-2EA4-962C6CC76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34" y="5982948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495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740" y="81643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15770" y="1094683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Refrén: „Vianoce, vianoce, ticho sneží v nás, vianoce, vianoce, konečne sú zas."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Posunky pre „Vianoce", „ticho", „sneží", „v nás", „konečne", „zas".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Opakovať refrén s dôrazom na emocionálny náboj a rytmus piesne.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340" y="1094683"/>
            <a:ext cx="2133600" cy="2133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631" y="4231965"/>
            <a:ext cx="2650599" cy="176706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908411-A8D7-975C-B99A-B20FAA83D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02" y="599430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9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14400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6: spojenie veršov do celku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2038350"/>
            <a:ext cx="8535988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Keď majú žiaci zvládnuté jednotlivé verše, začať spájať verše do celku.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Precvičovať plynulé prechody medzi posunkami, aby v piesni zostal zachovaný rytmus a melódia.</a:t>
            </a: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586BBB-56C0-DB04-5710-1DA44A705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1" y="57684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98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881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7: Práca na výraze a emóciách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973943"/>
            <a:ext cx="8535988" cy="3614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Učiť žiakov, ako vyjadriť emócie a atmosféru piesne pomocou mimiky, intonácie a pohybov tela.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Zamerať sa na to,aby posunky pôsobili prirodzene a vyjadrovali hlboké emocionálne prežitky, ktoré autor do textu vložil.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DD2EE9-A6AD-8C68-23AB-210982188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2" y="604521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35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1575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8: skúšky a korekcie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843314"/>
            <a:ext cx="8535988" cy="3536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Usporadúvať pravidelné skúšky</a:t>
            </a:r>
            <a:r>
              <a:rPr lang="pl-PL" sz="2800" b="1" dirty="0">
                <a:ln w="3175" cmpd="sng">
                  <a:noFill/>
                </a:ln>
                <a:solidFill>
                  <a:schemeClr val="tx1"/>
                </a:solidFill>
              </a:rPr>
              <a:t>, na ktorých 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žiaci predvedú celý preklad piesne.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Poskytnúť spätnú väzbu a navrhnúť vylepšenia, aby bol výsledný výkon čo najlepší.</a:t>
            </a: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FAEF45-241F-C369-8A63-268EEE5AC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57" y="5980883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2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94657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9: prezentácia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367971"/>
            <a:ext cx="8535988" cy="4122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Naplánovať verejnú prezentáciu alebo vystúpenie žiakov, kde predvedú preloženú pieseň do posunkového jazyka s umeleckým prevedením.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Povzbuďiť deti, aby predviedli svoj výkon s hrdosťou a sebavedomím.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8802F7-B957-3E3D-7D5C-54F1A4794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68" y="59970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5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817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10: reflexia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567543"/>
            <a:ext cx="8535988" cy="41510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 prezentácii zorganizovať diskusiu, kde žiaci môžu zdieľať svoje pocity a skúsenosti z prípravy a z vystúpenia.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Diskutovať o tom, ako sa naučili vyjadrovať emócie a význam piesne pomocou posunkového jazyka a čo im tento proces priniesol.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69B1F0-B0B0-8079-6D9C-F8454E32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94" y="589375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4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HODNOTENIE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187899"/>
            <a:ext cx="2221798" cy="1170259"/>
          </a:xfrm>
          <a:prstGeom prst="rect">
            <a:avLst/>
          </a:prstGeom>
        </p:spPr>
      </p:pic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68C83303-B4DE-459A-A256-605CAFA97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369541"/>
              </p:ext>
            </p:extLst>
          </p:nvPr>
        </p:nvGraphicFramePr>
        <p:xfrm>
          <a:off x="345206" y="1643530"/>
          <a:ext cx="11072764" cy="4124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066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729878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037412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075853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11784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1920771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1975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hodnotenie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výborný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chválitebný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dobrý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nedostatočný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329498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1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Kognitívne ciele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dokáže samostatne, vhodne a bezchybne 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Vie prepojiť verbálnu komunikáciu s hudobno-pohybovým prejavom.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menšími chybami dokáže samostatne a vhodne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Vie prepojiť verbálnu komunikáciu s hudobno-pohybovým prejavom, hoci urobí menšie chyby.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len čiastočne s usmernením učiteľa dokáže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menšou pomocou učiteľa dokáže prepojiť verbálnu komunikáciu s hudobno-pohybovým prejavom.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len s pomocou učiteľa dokáže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pomocou učiteľa prepojí verbálnu komunikáciu s hudobno-pohybovým prejavom.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nedokáže používať nové slová a posunky ani s pomocou učiteľa.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Neprejavuje záujem získavať nové poznatky.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255102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1B2723D8-A416-C493-A107-99C636698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41" y="6053857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92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706" y="342900"/>
            <a:ext cx="10058400" cy="10477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Kultúra nepočujúcich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1" y="1562100"/>
            <a:ext cx="9831388" cy="4260850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Súčasná podoba kultúry Nepočujúcich na Slovensku je odovzdávaná nepočujúcimi umelcami alebo umelcami, ktorí sa venujú tejto kultúre v rámci komunity i mimo nej 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Vznikajú filmy v slovenskom posunkovom jazyku, maľby zobrazujúce posunky, existujú divadelné zoskupenia používajúce slovenský posunkový jazyk, piesne, poézia, vtipy v slovenskom posunkovom jazyku.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Posunkový jazyk je nielen dorozumievacím prostriedkom, ale aj šíriteľom slovenských tradícií, obyčajov, hodnôt prenášaných z generácie na generáciu, čím sa stáva nositeľom ich kultúrneho dedičstva.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5BFD9F-0DF4-2345-03A3-3F54EC655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68" y="5994400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9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HODNOTENIE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592" y="402259"/>
            <a:ext cx="1863585" cy="981583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4E4A796-69B4-4FDB-9924-9D7872B3D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31080"/>
              </p:ext>
            </p:extLst>
          </p:nvPr>
        </p:nvGraphicFramePr>
        <p:xfrm>
          <a:off x="333173" y="1746075"/>
          <a:ext cx="11619881" cy="3920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261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3808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136702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hodnotenie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výborný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chválitebný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dobrý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nedostatočný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Psychomotorické ciele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vie využiť svoje myslenie, tvorivosť, predstavivosť, fantáziu a zapájať sa do tvorivého procesu, dokáže sa sebarealizovať a spontánne prejaviť.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chybami vie využiť svoje myslenie, tvorivosť, predstavivosť, fantáziu. Čiastočne sa  zapájať do tvorivého procesu, sebarealizovať sa a spontánne sa prejaviť.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väčšími chybami a obmedzeniami vie využiť svoje myslenie, tvorivosť, predstavivosť, fantáziu. Do tvorivého procesu sa s usmernením učiteľa čiastočne dokáže zapojiť. Spontánne sa prejavuje málo.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len s pomocou učiteľa využíva svoje myslenie. Tvorivosť, predstavivosť, fantáziu nedokáže využívať skoro vôbec. Spontánne sa nedokáže prejaviť.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nedokáže ani s pomocou učiteľa  využívať svoje myslenie. Tvorivosť, predstavivosť, fantáziu nevyužíva vôbec. Spontánne sa neprejavuje, nezapája sa do aktivít na hodine.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6CBC57E9-7B89-1E2B-01FD-721699DFA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85" y="602896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3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HODNOTENIE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642" y="241380"/>
            <a:ext cx="1937084" cy="1020296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8FEB1F0-E6B2-458B-A255-19186DDF9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81482"/>
              </p:ext>
            </p:extLst>
          </p:nvPr>
        </p:nvGraphicFramePr>
        <p:xfrm>
          <a:off x="286059" y="1373616"/>
          <a:ext cx="11619881" cy="440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38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02809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780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5083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1874434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hodnotenie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výborný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chválitebný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dobrý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nedostatočný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Socioafektívne</a:t>
                      </a: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ciele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dokáže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Je schopný spolupracovať v skupine, cítiť zodpovednosť za priebeh a splnenie spoločnej úlohy.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je s menšími chybami je schopný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menšími obmedzeniami je schopný spolupracovať, cítiť zodpovednosť za priebeh a splnenie spoločnej úlohy.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usmernením učiteľa je schopný čiastočne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Často nie je schopný spolupracovať a cítiť zodpovednosť za priebeh a splnenie spoločnej úlohy.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je schopný vyjadrovať svoje emócie prostredníctvom dramatických činností len s veľkou pomocou učiteľa.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veľkými problémami spolupracuje so skupinou a necíti zodpovednosť za priebeh a splnenie spoločnej úlohy.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nedokáže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Nedokáže spolupracovať so skupinou, odmieta zapojenie sa do spoločnej úlohy.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9A4969AA-F8CB-5445-776E-4A59B195A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7" y="603338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5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426AD6-812C-410A-A143-73C11976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77" y="1173031"/>
            <a:ext cx="9185459" cy="4511937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sk-SK" sz="2800" b="1" cap="none" dirty="0"/>
              <a:t>V rámci celého projektu dbajte na to, aby deti chápali význam každej časti piesne a vedeli ho verne a emocionálne vyjadriť pomocou posunkového jazyka.</a:t>
            </a:r>
            <a:br>
              <a:rPr lang="sk-SK" sz="2800" b="1" cap="none" dirty="0"/>
            </a:br>
            <a:br>
              <a:rPr lang="sk-SK" sz="2800" b="1" cap="none" dirty="0"/>
            </a:br>
            <a:r>
              <a:rPr lang="sk-SK" sz="2800" b="1" cap="none" dirty="0"/>
              <a:t>Čas na realizáciu projektu nie je vopred určený.</a:t>
            </a:r>
            <a:br>
              <a:rPr lang="sk-SK" sz="2800" b="1" cap="none" dirty="0"/>
            </a:br>
            <a:br>
              <a:rPr lang="sk-SK" sz="2800" b="1" cap="none" dirty="0"/>
            </a:br>
            <a:r>
              <a:rPr lang="sk-SK" sz="2800" b="1" cap="none" dirty="0"/>
              <a:t>Bolo by vhodné tento projekt prezentovať ďalej, aby žiaci videli, že ich práca má využitie pre ďalších v škole, ale aj mimo nej.</a:t>
            </a:r>
            <a:endParaRPr lang="sk-SK" sz="2800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BB1B6-4412-4D94-BF71-D03494C2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20" y="375149"/>
            <a:ext cx="6626072" cy="797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ZÁVER</a:t>
            </a:r>
            <a:endParaRPr lang="pl-PL" sz="36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828" y="535700"/>
            <a:ext cx="1882591" cy="18857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A3ACB13-1956-E5DF-6A1A-2D529A38A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68" y="589375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43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FCBD570-2C99-4E59-8209-1524CE7C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9" y="1373714"/>
            <a:ext cx="9604907" cy="361645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l-PL" sz="2400" cap="none" dirty="0">
                <a:solidFill>
                  <a:schemeClr val="bg1"/>
                </a:solidFill>
              </a:rPr>
              <a:t>KRUŽÍKOVÁ, L. A kol. Hudební didaktika pro žáky se speciálními vzdělávacími potřebami v inkluzivním vzdělávání. Univerzita Palackého v Olomouci, 2020</a:t>
            </a:r>
            <a:br>
              <a:rPr lang="pl-PL" sz="2400" cap="none" dirty="0">
                <a:solidFill>
                  <a:schemeClr val="bg1"/>
                </a:solidFill>
              </a:rPr>
            </a:br>
            <a:br>
              <a:rPr lang="pl-PL" sz="2400" cap="none" dirty="0">
                <a:solidFill>
                  <a:schemeClr val="bg1"/>
                </a:solidFill>
              </a:rPr>
            </a:br>
            <a:r>
              <a:rPr lang="pl-PL" sz="2400" cap="none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http://www.myslim.sk/index.php/kurz-slovenskeho-posunkoveho-jazyka/myty-a-fakty</a:t>
            </a:r>
            <a:br>
              <a:rPr lang="pl-PL" sz="2400" b="1" cap="none" dirty="0">
                <a:solidFill>
                  <a:schemeClr val="bg1"/>
                </a:solidFill>
              </a:rPr>
            </a:br>
            <a:br>
              <a:rPr lang="pl-PL" sz="2400" b="1" cap="none" dirty="0">
                <a:solidFill>
                  <a:schemeClr val="bg1"/>
                </a:solidFill>
              </a:rPr>
            </a:br>
            <a:endParaRPr lang="pl-PL" sz="2400" b="1" cap="none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0565D-36B0-4E91-BAA1-F4FBDDA4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1" y="476251"/>
            <a:ext cx="7493137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ZDROJE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BB455B-E5DB-7D45-96A2-B2D98B924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1" y="57684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129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62B0579-F8B3-85BF-B763-5E89D0B1F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968071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5A0B2D3-3F01-E50A-39A2-CE76BA18F07C}"/>
              </a:ext>
            </a:extLst>
          </p:cNvPr>
          <p:cNvSpPr txBox="1"/>
          <p:nvPr/>
        </p:nvSpPr>
        <p:spPr>
          <a:xfrm>
            <a:off x="685800" y="2501214"/>
            <a:ext cx="10647947" cy="1653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Spolufinancované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prostriedkov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Európskej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únie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Názory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stanoviská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vyjadrené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tejto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prezentácii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výlučne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názormi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autora (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autorov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nemusia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odrážať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oficiálne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stanoviská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Európskej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únie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alebo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Nadácie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systému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vzdelávania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EÚ ani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Nadácia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nenesú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zodpovednosť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pl-PL" sz="24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</a:t>
            </a:r>
            <a:r>
              <a:rPr lang="pl-PL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655390-84AD-4820-643B-5BB858309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79" y="438290"/>
            <a:ext cx="5510463" cy="11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2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318670"/>
            <a:ext cx="10058400" cy="10096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Spev v Posunkovom jazyku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type="body" idx="1"/>
          </p:nvPr>
        </p:nvSpPr>
        <p:spPr>
          <a:xfrm>
            <a:off x="539833" y="790575"/>
            <a:ext cx="10058400" cy="4699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Je možné spievať v posunkovom jazyku? </a:t>
            </a:r>
          </a:p>
          <a:p>
            <a:r>
              <a:rPr lang="sk-SK" sz="2400" dirty="0">
                <a:solidFill>
                  <a:schemeClr val="tx1"/>
                </a:solidFill>
              </a:rPr>
              <a:t>     „Áno.“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Spev v posunkovom jazyku sa vyznačuje tým, že posunky, ktoré sú tzv. umelecké, sa používajú inak ako posunky pri bežnej komunikácii v posunkovom jazyku.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V tomto projekte nebudeme „spievať“ v posunkovom jazyku, ale preložíme pieseň do posunkového jazyka s umeleckým vyjadrením.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A634CD-3464-DC3F-4B67-B8E04CFD6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4" y="601535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2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7759" y="430759"/>
            <a:ext cx="5109569" cy="6858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ÚLOHA 1: rozhovor</a:t>
            </a:r>
            <a:endParaRPr lang="sk-SK" sz="32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5706" y="4234449"/>
            <a:ext cx="2619375" cy="1743075"/>
          </a:xfrm>
          <a:prstGeom prst="rect">
            <a:avLst/>
          </a:prstGeo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73906" y="1332275"/>
            <a:ext cx="6901821" cy="363030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</a:rPr>
              <a:t>Učiteľ ukazuje obrázky o Vianociach.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</a:rPr>
              <a:t>Rozpráva sa so žiakmi o význame Vianoc v rôznych kultúrach, o tradíciách.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</a:rPr>
              <a:t>Zdôrazní duchovný význam týchto sviatkov.</a:t>
            </a:r>
            <a:endParaRPr lang="sk-SK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41" y="3522535"/>
            <a:ext cx="2657475" cy="172402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99" y="4233032"/>
            <a:ext cx="2619375" cy="174307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155" y="740813"/>
            <a:ext cx="3101939" cy="206795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0DAB6AB-E6C8-CE0B-49DB-8884BA633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1" y="57684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56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916" y="326571"/>
            <a:ext cx="5273258" cy="605971"/>
          </a:xfrm>
        </p:spPr>
        <p:txBody>
          <a:bodyPr>
            <a:no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ÚLOHA 2: analýza textu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484023" y="1115703"/>
            <a:ext cx="11526252" cy="5304208"/>
          </a:xfrm>
        </p:spPr>
        <p:txBody>
          <a:bodyPr numCol="2"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</a:t>
            </a:r>
            <a:endParaRPr lang="sk-SK" sz="1600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nebi niekto ráta z lupienkov margariet,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ľúbi či neľúbi a sneží to na svet.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 to celkom blízko, nastav k nebu tvár,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vločky hladkajú ťa, už ich nie je pár.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nebi niekto ráta z lupienkov margariet,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ľúbi, či neľúbi a sneží to na svet.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Zimný anjel krídla na mesto ukladá,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mráz je cukor z torty a zima zosladla.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spievaj, spievaj...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(Opakovať 2 -krát)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nebi niekto ráta z lupienkov margariet,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ľúbi, či neľúbi a sneží to na svet.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 to celkom blízko, nastav k nebu tvár,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vločky hladkajú ťa, už ich nie je pár.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spievaj, spievaj...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(Opakovať 2 -krát)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</a:rPr>
              <a:t>Skladba od interpreta Miro Jaroš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Text: Peter Nagy</a:t>
            </a:r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451E95-1996-0129-495B-88A62665C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778" y="614146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5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 txBox="1">
            <a:spLocks/>
          </p:cNvSpPr>
          <p:nvPr/>
        </p:nvSpPr>
        <p:spPr>
          <a:xfrm>
            <a:off x="1206583" y="1396331"/>
            <a:ext cx="4151085" cy="459740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b="1" dirty="0">
                <a:ln w="3175" cmpd="sng">
                  <a:noFill/>
                </a:ln>
                <a:solidFill>
                  <a:prstClr val="white"/>
                </a:solidFill>
              </a:rPr>
              <a:t>Čítanie textu piesne tak, aby žiaci vnímali rytmus, melódiu a  atmosféru.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b="1" dirty="0">
                <a:ln w="3175" cmpd="sng">
                  <a:noFill/>
                </a:ln>
                <a:solidFill>
                  <a:prstClr val="white"/>
                </a:solidFill>
              </a:rPr>
              <a:t>Aké dojmy a  pocity majú žiaci z piesne?  Aké emócie v nich vyvoláva?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581729-EBE5-56D8-BEA2-B4BB25E3294C}"/>
              </a:ext>
            </a:extLst>
          </p:cNvPr>
          <p:cNvSpPr txBox="1">
            <a:spLocks/>
          </p:cNvSpPr>
          <p:nvPr/>
        </p:nvSpPr>
        <p:spPr>
          <a:xfrm>
            <a:off x="822742" y="531108"/>
            <a:ext cx="5273258" cy="605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3200" b="1" dirty="0">
                <a:solidFill>
                  <a:srgbClr val="002060"/>
                </a:solidFill>
              </a:rPr>
              <a:t>ÚLOHA 2: analýza textu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4034025-5F93-4B15-160E-614965EFC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30" y="599373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86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55172"/>
            <a:ext cx="8534401" cy="8382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ÚLOHA 3: rozbor textu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2266951"/>
            <a:ext cx="8534400" cy="37274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Rozobrať jednotlivé verše a obrazy.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Uistiť sa, že žiaci rozumejú významu každého verša.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Vytvoriť slovník kľúčových slov a fráz z piesne a ich posunkových ekvivalentov v slovenskom posunkovom jazyku.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Tx/>
              <a:buChar char="-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AEF87D-48C8-97CC-D715-D2374A0DF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09" y="5994401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3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433286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4: výber vhodných posunkov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973943"/>
            <a:ext cx="8535988" cy="4020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V spolupráci so žiakmi vybrať vhodné posunky pre kľúčové slová a frázy v piesni.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Zamerať sa na to, aby posunky zachytávali nielen význam slov, ale aj emócie a atmosféru piesne.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E47044-9F0F-0BE4-8390-773319EDD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1" y="576848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3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61746"/>
            <a:ext cx="8535988" cy="374468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Prejsť so žiakmi každý verš piesne a naučiť ich príslušné posunky.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Začať s jednoduchými veršami a postupne prechádzať k zložitejším. Pomôže to žiakom lepšie si osvojiť jednotlivé posunky a ich prepojenie s textom.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AA1FE7-DA10-4ADF-F0D3-62C5A92AA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05" y="616284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825738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Totálna komunikácia - pantomíma</Template>
  <TotalTime>1032</TotalTime>
  <Words>1623</Words>
  <Application>Microsoft Office PowerPoint</Application>
  <PresentationFormat>Panoramiczny</PresentationFormat>
  <Paragraphs>142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Wycinek</vt:lpstr>
      <vt:lpstr> </vt:lpstr>
      <vt:lpstr>Kultúra nepočujúcich</vt:lpstr>
      <vt:lpstr>Spev v Posunkovom jazyku</vt:lpstr>
      <vt:lpstr>ÚLOHA 1: rozhovor</vt:lpstr>
      <vt:lpstr>ÚLOHA 2: analýza textu</vt:lpstr>
      <vt:lpstr>Prezentacja programu PowerPoint</vt:lpstr>
      <vt:lpstr>ÚLOHA 3: rozbor textu</vt:lpstr>
      <vt:lpstr>ÚLOHA 4: výber vhodných posunkov</vt:lpstr>
      <vt:lpstr>ÚLOHA 5: nácvik prekladu jednotlivých veršov</vt:lpstr>
      <vt:lpstr>ÚLOHA 5: nácvik prekladu jednotlivých veršov – praktické kroky   </vt:lpstr>
      <vt:lpstr>ÚLOHA 5: nácvik prekladu jednotlivých veršov – praktické kroky   </vt:lpstr>
      <vt:lpstr>ÚLOHA 5: nácvik prekladu jednotlivých veršov – praktické kroky   </vt:lpstr>
      <vt:lpstr>ÚLOHA 5: nácvik prekladu jednotlivých veršov – praktické kroky   </vt:lpstr>
      <vt:lpstr>ÚLOHA 6: spojenie veršov do celku</vt:lpstr>
      <vt:lpstr>ÚLOHA 7: Práca na výraze a emóciách</vt:lpstr>
      <vt:lpstr>ÚLOHA 8: skúšky a korekcie</vt:lpstr>
      <vt:lpstr>ÚLOHA 9: prezentácia</vt:lpstr>
      <vt:lpstr>ÚLOHA 10: reflexia</vt:lpstr>
      <vt:lpstr>Prezentacja programu PowerPoint</vt:lpstr>
      <vt:lpstr>Prezentacja programu PowerPoint</vt:lpstr>
      <vt:lpstr>Prezentacja programu PowerPoint</vt:lpstr>
      <vt:lpstr>V rámci celého projektu dbajte na to, aby deti chápali význam každej časti piesne a vedeli ho verne a emocionálne vyjadriť pomocou posunkového jazyka.  Čas na realizáciu projektu nie je vopred určený.  Bolo by vhodné tento projekt prezentovať ďalej, aby žiaci videli, že ich práca má využitie pre ďalších v škole, ale aj mimo nej.</vt:lpstr>
      <vt:lpstr>KRUŽÍKOVÁ, L. A kol. Hudební didaktika pro žáky se speciálními vzdělávacími potřebami v inkluzivním vzdělávání. Univerzita Palackého v Olomouci, 2020  http://www.myslim.sk/index.php/kurz-slovenskeho-posunkoveho-jazyka/myty-a-fakty 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Používateľ systému Windows</dc:creator>
  <cp:lastModifiedBy>xx xx</cp:lastModifiedBy>
  <cp:revision>46</cp:revision>
  <dcterms:created xsi:type="dcterms:W3CDTF">2024-06-23T19:25:34Z</dcterms:created>
  <dcterms:modified xsi:type="dcterms:W3CDTF">2025-05-19T12:13:32Z</dcterms:modified>
</cp:coreProperties>
</file>