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99" r:id="rId2"/>
    <p:sldId id="271" r:id="rId3"/>
    <p:sldId id="283" r:id="rId4"/>
    <p:sldId id="284" r:id="rId5"/>
    <p:sldId id="285" r:id="rId6"/>
    <p:sldId id="286" r:id="rId7"/>
    <p:sldId id="287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77" r:id="rId19"/>
    <p:sldId id="278" r:id="rId20"/>
    <p:sldId id="279" r:id="rId21"/>
    <p:sldId id="281" r:id="rId22"/>
    <p:sldId id="280" r:id="rId23"/>
    <p:sldId id="263" r:id="rId24"/>
    <p:sldId id="300" r:id="rId25"/>
    <p:sldId id="301" r:id="rId26"/>
    <p:sldId id="265" r:id="rId27"/>
    <p:sldId id="266" r:id="rId28"/>
    <p:sldId id="262" r:id="rId29"/>
    <p:sldId id="30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6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B80BF-30E3-4021-A680-B7194CD31077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FE181-C90A-42BA-A494-E080CCDD24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400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81D-08BB-4AEF-BA29-B67B4E4233BD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613E-AA0C-43EE-9C45-1EAB1DDAF16E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38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81D-08BB-4AEF-BA29-B67B4E4233BD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613E-AA0C-43EE-9C45-1EAB1DDAF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2045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81D-08BB-4AEF-BA29-B67B4E4233BD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613E-AA0C-43EE-9C45-1EAB1DDAF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6109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81D-08BB-4AEF-BA29-B67B4E4233BD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613E-AA0C-43EE-9C45-1EAB1DDAF16E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2449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81D-08BB-4AEF-BA29-B67B4E4233BD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613E-AA0C-43EE-9C45-1EAB1DDAF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1969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81D-08BB-4AEF-BA29-B67B4E4233BD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613E-AA0C-43EE-9C45-1EAB1DDAF16E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5942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81D-08BB-4AEF-BA29-B67B4E4233BD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613E-AA0C-43EE-9C45-1EAB1DDAF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7536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81D-08BB-4AEF-BA29-B67B4E4233BD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613E-AA0C-43EE-9C45-1EAB1DDAF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1925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81D-08BB-4AEF-BA29-B67B4E4233BD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613E-AA0C-43EE-9C45-1EAB1DDAF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590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81D-08BB-4AEF-BA29-B67B4E4233BD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613E-AA0C-43EE-9C45-1EAB1DDAF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241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81D-08BB-4AEF-BA29-B67B4E4233BD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613E-AA0C-43EE-9C45-1EAB1DDAF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75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81D-08BB-4AEF-BA29-B67B4E4233BD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613E-AA0C-43EE-9C45-1EAB1DDAF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399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81D-08BB-4AEF-BA29-B67B4E4233BD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613E-AA0C-43EE-9C45-1EAB1DDAF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134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81D-08BB-4AEF-BA29-B67B4E4233BD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613E-AA0C-43EE-9C45-1EAB1DDAF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304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81D-08BB-4AEF-BA29-B67B4E4233BD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613E-AA0C-43EE-9C45-1EAB1DDAF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649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81D-08BB-4AEF-BA29-B67B4E4233BD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613E-AA0C-43EE-9C45-1EAB1DDAF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0983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81D-08BB-4AEF-BA29-B67B4E4233BD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613E-AA0C-43EE-9C45-1EAB1DDAF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674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2A4181D-08BB-4AEF-BA29-B67B4E4233BD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5D3613E-AA0C-43EE-9C45-1EAB1DDAF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04135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e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zabav-deti.cz/clanek/stafetova-pantomima-459" TargetMode="External"/><Relationship Id="rId2" Type="http://schemas.openxmlformats.org/officeDocument/2006/relationships/hyperlink" Target="https://depositphotos.com/cz/photos/pantomim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www.wikihow.cz/Jak-na-pantomimu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4" name="Straight Connector 73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05556CF9-A1CA-4B1E-9CC2-C769CF64E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745" y="4495800"/>
            <a:ext cx="8108318" cy="2080581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ts val="475"/>
              </a:spcBef>
              <a:spcAft>
                <a:spcPts val="600"/>
              </a:spcAft>
            </a:pPr>
            <a:br>
              <a:rPr lang="pl-PL" sz="1600" b="1" dirty="0">
                <a:solidFill>
                  <a:schemeClr val="bg2">
                    <a:lumMod val="75000"/>
                  </a:schemeClr>
                </a:solidFill>
              </a:rPr>
            </a:br>
            <a:endParaRPr lang="pl-PL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AA40D8-D3EB-4250-8C95-FACDA22FA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523" y="1972246"/>
            <a:ext cx="8622191" cy="35820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b="1" cap="all" dirty="0">
                <a:solidFill>
                  <a:schemeClr val="tx1"/>
                </a:solidFill>
              </a:rPr>
              <a:t>Pantomima v </a:t>
            </a:r>
            <a:r>
              <a:rPr lang="pl-PL" sz="4000" b="1" cap="all" dirty="0" err="1">
                <a:solidFill>
                  <a:schemeClr val="tx1"/>
                </a:solidFill>
              </a:rPr>
              <a:t>totální</a:t>
            </a:r>
            <a:r>
              <a:rPr lang="pl-PL" sz="4000" b="1" cap="all" dirty="0">
                <a:solidFill>
                  <a:schemeClr val="tx1"/>
                </a:solidFill>
              </a:rPr>
              <a:t> </a:t>
            </a:r>
            <a:r>
              <a:rPr lang="pl-PL" sz="4000" b="1" cap="all" dirty="0" err="1">
                <a:solidFill>
                  <a:schemeClr val="tx1"/>
                </a:solidFill>
              </a:rPr>
              <a:t>komunikaci</a:t>
            </a:r>
            <a:endParaRPr lang="pl-PL" sz="4000" b="1" cap="all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l-PL" sz="2800" b="1" dirty="0">
                <a:solidFill>
                  <a:schemeClr val="tx1"/>
                </a:solidFill>
              </a:rPr>
              <a:t>v </a:t>
            </a:r>
            <a:r>
              <a:rPr lang="pl-PL" sz="2800" b="1" dirty="0" err="1">
                <a:solidFill>
                  <a:schemeClr val="tx1"/>
                </a:solidFill>
              </a:rPr>
              <a:t>rámci</a:t>
            </a:r>
            <a:r>
              <a:rPr lang="pl-PL" sz="2800" b="1" dirty="0">
                <a:solidFill>
                  <a:schemeClr val="tx1"/>
                </a:solidFill>
              </a:rPr>
              <a:t> </a:t>
            </a:r>
            <a:r>
              <a:rPr lang="pl-PL" sz="2800" b="1" dirty="0" err="1">
                <a:solidFill>
                  <a:schemeClr val="tx1"/>
                </a:solidFill>
              </a:rPr>
              <a:t>předmětu</a:t>
            </a:r>
            <a:r>
              <a:rPr lang="pl-PL" sz="2800" b="1" dirty="0">
                <a:solidFill>
                  <a:schemeClr val="tx1"/>
                </a:solidFill>
              </a:rPr>
              <a:t> </a:t>
            </a:r>
            <a:r>
              <a:rPr lang="pl-PL" sz="2800" b="1" dirty="0" err="1">
                <a:solidFill>
                  <a:schemeClr val="tx1"/>
                </a:solidFill>
              </a:rPr>
              <a:t>divadelní</a:t>
            </a:r>
            <a:r>
              <a:rPr lang="pl-PL" sz="2800" b="1" dirty="0">
                <a:solidFill>
                  <a:schemeClr val="tx1"/>
                </a:solidFill>
              </a:rPr>
              <a:t> </a:t>
            </a:r>
            <a:r>
              <a:rPr lang="pl-PL" sz="2800" b="1" dirty="0" err="1">
                <a:solidFill>
                  <a:schemeClr val="tx1"/>
                </a:solidFill>
              </a:rPr>
              <a:t>výchova</a:t>
            </a:r>
            <a:endParaRPr lang="pl-PL" sz="2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l-PL" sz="2800" b="1" dirty="0" err="1">
                <a:solidFill>
                  <a:schemeClr val="tx1"/>
                </a:solidFill>
              </a:rPr>
              <a:t>Příručka</a:t>
            </a:r>
            <a:r>
              <a:rPr lang="pl-PL" sz="2800" b="1" dirty="0">
                <a:solidFill>
                  <a:schemeClr val="tx1"/>
                </a:solidFill>
              </a:rPr>
              <a:t> pro </a:t>
            </a:r>
            <a:r>
              <a:rPr lang="pl-PL" sz="2800" b="1" dirty="0" err="1">
                <a:solidFill>
                  <a:schemeClr val="tx1"/>
                </a:solidFill>
              </a:rPr>
              <a:t>učitele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04A45A5-31EB-4FE1-EFA0-DDAD2BB43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5" y="344428"/>
            <a:ext cx="6677025" cy="140080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CA93A0B-FE8F-3039-D8A9-31529480FF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49" y="5893752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40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489857"/>
            <a:ext cx="10058400" cy="816429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POSTUP - 3_3 </a:t>
            </a:r>
            <a:r>
              <a:rPr lang="pl-PL" b="1" dirty="0" err="1">
                <a:solidFill>
                  <a:schemeClr val="bg1"/>
                </a:solidFill>
              </a:rPr>
              <a:t>Prostor</a:t>
            </a:r>
            <a:r>
              <a:rPr lang="pl-PL" b="1" dirty="0">
                <a:solidFill>
                  <a:schemeClr val="bg1"/>
                </a:solidFill>
              </a:rPr>
              <a:t> - </a:t>
            </a:r>
            <a:r>
              <a:rPr lang="pl-PL" b="1" dirty="0" err="1">
                <a:solidFill>
                  <a:schemeClr val="bg1"/>
                </a:solidFill>
              </a:rPr>
              <a:t>hmota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4212" y="909501"/>
            <a:ext cx="11003869" cy="48768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„</a:t>
            </a:r>
            <a:r>
              <a:rPr lang="pl-PL" sz="2400" dirty="0" err="1">
                <a:solidFill>
                  <a:schemeClr val="tx1"/>
                </a:solidFill>
              </a:rPr>
              <a:t>Manipulovat</a:t>
            </a:r>
            <a:r>
              <a:rPr lang="pl-PL" sz="2400" dirty="0">
                <a:solidFill>
                  <a:schemeClr val="tx1"/>
                </a:solidFill>
              </a:rPr>
              <a:t>“ s </a:t>
            </a:r>
            <a:r>
              <a:rPr lang="pl-PL" sz="2400" dirty="0" err="1">
                <a:solidFill>
                  <a:schemeClr val="tx1"/>
                </a:solidFill>
              </a:rPr>
              <a:t>prostorem</a:t>
            </a:r>
            <a:r>
              <a:rPr lang="pl-PL" sz="2400" dirty="0">
                <a:solidFill>
                  <a:schemeClr val="tx1"/>
                </a:solidFill>
              </a:rPr>
              <a:t> a </a:t>
            </a:r>
            <a:r>
              <a:rPr lang="pl-PL" sz="2400" dirty="0" err="1">
                <a:solidFill>
                  <a:schemeClr val="tx1"/>
                </a:solidFill>
              </a:rPr>
              <a:t>hmotou</a:t>
            </a:r>
            <a:r>
              <a:rPr lang="pl-PL" sz="2400" dirty="0">
                <a:solidFill>
                  <a:schemeClr val="tx1"/>
                </a:solidFill>
              </a:rPr>
              <a:t> - „</a:t>
            </a:r>
            <a:r>
              <a:rPr lang="pl-PL" sz="2400" dirty="0" err="1">
                <a:solidFill>
                  <a:schemeClr val="tx1"/>
                </a:solidFill>
              </a:rPr>
              <a:t>vytvářet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jednotlivé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prvky</a:t>
            </a:r>
            <a:r>
              <a:rPr lang="pl-PL" sz="2400" dirty="0">
                <a:solidFill>
                  <a:schemeClr val="tx1"/>
                </a:solidFill>
              </a:rPr>
              <a:t> ze </a:t>
            </a:r>
            <a:r>
              <a:rPr lang="pl-PL" sz="2400" dirty="0" err="1">
                <a:solidFill>
                  <a:schemeClr val="tx1"/>
                </a:solidFill>
              </a:rPr>
              <a:t>vzduchu</a:t>
            </a:r>
            <a:r>
              <a:rPr lang="pl-PL" sz="2400" dirty="0">
                <a:solidFill>
                  <a:schemeClr val="tx1"/>
                </a:solidFill>
              </a:rPr>
              <a:t>“. Tato technika kombinuje </a:t>
            </a:r>
            <a:r>
              <a:rPr lang="pl-PL" sz="2400" dirty="0" err="1">
                <a:solidFill>
                  <a:schemeClr val="tx1"/>
                </a:solidFill>
              </a:rPr>
              <a:t>všechny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tři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předchozí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prvky</a:t>
            </a:r>
            <a:r>
              <a:rPr lang="pl-PL" sz="24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err="1">
                <a:solidFill>
                  <a:schemeClr val="tx1"/>
                </a:solidFill>
              </a:rPr>
              <a:t>Např</a:t>
            </a:r>
            <a:r>
              <a:rPr lang="pl-PL" sz="2400" dirty="0">
                <a:solidFill>
                  <a:schemeClr val="tx1"/>
                </a:solidFill>
              </a:rPr>
              <a:t>. popis </a:t>
            </a:r>
            <a:r>
              <a:rPr lang="pl-PL" sz="2400" dirty="0" err="1">
                <a:solidFill>
                  <a:schemeClr val="tx1"/>
                </a:solidFill>
              </a:rPr>
              <a:t>jedné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iluze</a:t>
            </a:r>
            <a:r>
              <a:rPr lang="pl-PL" sz="2400" dirty="0">
                <a:solidFill>
                  <a:schemeClr val="tx1"/>
                </a:solidFill>
              </a:rPr>
              <a:t>: </a:t>
            </a:r>
            <a:r>
              <a:rPr lang="pl-PL" sz="2400" dirty="0" err="1">
                <a:solidFill>
                  <a:schemeClr val="tx1"/>
                </a:solidFill>
              </a:rPr>
              <a:t>driblování</a:t>
            </a:r>
            <a:r>
              <a:rPr lang="pl-PL" sz="2400" dirty="0">
                <a:solidFill>
                  <a:schemeClr val="tx1"/>
                </a:solidFill>
              </a:rPr>
              <a:t> s </a:t>
            </a:r>
            <a:r>
              <a:rPr lang="pl-PL" sz="2400" dirty="0" err="1">
                <a:solidFill>
                  <a:schemeClr val="tx1"/>
                </a:solidFill>
              </a:rPr>
              <a:t>basketbalovým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míčem</a:t>
            </a:r>
            <a:r>
              <a:rPr lang="pl-PL" sz="2400" dirty="0">
                <a:solidFill>
                  <a:schemeClr val="tx1"/>
                </a:solidFill>
              </a:rPr>
              <a:t>. </a:t>
            </a:r>
            <a:r>
              <a:rPr lang="pl-PL" sz="2400" dirty="0" err="1">
                <a:solidFill>
                  <a:schemeClr val="tx1"/>
                </a:solidFill>
              </a:rPr>
              <a:t>Pomocí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jedné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ruky</a:t>
            </a:r>
            <a:r>
              <a:rPr lang="pl-PL" sz="2400" dirty="0">
                <a:solidFill>
                  <a:schemeClr val="tx1"/>
                </a:solidFill>
              </a:rPr>
              <a:t> mim </a:t>
            </a:r>
            <a:r>
              <a:rPr lang="pl-PL" sz="2400" dirty="0" err="1">
                <a:solidFill>
                  <a:schemeClr val="tx1"/>
                </a:solidFill>
              </a:rPr>
              <a:t>napodobuje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většinu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dynamické</a:t>
            </a:r>
            <a:r>
              <a:rPr lang="pl-PL" sz="2400" dirty="0">
                <a:solidFill>
                  <a:schemeClr val="tx1"/>
                </a:solidFill>
              </a:rPr>
              <a:t> linie, </a:t>
            </a:r>
            <a:r>
              <a:rPr lang="pl-PL" sz="2400" dirty="0" err="1">
                <a:solidFill>
                  <a:schemeClr val="tx1"/>
                </a:solidFill>
              </a:rPr>
              <a:t>přestože</a:t>
            </a:r>
            <a:r>
              <a:rPr lang="pl-PL" sz="2400" dirty="0">
                <a:solidFill>
                  <a:schemeClr val="tx1"/>
                </a:solidFill>
              </a:rPr>
              <a:t> k tomu </a:t>
            </a:r>
            <a:r>
              <a:rPr lang="pl-PL" sz="2400" dirty="0" err="1">
                <a:solidFill>
                  <a:schemeClr val="tx1"/>
                </a:solidFill>
              </a:rPr>
              <a:t>používá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pouze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jednu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ruku</a:t>
            </a:r>
            <a:r>
              <a:rPr lang="pl-PL" sz="2400" dirty="0">
                <a:solidFill>
                  <a:schemeClr val="tx1"/>
                </a:solidFill>
              </a:rPr>
              <a:t>, tj. </a:t>
            </a:r>
            <a:r>
              <a:rPr lang="pl-PL" sz="2400" dirty="0" err="1">
                <a:solidFill>
                  <a:schemeClr val="tx1"/>
                </a:solidFill>
              </a:rPr>
              <a:t>pouze</a:t>
            </a:r>
            <a:r>
              <a:rPr lang="pl-PL" sz="2400" dirty="0">
                <a:solidFill>
                  <a:schemeClr val="tx1"/>
                </a:solidFill>
              </a:rPr>
              <a:t> jeden bod. </a:t>
            </a:r>
            <a:r>
              <a:rPr lang="pl-PL" sz="2400" dirty="0" err="1">
                <a:solidFill>
                  <a:schemeClr val="tx1"/>
                </a:solidFill>
              </a:rPr>
              <a:t>Místo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dvou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pevných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bodů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se</a:t>
            </a:r>
            <a:r>
              <a:rPr lang="pl-PL" sz="2400" dirty="0">
                <a:solidFill>
                  <a:schemeClr val="tx1"/>
                </a:solidFill>
              </a:rPr>
              <a:t> jeden z nich </a:t>
            </a:r>
            <a:r>
              <a:rPr lang="pl-PL" sz="2400" dirty="0" err="1">
                <a:solidFill>
                  <a:schemeClr val="tx1"/>
                </a:solidFill>
              </a:rPr>
              <a:t>promění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ve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specifický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tvar</a:t>
            </a:r>
            <a:r>
              <a:rPr lang="pl-PL" sz="2400" dirty="0">
                <a:solidFill>
                  <a:schemeClr val="tx1"/>
                </a:solidFill>
              </a:rPr>
              <a:t>: </a:t>
            </a:r>
            <a:r>
              <a:rPr lang="pl-PL" sz="2400" dirty="0" err="1">
                <a:solidFill>
                  <a:schemeClr val="tx1"/>
                </a:solidFill>
              </a:rPr>
              <a:t>zaoblenou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ruku</a:t>
            </a:r>
            <a:r>
              <a:rPr lang="pl-PL" sz="2400" dirty="0">
                <a:solidFill>
                  <a:schemeClr val="tx1"/>
                </a:solidFill>
              </a:rPr>
              <a:t> s </a:t>
            </a:r>
            <a:r>
              <a:rPr lang="pl-PL" sz="2400" dirty="0" err="1">
                <a:solidFill>
                  <a:schemeClr val="tx1"/>
                </a:solidFill>
              </a:rPr>
              <a:t>mírně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pokrčenými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prsty</a:t>
            </a:r>
            <a:r>
              <a:rPr lang="pl-PL" sz="2400" dirty="0">
                <a:solidFill>
                  <a:schemeClr val="tx1"/>
                </a:solidFill>
              </a:rPr>
              <a:t>. </a:t>
            </a:r>
            <a:r>
              <a:rPr lang="pl-PL" sz="2400" dirty="0" err="1">
                <a:solidFill>
                  <a:schemeClr val="tx1"/>
                </a:solidFill>
              </a:rPr>
              <a:t>Tento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tvar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vymezuje</a:t>
            </a:r>
            <a:r>
              <a:rPr lang="pl-PL" sz="2400" dirty="0">
                <a:solidFill>
                  <a:schemeClr val="tx1"/>
                </a:solidFill>
              </a:rPr>
              <a:t> „</a:t>
            </a:r>
            <a:r>
              <a:rPr lang="pl-PL" sz="2400" dirty="0" err="1">
                <a:solidFill>
                  <a:schemeClr val="tx1"/>
                </a:solidFill>
              </a:rPr>
              <a:t>prostor</a:t>
            </a:r>
            <a:r>
              <a:rPr lang="pl-PL" sz="2400" dirty="0">
                <a:solidFill>
                  <a:schemeClr val="tx1"/>
                </a:solidFill>
              </a:rPr>
              <a:t>“, v </a:t>
            </a:r>
            <a:r>
              <a:rPr lang="pl-PL" sz="2400" dirty="0" err="1">
                <a:solidFill>
                  <a:schemeClr val="tx1"/>
                </a:solidFill>
              </a:rPr>
              <a:t>němž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se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iluze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objevuje</a:t>
            </a:r>
            <a:r>
              <a:rPr lang="pl-PL" sz="2400" dirty="0">
                <a:solidFill>
                  <a:schemeClr val="tx1"/>
                </a:solidFill>
              </a:rPr>
              <a:t>, a </a:t>
            </a:r>
            <a:r>
              <a:rPr lang="pl-PL" sz="2400" dirty="0" err="1">
                <a:solidFill>
                  <a:schemeClr val="tx1"/>
                </a:solidFill>
              </a:rPr>
              <a:t>umožňuje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existenci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koule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neboli</a:t>
            </a:r>
            <a:r>
              <a:rPr lang="pl-PL" sz="2400" dirty="0">
                <a:solidFill>
                  <a:schemeClr val="tx1"/>
                </a:solidFill>
              </a:rPr>
              <a:t> „</a:t>
            </a:r>
            <a:r>
              <a:rPr lang="pl-PL" sz="2400" dirty="0" err="1">
                <a:solidFill>
                  <a:schemeClr val="tx1"/>
                </a:solidFill>
              </a:rPr>
              <a:t>hmoty</a:t>
            </a:r>
            <a:r>
              <a:rPr lang="pl-PL" sz="2400" dirty="0">
                <a:solidFill>
                  <a:schemeClr val="tx1"/>
                </a:solidFill>
              </a:rPr>
              <a:t>“ v </a:t>
            </a:r>
            <a:r>
              <a:rPr lang="pl-PL" sz="2400" dirty="0" err="1">
                <a:solidFill>
                  <a:schemeClr val="tx1"/>
                </a:solidFill>
              </a:rPr>
              <a:t>iluzi</a:t>
            </a:r>
            <a:r>
              <a:rPr lang="pl-PL" sz="24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err="1">
                <a:solidFill>
                  <a:schemeClr val="tx1"/>
                </a:solidFill>
              </a:rPr>
              <a:t>Manipulací</a:t>
            </a:r>
            <a:r>
              <a:rPr lang="pl-PL" sz="2400" dirty="0">
                <a:solidFill>
                  <a:schemeClr val="tx1"/>
                </a:solidFill>
              </a:rPr>
              <a:t> s </a:t>
            </a:r>
            <a:r>
              <a:rPr lang="pl-PL" sz="2400" dirty="0" err="1">
                <a:solidFill>
                  <a:schemeClr val="tx1"/>
                </a:solidFill>
              </a:rPr>
              <a:t>prostorem</a:t>
            </a:r>
            <a:r>
              <a:rPr lang="pl-PL" sz="2400" dirty="0">
                <a:solidFill>
                  <a:schemeClr val="tx1"/>
                </a:solidFill>
              </a:rPr>
              <a:t> a </a:t>
            </a:r>
            <a:r>
              <a:rPr lang="pl-PL" sz="2400" dirty="0" err="1">
                <a:solidFill>
                  <a:schemeClr val="tx1"/>
                </a:solidFill>
              </a:rPr>
              <a:t>hmotou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lze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vytvořit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mnoho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různých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objektů</a:t>
            </a:r>
            <a:r>
              <a:rPr lang="pl-PL" sz="2400" dirty="0">
                <a:solidFill>
                  <a:schemeClr val="tx1"/>
                </a:solidFill>
              </a:rPr>
              <a:t>, </a:t>
            </a:r>
            <a:r>
              <a:rPr lang="pl-PL" sz="2400" dirty="0" err="1">
                <a:solidFill>
                  <a:schemeClr val="tx1"/>
                </a:solidFill>
              </a:rPr>
              <a:t>postav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nebo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událostí</a:t>
            </a:r>
            <a:r>
              <a:rPr lang="pl-PL" sz="2400" dirty="0">
                <a:solidFill>
                  <a:schemeClr val="tx1"/>
                </a:solidFill>
              </a:rPr>
              <a:t>..</a:t>
            </a:r>
            <a:endParaRPr lang="sk-SK" sz="2400" dirty="0">
              <a:solidFill>
                <a:schemeClr val="tx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10E2EA3-E2A9-CE39-48FD-7CCEC89C08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906" y="5996305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872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489857"/>
            <a:ext cx="10058400" cy="816429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POSTUP 4 - </a:t>
            </a:r>
            <a:r>
              <a:rPr lang="pl-PL" b="1" dirty="0" err="1">
                <a:solidFill>
                  <a:schemeClr val="bg1"/>
                </a:solidFill>
              </a:rPr>
              <a:t>Šplhání</a:t>
            </a:r>
            <a:r>
              <a:rPr lang="pl-PL" b="1" dirty="0">
                <a:solidFill>
                  <a:schemeClr val="bg1"/>
                </a:solidFill>
              </a:rPr>
              <a:t> po </a:t>
            </a:r>
            <a:r>
              <a:rPr lang="pl-PL" b="1" dirty="0" err="1">
                <a:solidFill>
                  <a:schemeClr val="bg1"/>
                </a:solidFill>
              </a:rPr>
              <a:t>laně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4213" y="1306286"/>
            <a:ext cx="9065862" cy="449217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err="1">
                <a:solidFill>
                  <a:schemeClr val="tx1"/>
                </a:solidFill>
              </a:rPr>
              <a:t>Cítíte</a:t>
            </a:r>
            <a:r>
              <a:rPr lang="pl-PL" sz="2400" dirty="0">
                <a:solidFill>
                  <a:schemeClr val="tx1"/>
                </a:solidFill>
              </a:rPr>
              <a:t> lano, </a:t>
            </a:r>
            <a:r>
              <a:rPr lang="pl-PL" sz="2400" dirty="0" err="1">
                <a:solidFill>
                  <a:schemeClr val="tx1"/>
                </a:solidFill>
              </a:rPr>
              <a:t>předstíráte</a:t>
            </a:r>
            <a:r>
              <a:rPr lang="pl-PL" sz="2400" dirty="0">
                <a:solidFill>
                  <a:schemeClr val="tx1"/>
                </a:solidFill>
              </a:rPr>
              <a:t>, </a:t>
            </a:r>
            <a:r>
              <a:rPr lang="pl-PL" sz="2400" dirty="0" err="1">
                <a:solidFill>
                  <a:schemeClr val="tx1"/>
                </a:solidFill>
              </a:rPr>
              <a:t>že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se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houpe</a:t>
            </a:r>
            <a:r>
              <a:rPr lang="pl-PL" sz="2400" dirty="0">
                <a:solidFill>
                  <a:schemeClr val="tx1"/>
                </a:solidFill>
              </a:rPr>
              <a:t>, a </a:t>
            </a:r>
            <a:r>
              <a:rPr lang="pl-PL" sz="2400" dirty="0" err="1">
                <a:solidFill>
                  <a:schemeClr val="tx1"/>
                </a:solidFill>
              </a:rPr>
              <a:t>snažíte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se</a:t>
            </a:r>
            <a:r>
              <a:rPr lang="pl-PL" sz="2400" dirty="0">
                <a:solidFill>
                  <a:schemeClr val="tx1"/>
                </a:solidFill>
              </a:rPr>
              <a:t> po </a:t>
            </a:r>
            <a:r>
              <a:rPr lang="pl-PL" sz="2400" dirty="0" err="1">
                <a:solidFill>
                  <a:schemeClr val="tx1"/>
                </a:solidFill>
              </a:rPr>
              <a:t>něm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přelézt</a:t>
            </a:r>
            <a:r>
              <a:rPr lang="pl-PL" sz="24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err="1">
                <a:solidFill>
                  <a:schemeClr val="tx1"/>
                </a:solidFill>
              </a:rPr>
              <a:t>Sklouzněte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dolů</a:t>
            </a:r>
            <a:r>
              <a:rPr lang="pl-PL" sz="2400" dirty="0">
                <a:solidFill>
                  <a:schemeClr val="tx1"/>
                </a:solidFill>
              </a:rPr>
              <a:t> a pak </a:t>
            </a:r>
            <a:r>
              <a:rPr lang="pl-PL" sz="2400" dirty="0" err="1">
                <a:solidFill>
                  <a:schemeClr val="tx1"/>
                </a:solidFill>
              </a:rPr>
              <a:t>vylezte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zpět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nahoru</a:t>
            </a:r>
            <a:r>
              <a:rPr lang="pl-PL" sz="2400" dirty="0">
                <a:solidFill>
                  <a:schemeClr val="tx1"/>
                </a:solidFill>
              </a:rPr>
              <a:t>. </a:t>
            </a:r>
            <a:r>
              <a:rPr lang="pl-PL" sz="2400" dirty="0" err="1">
                <a:solidFill>
                  <a:schemeClr val="tx1"/>
                </a:solidFill>
              </a:rPr>
              <a:t>Tím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zajistíte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nejlepší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účinek</a:t>
            </a:r>
            <a:r>
              <a:rPr lang="pl-PL" sz="2400" dirty="0">
                <a:solidFill>
                  <a:schemeClr val="tx1"/>
                </a:solidFill>
              </a:rPr>
              <a:t>. Po „</a:t>
            </a:r>
            <a:r>
              <a:rPr lang="pl-PL" sz="2400" dirty="0" err="1">
                <a:solidFill>
                  <a:schemeClr val="tx1"/>
                </a:solidFill>
              </a:rPr>
              <a:t>vylezení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až</a:t>
            </a:r>
            <a:r>
              <a:rPr lang="pl-PL" sz="2400" dirty="0">
                <a:solidFill>
                  <a:schemeClr val="tx1"/>
                </a:solidFill>
              </a:rPr>
              <a:t> na </a:t>
            </a:r>
            <a:r>
              <a:rPr lang="pl-PL" sz="2400" dirty="0" err="1">
                <a:solidFill>
                  <a:schemeClr val="tx1"/>
                </a:solidFill>
              </a:rPr>
              <a:t>vrchol</a:t>
            </a:r>
            <a:r>
              <a:rPr lang="pl-PL" sz="2400" dirty="0">
                <a:solidFill>
                  <a:schemeClr val="tx1"/>
                </a:solidFill>
              </a:rPr>
              <a:t>“ si </a:t>
            </a:r>
            <a:r>
              <a:rPr lang="pl-PL" sz="2400" dirty="0" err="1">
                <a:solidFill>
                  <a:schemeClr val="tx1"/>
                </a:solidFill>
              </a:rPr>
              <a:t>otřete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pomyslný</a:t>
            </a:r>
            <a:r>
              <a:rPr lang="pl-PL" sz="2400" dirty="0">
                <a:solidFill>
                  <a:schemeClr val="tx1"/>
                </a:solidFill>
              </a:rPr>
              <a:t> pot z </a:t>
            </a:r>
            <a:r>
              <a:rPr lang="pl-PL" sz="2400" dirty="0" err="1">
                <a:solidFill>
                  <a:schemeClr val="tx1"/>
                </a:solidFill>
              </a:rPr>
              <a:t>čela</a:t>
            </a:r>
            <a:r>
              <a:rPr lang="pl-PL" sz="2400" dirty="0">
                <a:solidFill>
                  <a:schemeClr val="tx1"/>
                </a:solidFill>
              </a:rPr>
              <a:t>. </a:t>
            </a:r>
            <a:r>
              <a:rPr lang="pl-PL" sz="2400" dirty="0" err="1">
                <a:solidFill>
                  <a:schemeClr val="tx1"/>
                </a:solidFill>
              </a:rPr>
              <a:t>Šplhání</a:t>
            </a:r>
            <a:r>
              <a:rPr lang="pl-PL" sz="2400" dirty="0">
                <a:solidFill>
                  <a:schemeClr val="tx1"/>
                </a:solidFill>
              </a:rPr>
              <a:t> po </a:t>
            </a:r>
            <a:r>
              <a:rPr lang="pl-PL" sz="2400" dirty="0" err="1">
                <a:solidFill>
                  <a:schemeClr val="tx1"/>
                </a:solidFill>
              </a:rPr>
              <a:t>laně</a:t>
            </a:r>
            <a:r>
              <a:rPr lang="pl-PL" sz="2400" dirty="0">
                <a:solidFill>
                  <a:schemeClr val="tx1"/>
                </a:solidFill>
              </a:rPr>
              <a:t> je </a:t>
            </a:r>
            <a:r>
              <a:rPr lang="pl-PL" sz="2400" dirty="0" err="1">
                <a:solidFill>
                  <a:schemeClr val="tx1"/>
                </a:solidFill>
              </a:rPr>
              <a:t>velmi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obtížná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iluze</a:t>
            </a:r>
            <a:r>
              <a:rPr lang="pl-PL" sz="2400" dirty="0">
                <a:solidFill>
                  <a:schemeClr val="tx1"/>
                </a:solidFill>
              </a:rPr>
              <a:t>, </a:t>
            </a:r>
            <a:r>
              <a:rPr lang="pl-PL" sz="2400" dirty="0" err="1">
                <a:solidFill>
                  <a:schemeClr val="tx1"/>
                </a:solidFill>
              </a:rPr>
              <a:t>kterou</a:t>
            </a:r>
            <a:r>
              <a:rPr lang="pl-PL" sz="2400" dirty="0">
                <a:solidFill>
                  <a:schemeClr val="tx1"/>
                </a:solidFill>
              </a:rPr>
              <a:t> je </a:t>
            </a:r>
            <a:r>
              <a:rPr lang="pl-PL" sz="2400" dirty="0" err="1">
                <a:solidFill>
                  <a:schemeClr val="tx1"/>
                </a:solidFill>
              </a:rPr>
              <a:t>třeba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realisticky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zvládnout</a:t>
            </a:r>
            <a:r>
              <a:rPr lang="pl-PL" sz="24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err="1">
                <a:solidFill>
                  <a:schemeClr val="tx1"/>
                </a:solidFill>
              </a:rPr>
              <a:t>Představte</a:t>
            </a:r>
            <a:r>
              <a:rPr lang="pl-PL" sz="2400" dirty="0">
                <a:solidFill>
                  <a:schemeClr val="tx1"/>
                </a:solidFill>
              </a:rPr>
              <a:t> si </a:t>
            </a:r>
            <a:r>
              <a:rPr lang="pl-PL" sz="2400" dirty="0" err="1">
                <a:solidFill>
                  <a:schemeClr val="tx1"/>
                </a:solidFill>
              </a:rPr>
              <a:t>svou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plnou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váhu</a:t>
            </a:r>
            <a:r>
              <a:rPr lang="pl-PL" sz="2400" dirty="0">
                <a:solidFill>
                  <a:schemeClr val="tx1"/>
                </a:solidFill>
              </a:rPr>
              <a:t>. Jak </a:t>
            </a:r>
            <a:r>
              <a:rPr lang="pl-PL" sz="2400" dirty="0" err="1">
                <a:solidFill>
                  <a:schemeClr val="tx1"/>
                </a:solidFill>
              </a:rPr>
              <a:t>šplháte</a:t>
            </a:r>
            <a:r>
              <a:rPr lang="pl-PL" sz="2400" dirty="0">
                <a:solidFill>
                  <a:schemeClr val="tx1"/>
                </a:solidFill>
              </a:rPr>
              <a:t> po </a:t>
            </a:r>
            <a:r>
              <a:rPr lang="pl-PL" sz="2400" dirty="0" err="1">
                <a:solidFill>
                  <a:schemeClr val="tx1"/>
                </a:solidFill>
              </a:rPr>
              <a:t>laně</a:t>
            </a:r>
            <a:r>
              <a:rPr lang="pl-PL" sz="2400" dirty="0">
                <a:solidFill>
                  <a:schemeClr val="tx1"/>
                </a:solidFill>
              </a:rPr>
              <a:t>, </a:t>
            </a:r>
            <a:r>
              <a:rPr lang="pl-PL" sz="2400" dirty="0" err="1">
                <a:solidFill>
                  <a:schemeClr val="tx1"/>
                </a:solidFill>
              </a:rPr>
              <a:t>vaše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svaly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se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značně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napínají</a:t>
            </a:r>
            <a:r>
              <a:rPr lang="pl-PL" sz="2400" dirty="0">
                <a:solidFill>
                  <a:schemeClr val="tx1"/>
                </a:solidFill>
              </a:rPr>
              <a:t> a </a:t>
            </a:r>
            <a:r>
              <a:rPr lang="pl-PL" sz="2400" dirty="0" err="1">
                <a:solidFill>
                  <a:schemeClr val="tx1"/>
                </a:solidFill>
              </a:rPr>
              <a:t>ve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tváři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se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vám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objevuje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bolestně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namáhavý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výraz</a:t>
            </a:r>
            <a:r>
              <a:rPr lang="pl-PL" sz="2400" dirty="0">
                <a:solidFill>
                  <a:schemeClr val="tx1"/>
                </a:solidFill>
              </a:rPr>
              <a:t>. </a:t>
            </a:r>
            <a:r>
              <a:rPr lang="pl-PL" sz="2400" dirty="0" err="1">
                <a:solidFill>
                  <a:schemeClr val="tx1"/>
                </a:solidFill>
              </a:rPr>
              <a:t>Přirozenou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reakcí</a:t>
            </a:r>
            <a:r>
              <a:rPr lang="pl-PL" sz="2400" dirty="0">
                <a:solidFill>
                  <a:schemeClr val="tx1"/>
                </a:solidFill>
              </a:rPr>
              <a:t> by </a:t>
            </a:r>
            <a:r>
              <a:rPr lang="pl-PL" sz="2400" dirty="0" err="1">
                <a:solidFill>
                  <a:schemeClr val="tx1"/>
                </a:solidFill>
              </a:rPr>
              <a:t>bylo</a:t>
            </a:r>
            <a:r>
              <a:rPr lang="pl-PL" sz="2400" dirty="0">
                <a:solidFill>
                  <a:schemeClr val="tx1"/>
                </a:solidFill>
              </a:rPr>
              <a:t> i </a:t>
            </a:r>
            <a:r>
              <a:rPr lang="pl-PL" sz="2400" dirty="0" err="1">
                <a:solidFill>
                  <a:schemeClr val="tx1"/>
                </a:solidFill>
              </a:rPr>
              <a:t>otírání</a:t>
            </a:r>
            <a:r>
              <a:rPr lang="pl-PL" sz="2400" dirty="0">
                <a:solidFill>
                  <a:schemeClr val="tx1"/>
                </a:solidFill>
              </a:rPr>
              <a:t> potu. </a:t>
            </a:r>
            <a:r>
              <a:rPr lang="pl-PL" sz="2400" dirty="0" err="1">
                <a:solidFill>
                  <a:schemeClr val="tx1"/>
                </a:solidFill>
              </a:rPr>
              <a:t>Pokud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jste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ještě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nikdy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nelezli</a:t>
            </a:r>
            <a:r>
              <a:rPr lang="pl-PL" sz="2400" dirty="0">
                <a:solidFill>
                  <a:schemeClr val="tx1"/>
                </a:solidFill>
              </a:rPr>
              <a:t> po </a:t>
            </a:r>
            <a:r>
              <a:rPr lang="pl-PL" sz="2400" dirty="0" err="1">
                <a:solidFill>
                  <a:schemeClr val="tx1"/>
                </a:solidFill>
              </a:rPr>
              <a:t>skutečném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laně</a:t>
            </a:r>
            <a:r>
              <a:rPr lang="pl-PL" sz="2400" dirty="0">
                <a:solidFill>
                  <a:schemeClr val="tx1"/>
                </a:solidFill>
              </a:rPr>
              <a:t>, </a:t>
            </a:r>
            <a:r>
              <a:rPr lang="pl-PL" sz="2400" dirty="0" err="1">
                <a:solidFill>
                  <a:schemeClr val="tx1"/>
                </a:solidFill>
              </a:rPr>
              <a:t>zkuste</a:t>
            </a:r>
            <a:r>
              <a:rPr lang="pl-PL" sz="2400" dirty="0">
                <a:solidFill>
                  <a:schemeClr val="tx1"/>
                </a:solidFill>
              </a:rPr>
              <a:t> to. </a:t>
            </a:r>
            <a:r>
              <a:rPr lang="pl-PL" sz="2400" dirty="0" err="1">
                <a:solidFill>
                  <a:schemeClr val="tx1"/>
                </a:solidFill>
              </a:rPr>
              <a:t>Zkuste</a:t>
            </a:r>
            <a:r>
              <a:rPr lang="pl-PL" sz="2400" dirty="0">
                <a:solidFill>
                  <a:schemeClr val="tx1"/>
                </a:solidFill>
              </a:rPr>
              <a:t> si </a:t>
            </a:r>
            <a:r>
              <a:rPr lang="pl-PL" sz="2400" dirty="0" err="1">
                <a:solidFill>
                  <a:schemeClr val="tx1"/>
                </a:solidFill>
              </a:rPr>
              <a:t>zaznamenat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pohyby</a:t>
            </a:r>
            <a:r>
              <a:rPr lang="pl-PL" sz="2400" dirty="0">
                <a:solidFill>
                  <a:schemeClr val="tx1"/>
                </a:solidFill>
              </a:rPr>
              <a:t> a </a:t>
            </a:r>
            <a:r>
              <a:rPr lang="pl-PL" sz="2400" dirty="0" err="1">
                <a:solidFill>
                  <a:schemeClr val="tx1"/>
                </a:solidFill>
              </a:rPr>
              <a:t>reakce</a:t>
            </a:r>
            <a:r>
              <a:rPr lang="pl-PL" sz="2400" dirty="0">
                <a:solidFill>
                  <a:schemeClr val="tx1"/>
                </a:solidFill>
              </a:rPr>
              <a:t>, </a:t>
            </a:r>
            <a:r>
              <a:rPr lang="pl-PL" sz="2400" dirty="0" err="1">
                <a:solidFill>
                  <a:schemeClr val="tx1"/>
                </a:solidFill>
              </a:rPr>
              <a:t>které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děláte</a:t>
            </a:r>
            <a:r>
              <a:rPr lang="pl-PL" sz="2400" dirty="0">
                <a:solidFill>
                  <a:schemeClr val="tx1"/>
                </a:solidFill>
              </a:rPr>
              <a:t>.</a:t>
            </a:r>
            <a:endParaRPr lang="sk-SK" sz="2400" dirty="0">
              <a:solidFill>
                <a:schemeClr val="tx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29161"/>
          <a:stretch/>
        </p:blipFill>
        <p:spPr>
          <a:xfrm>
            <a:off x="9521649" y="2122714"/>
            <a:ext cx="2328246" cy="246500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6FEF4F9-0FBA-A72D-ACCB-0707627CDE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5962332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167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232" y="211410"/>
            <a:ext cx="10058400" cy="816429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POSTUP - 5 - </a:t>
            </a:r>
            <a:r>
              <a:rPr lang="pl-PL" b="1" dirty="0" err="1">
                <a:solidFill>
                  <a:schemeClr val="bg1"/>
                </a:solidFill>
              </a:rPr>
              <a:t>krabice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95643" y="1006403"/>
            <a:ext cx="8779827" cy="452714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chemeClr val="tx1"/>
                </a:solidFill>
              </a:rPr>
              <a:t>Modlete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se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 err="1">
                <a:solidFill>
                  <a:schemeClr val="tx1"/>
                </a:solidFill>
              </a:rPr>
              <a:t>abyste</a:t>
            </a:r>
            <a:r>
              <a:rPr lang="pl-PL" sz="2800" dirty="0">
                <a:solidFill>
                  <a:schemeClr val="tx1"/>
                </a:solidFill>
              </a:rPr>
              <a:t> byli „</a:t>
            </a:r>
            <a:r>
              <a:rPr lang="pl-PL" sz="2800" dirty="0" err="1">
                <a:solidFill>
                  <a:schemeClr val="tx1"/>
                </a:solidFill>
              </a:rPr>
              <a:t>uvězněni</a:t>
            </a:r>
            <a:r>
              <a:rPr lang="pl-PL" sz="2800" dirty="0">
                <a:solidFill>
                  <a:schemeClr val="tx1"/>
                </a:solidFill>
              </a:rPr>
              <a:t> v </a:t>
            </a:r>
            <a:r>
              <a:rPr lang="pl-PL" sz="2800" dirty="0" err="1">
                <a:solidFill>
                  <a:schemeClr val="tx1"/>
                </a:solidFill>
              </a:rPr>
              <a:t>krabici</a:t>
            </a:r>
            <a:r>
              <a:rPr lang="pl-PL" sz="2800" dirty="0">
                <a:solidFill>
                  <a:schemeClr val="tx1"/>
                </a:solidFill>
              </a:rPr>
              <a:t>“. </a:t>
            </a:r>
            <a:r>
              <a:rPr lang="pl-PL" sz="2800" dirty="0" err="1">
                <a:solidFill>
                  <a:schemeClr val="tx1"/>
                </a:solidFill>
              </a:rPr>
              <a:t>Když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jste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zavřeni</a:t>
            </a:r>
            <a:r>
              <a:rPr lang="pl-PL" sz="2800" dirty="0">
                <a:solidFill>
                  <a:schemeClr val="tx1"/>
                </a:solidFill>
              </a:rPr>
              <a:t> v </a:t>
            </a:r>
            <a:r>
              <a:rPr lang="pl-PL" sz="2800" dirty="0" err="1">
                <a:solidFill>
                  <a:schemeClr val="tx1"/>
                </a:solidFill>
              </a:rPr>
              <a:t>krabici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 err="1">
                <a:solidFill>
                  <a:schemeClr val="tx1"/>
                </a:solidFill>
              </a:rPr>
              <a:t>můžete</a:t>
            </a:r>
            <a:r>
              <a:rPr lang="pl-PL" sz="2800" dirty="0">
                <a:solidFill>
                  <a:schemeClr val="tx1"/>
                </a:solidFill>
              </a:rPr>
              <a:t> k </a:t>
            </a:r>
            <a:r>
              <a:rPr lang="pl-PL" sz="2800" dirty="0" err="1">
                <a:solidFill>
                  <a:schemeClr val="tx1"/>
                </a:solidFill>
              </a:rPr>
              <a:t>sobě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přitisknout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ruce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 err="1">
                <a:solidFill>
                  <a:schemeClr val="tx1"/>
                </a:solidFill>
              </a:rPr>
              <a:t>nejprve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dlaněmi</a:t>
            </a:r>
            <a:r>
              <a:rPr lang="pl-PL" sz="2800" dirty="0">
                <a:solidFill>
                  <a:schemeClr val="tx1"/>
                </a:solidFill>
              </a:rPr>
              <a:t> a pak </a:t>
            </a:r>
            <a:r>
              <a:rPr lang="pl-PL" sz="2800" dirty="0" err="1">
                <a:solidFill>
                  <a:schemeClr val="tx1"/>
                </a:solidFill>
              </a:rPr>
              <a:t>prsty</a:t>
            </a:r>
            <a:r>
              <a:rPr lang="pl-PL" sz="28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chemeClr val="tx1"/>
                </a:solidFill>
              </a:rPr>
              <a:t>Zkuste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se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chovat</a:t>
            </a:r>
            <a:r>
              <a:rPr lang="pl-PL" sz="2800" dirty="0">
                <a:solidFill>
                  <a:schemeClr val="tx1"/>
                </a:solidFill>
              </a:rPr>
              <a:t>, jako </a:t>
            </a:r>
            <a:r>
              <a:rPr lang="pl-PL" sz="2800" dirty="0" err="1">
                <a:solidFill>
                  <a:schemeClr val="tx1"/>
                </a:solidFill>
              </a:rPr>
              <a:t>byste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se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snažili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najít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cestu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ven</a:t>
            </a:r>
            <a:r>
              <a:rPr lang="pl-PL" sz="2800" dirty="0">
                <a:solidFill>
                  <a:schemeClr val="tx1"/>
                </a:solidFill>
              </a:rPr>
              <a:t>, a </a:t>
            </a:r>
            <a:r>
              <a:rPr lang="pl-PL" sz="2800" dirty="0" err="1">
                <a:solidFill>
                  <a:schemeClr val="tx1"/>
                </a:solidFill>
              </a:rPr>
              <a:t>postupně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určujte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rohy</a:t>
            </a:r>
            <a:r>
              <a:rPr lang="pl-PL" sz="2800" dirty="0">
                <a:solidFill>
                  <a:schemeClr val="tx1"/>
                </a:solidFill>
              </a:rPr>
              <a:t> a </a:t>
            </a:r>
            <a:r>
              <a:rPr lang="pl-PL" sz="2800" dirty="0" err="1">
                <a:solidFill>
                  <a:schemeClr val="tx1"/>
                </a:solidFill>
              </a:rPr>
              <a:t>stěny</a:t>
            </a:r>
            <a:r>
              <a:rPr lang="pl-PL" sz="2800" dirty="0">
                <a:solidFill>
                  <a:schemeClr val="tx1"/>
                </a:solidFill>
              </a:rPr>
              <a:t>. </a:t>
            </a:r>
            <a:r>
              <a:rPr lang="pl-PL" sz="2800" dirty="0" err="1">
                <a:solidFill>
                  <a:schemeClr val="tx1"/>
                </a:solidFill>
              </a:rPr>
              <a:t>Jednou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rukou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pohybujte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podél</a:t>
            </a:r>
            <a:r>
              <a:rPr lang="pl-PL" sz="2800" dirty="0">
                <a:solidFill>
                  <a:schemeClr val="tx1"/>
                </a:solidFill>
              </a:rPr>
              <a:t> „okraje“ </a:t>
            </a:r>
            <a:r>
              <a:rPr lang="pl-PL" sz="2800" dirty="0" err="1">
                <a:solidFill>
                  <a:schemeClr val="tx1"/>
                </a:solidFill>
              </a:rPr>
              <a:t>pomyslné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krabice</a:t>
            </a:r>
            <a:r>
              <a:rPr lang="pl-PL" sz="2800" dirty="0">
                <a:solidFill>
                  <a:schemeClr val="tx1"/>
                </a:solidFill>
              </a:rPr>
              <a:t>, jako </a:t>
            </a:r>
            <a:r>
              <a:rPr lang="pl-PL" sz="2800" dirty="0" err="1">
                <a:solidFill>
                  <a:schemeClr val="tx1"/>
                </a:solidFill>
              </a:rPr>
              <a:t>byste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se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snažili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najít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padací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dveře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 err="1">
                <a:solidFill>
                  <a:schemeClr val="tx1"/>
                </a:solidFill>
              </a:rPr>
              <a:t>kterými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se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dostanete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ven</a:t>
            </a:r>
            <a:r>
              <a:rPr lang="pl-PL" sz="2800" dirty="0">
                <a:solidFill>
                  <a:schemeClr val="tx1"/>
                </a:solidFill>
              </a:rPr>
              <a:t>. </a:t>
            </a:r>
            <a:r>
              <a:rPr lang="pl-PL" sz="2800" dirty="0" err="1">
                <a:solidFill>
                  <a:schemeClr val="tx1"/>
                </a:solidFill>
              </a:rPr>
              <a:t>Jednou</a:t>
            </a:r>
            <a:r>
              <a:rPr lang="pl-PL" sz="2800" dirty="0">
                <a:solidFill>
                  <a:schemeClr val="tx1"/>
                </a:solidFill>
              </a:rPr>
              <a:t> z </a:t>
            </a:r>
            <a:r>
              <a:rPr lang="pl-PL" sz="2800" dirty="0" err="1">
                <a:solidFill>
                  <a:schemeClr val="tx1"/>
                </a:solidFill>
              </a:rPr>
              <a:t>možností</a:t>
            </a:r>
            <a:r>
              <a:rPr lang="pl-PL" sz="2800" dirty="0">
                <a:solidFill>
                  <a:schemeClr val="tx1"/>
                </a:solidFill>
              </a:rPr>
              <a:t> je </a:t>
            </a:r>
            <a:r>
              <a:rPr lang="pl-PL" sz="2800" dirty="0" err="1">
                <a:solidFill>
                  <a:schemeClr val="tx1"/>
                </a:solidFill>
              </a:rPr>
              <a:t>takový</a:t>
            </a:r>
            <a:r>
              <a:rPr lang="pl-PL" sz="2800" dirty="0">
                <a:solidFill>
                  <a:schemeClr val="tx1"/>
                </a:solidFill>
              </a:rPr>
              <a:t> „</a:t>
            </a:r>
            <a:r>
              <a:rPr lang="pl-PL" sz="2800" dirty="0" err="1">
                <a:solidFill>
                  <a:schemeClr val="tx1"/>
                </a:solidFill>
              </a:rPr>
              <a:t>poklop</a:t>
            </a:r>
            <a:r>
              <a:rPr lang="pl-PL" sz="2800" dirty="0">
                <a:solidFill>
                  <a:schemeClr val="tx1"/>
                </a:solidFill>
              </a:rPr>
              <a:t>“ </a:t>
            </a:r>
            <a:r>
              <a:rPr lang="pl-PL" sz="2800" dirty="0" err="1">
                <a:solidFill>
                  <a:schemeClr val="tx1"/>
                </a:solidFill>
              </a:rPr>
              <a:t>najít</a:t>
            </a:r>
            <a:r>
              <a:rPr lang="pl-PL" sz="2800" dirty="0">
                <a:solidFill>
                  <a:schemeClr val="tx1"/>
                </a:solidFill>
              </a:rPr>
              <a:t> a </a:t>
            </a:r>
            <a:r>
              <a:rPr lang="pl-PL" sz="2800" dirty="0" err="1">
                <a:solidFill>
                  <a:schemeClr val="tx1"/>
                </a:solidFill>
              </a:rPr>
              <a:t>dramaticky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vyskočit</a:t>
            </a:r>
            <a:r>
              <a:rPr lang="pl-PL" sz="2800" dirty="0">
                <a:solidFill>
                  <a:schemeClr val="tx1"/>
                </a:solidFill>
              </a:rPr>
              <a:t> z </a:t>
            </a:r>
            <a:r>
              <a:rPr lang="pl-PL" sz="2800" dirty="0" err="1">
                <a:solidFill>
                  <a:schemeClr val="tx1"/>
                </a:solidFill>
              </a:rPr>
              <a:t>krabice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pomocí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obou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rukou</a:t>
            </a:r>
            <a:r>
              <a:rPr lang="pl-PL" sz="2800" dirty="0">
                <a:solidFill>
                  <a:schemeClr val="tx1"/>
                </a:solidFill>
              </a:rPr>
              <a:t> a </a:t>
            </a:r>
            <a:r>
              <a:rPr lang="pl-PL" sz="2800" dirty="0" err="1">
                <a:solidFill>
                  <a:schemeClr val="tx1"/>
                </a:solidFill>
              </a:rPr>
              <a:t>zaujmout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pozici</a:t>
            </a:r>
            <a:r>
              <a:rPr lang="pl-PL" sz="2800" dirty="0">
                <a:solidFill>
                  <a:schemeClr val="tx1"/>
                </a:solidFill>
              </a:rPr>
              <a:t> s </a:t>
            </a:r>
            <a:r>
              <a:rPr lang="pl-PL" sz="2800" dirty="0" err="1">
                <a:solidFill>
                  <a:schemeClr val="tx1"/>
                </a:solidFill>
              </a:rPr>
              <a:t>vítězným</a:t>
            </a:r>
            <a:r>
              <a:rPr lang="pl-PL" sz="2800" dirty="0">
                <a:solidFill>
                  <a:schemeClr val="tx1"/>
                </a:solidFill>
              </a:rPr>
              <a:t> gestem..</a:t>
            </a:r>
            <a:endParaRPr lang="sk-SK" sz="2800" dirty="0">
              <a:solidFill>
                <a:schemeClr val="tx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14440" t="14944"/>
          <a:stretch/>
        </p:blipFill>
        <p:spPr>
          <a:xfrm>
            <a:off x="9221333" y="2263569"/>
            <a:ext cx="2699657" cy="201280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E00E397-44E7-6B91-BE01-25973A9E36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047240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211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0040" y="97427"/>
            <a:ext cx="10058400" cy="816429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POSTUP - 5 -1- LEZENÍ PO ŽEBŘÍKU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10040" y="801870"/>
            <a:ext cx="11171920" cy="5330371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chemeClr val="tx1"/>
                </a:solidFill>
              </a:rPr>
              <a:t>Abyste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získali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iluzi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šplhání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 err="1">
                <a:solidFill>
                  <a:schemeClr val="tx1"/>
                </a:solidFill>
              </a:rPr>
              <a:t>musíte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se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chytit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příček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pomyslného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žebříku</a:t>
            </a:r>
            <a:r>
              <a:rPr lang="pl-PL" sz="28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chemeClr val="tx1"/>
                </a:solidFill>
              </a:rPr>
              <a:t>Přední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část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chodidla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položte</a:t>
            </a:r>
            <a:r>
              <a:rPr lang="pl-PL" sz="2800" dirty="0">
                <a:solidFill>
                  <a:schemeClr val="tx1"/>
                </a:solidFill>
              </a:rPr>
              <a:t> na </a:t>
            </a:r>
            <a:r>
              <a:rPr lang="pl-PL" sz="2800" dirty="0" err="1">
                <a:solidFill>
                  <a:schemeClr val="tx1"/>
                </a:solidFill>
              </a:rPr>
              <a:t>podlahu</a:t>
            </a:r>
            <a:r>
              <a:rPr lang="pl-PL" sz="2800" dirty="0">
                <a:solidFill>
                  <a:schemeClr val="tx1"/>
                </a:solidFill>
              </a:rPr>
              <a:t>, jako by to </a:t>
            </a:r>
            <a:r>
              <a:rPr lang="pl-PL" sz="2800" dirty="0" err="1">
                <a:solidFill>
                  <a:schemeClr val="tx1"/>
                </a:solidFill>
              </a:rPr>
              <a:t>byla</a:t>
            </a:r>
            <a:r>
              <a:rPr lang="pl-PL" sz="2800" dirty="0">
                <a:solidFill>
                  <a:schemeClr val="tx1"/>
                </a:solidFill>
              </a:rPr>
              <a:t> jedna </a:t>
            </a:r>
            <a:r>
              <a:rPr lang="pl-PL" sz="2800" dirty="0" err="1">
                <a:solidFill>
                  <a:schemeClr val="tx1"/>
                </a:solidFill>
              </a:rPr>
              <a:t>příčka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žebříku</a:t>
            </a:r>
            <a:r>
              <a:rPr lang="pl-PL" sz="2800" dirty="0">
                <a:solidFill>
                  <a:schemeClr val="tx1"/>
                </a:solidFill>
              </a:rPr>
              <a:t>. </a:t>
            </a:r>
            <a:r>
              <a:rPr lang="pl-PL" sz="2800" dirty="0" err="1">
                <a:solidFill>
                  <a:schemeClr val="tx1"/>
                </a:solidFill>
              </a:rPr>
              <a:t>Uchopte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pomyslnou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příčku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žebříku</a:t>
            </a:r>
            <a:r>
              <a:rPr lang="pl-PL" sz="2800" dirty="0">
                <a:solidFill>
                  <a:schemeClr val="tx1"/>
                </a:solidFill>
              </a:rPr>
              <a:t> (</a:t>
            </a:r>
            <a:r>
              <a:rPr lang="pl-PL" sz="2800" dirty="0" err="1">
                <a:solidFill>
                  <a:schemeClr val="tx1"/>
                </a:solidFill>
              </a:rPr>
              <a:t>pohybujte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oběma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rukama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současně</a:t>
            </a:r>
            <a:r>
              <a:rPr lang="pl-PL" sz="2800" dirty="0">
                <a:solidFill>
                  <a:schemeClr val="tx1"/>
                </a:solidFill>
              </a:rPr>
              <a:t>!), </a:t>
            </a:r>
            <a:r>
              <a:rPr lang="pl-PL" sz="2800" dirty="0" err="1">
                <a:solidFill>
                  <a:schemeClr val="tx1"/>
                </a:solidFill>
              </a:rPr>
              <a:t>zvedněte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se</a:t>
            </a:r>
            <a:r>
              <a:rPr lang="pl-PL" sz="2800" dirty="0">
                <a:solidFill>
                  <a:schemeClr val="tx1"/>
                </a:solidFill>
              </a:rPr>
              <a:t> na </a:t>
            </a:r>
            <a:r>
              <a:rPr lang="pl-PL" sz="2800" dirty="0" err="1">
                <a:solidFill>
                  <a:schemeClr val="tx1"/>
                </a:solidFill>
              </a:rPr>
              <a:t>špičku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chodidla</a:t>
            </a:r>
            <a:r>
              <a:rPr lang="pl-PL" sz="2800" dirty="0">
                <a:solidFill>
                  <a:schemeClr val="tx1"/>
                </a:solidFill>
              </a:rPr>
              <a:t> a </a:t>
            </a:r>
            <a:r>
              <a:rPr lang="pl-PL" sz="2800" dirty="0" err="1">
                <a:solidFill>
                  <a:schemeClr val="tx1"/>
                </a:solidFill>
              </a:rPr>
              <a:t>druhou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nohou</a:t>
            </a:r>
            <a:r>
              <a:rPr lang="pl-PL" sz="2800" dirty="0">
                <a:solidFill>
                  <a:schemeClr val="tx1"/>
                </a:solidFill>
              </a:rPr>
              <a:t> pak </a:t>
            </a:r>
            <a:r>
              <a:rPr lang="pl-PL" sz="2800" dirty="0" err="1">
                <a:solidFill>
                  <a:schemeClr val="tx1"/>
                </a:solidFill>
              </a:rPr>
              <a:t>dopadněte</a:t>
            </a:r>
            <a:r>
              <a:rPr lang="pl-PL" sz="2800" dirty="0">
                <a:solidFill>
                  <a:schemeClr val="tx1"/>
                </a:solidFill>
              </a:rPr>
              <a:t> na </a:t>
            </a:r>
            <a:r>
              <a:rPr lang="pl-PL" sz="2800" dirty="0" err="1">
                <a:solidFill>
                  <a:schemeClr val="tx1"/>
                </a:solidFill>
              </a:rPr>
              <a:t>podlahu</a:t>
            </a:r>
            <a:r>
              <a:rPr lang="pl-PL" sz="2800" dirty="0">
                <a:solidFill>
                  <a:schemeClr val="tx1"/>
                </a:solidFill>
              </a:rPr>
              <a:t>, jako </a:t>
            </a:r>
            <a:r>
              <a:rPr lang="pl-PL" sz="2800" dirty="0" err="1">
                <a:solidFill>
                  <a:schemeClr val="tx1"/>
                </a:solidFill>
              </a:rPr>
              <a:t>byste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stáli</a:t>
            </a:r>
            <a:r>
              <a:rPr lang="pl-PL" sz="2800" dirty="0">
                <a:solidFill>
                  <a:schemeClr val="tx1"/>
                </a:solidFill>
              </a:rPr>
              <a:t> na </a:t>
            </a:r>
            <a:r>
              <a:rPr lang="pl-PL" sz="2800" dirty="0" err="1">
                <a:solidFill>
                  <a:schemeClr val="tx1"/>
                </a:solidFill>
              </a:rPr>
              <a:t>vyšší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příčce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žebříku</a:t>
            </a:r>
            <a:r>
              <a:rPr lang="pl-PL" sz="2800" dirty="0">
                <a:solidFill>
                  <a:schemeClr val="tx1"/>
                </a:solidFill>
              </a:rPr>
              <a:t>.....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chemeClr val="tx1"/>
                </a:solidFill>
              </a:rPr>
              <a:t>Při</a:t>
            </a:r>
            <a:r>
              <a:rPr lang="pl-PL" sz="2800" dirty="0">
                <a:solidFill>
                  <a:schemeClr val="tx1"/>
                </a:solidFill>
              </a:rPr>
              <a:t> „</a:t>
            </a:r>
            <a:r>
              <a:rPr lang="pl-PL" sz="2800" dirty="0" err="1">
                <a:solidFill>
                  <a:schemeClr val="tx1"/>
                </a:solidFill>
              </a:rPr>
              <a:t>šplhání</a:t>
            </a:r>
            <a:r>
              <a:rPr lang="pl-PL" sz="2800" dirty="0">
                <a:solidFill>
                  <a:schemeClr val="tx1"/>
                </a:solidFill>
              </a:rPr>
              <a:t>“ </a:t>
            </a:r>
            <a:r>
              <a:rPr lang="pl-PL" sz="2800" dirty="0" err="1">
                <a:solidFill>
                  <a:schemeClr val="tx1"/>
                </a:solidFill>
              </a:rPr>
              <a:t>kmitejte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rukama</a:t>
            </a:r>
            <a:r>
              <a:rPr lang="pl-PL" sz="2800" dirty="0">
                <a:solidFill>
                  <a:schemeClr val="tx1"/>
                </a:solidFill>
              </a:rPr>
              <a:t> a </a:t>
            </a:r>
            <a:r>
              <a:rPr lang="pl-PL" sz="2800" dirty="0" err="1">
                <a:solidFill>
                  <a:schemeClr val="tx1"/>
                </a:solidFill>
              </a:rPr>
              <a:t>nohama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 err="1">
                <a:solidFill>
                  <a:schemeClr val="tx1"/>
                </a:solidFill>
              </a:rPr>
              <a:t>stejně</a:t>
            </a:r>
            <a:r>
              <a:rPr lang="pl-PL" sz="2800" dirty="0">
                <a:solidFill>
                  <a:schemeClr val="tx1"/>
                </a:solidFill>
              </a:rPr>
              <a:t> jako </a:t>
            </a:r>
            <a:r>
              <a:rPr lang="pl-PL" sz="2800" dirty="0" err="1">
                <a:solidFill>
                  <a:schemeClr val="tx1"/>
                </a:solidFill>
              </a:rPr>
              <a:t>při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skutečném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šplhání</a:t>
            </a:r>
            <a:r>
              <a:rPr lang="pl-PL" sz="2800" dirty="0">
                <a:solidFill>
                  <a:schemeClr val="tx1"/>
                </a:solidFill>
              </a:rPr>
              <a:t>. </a:t>
            </a:r>
            <a:r>
              <a:rPr lang="pl-PL" sz="2800" dirty="0" err="1">
                <a:solidFill>
                  <a:schemeClr val="tx1"/>
                </a:solidFill>
              </a:rPr>
              <a:t>Neustále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se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dívejte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vzhůru</a:t>
            </a:r>
            <a:r>
              <a:rPr lang="pl-PL" sz="2800" dirty="0">
                <a:solidFill>
                  <a:schemeClr val="tx1"/>
                </a:solidFill>
              </a:rPr>
              <a:t>, jako </a:t>
            </a:r>
            <a:r>
              <a:rPr lang="pl-PL" sz="2800" dirty="0" err="1">
                <a:solidFill>
                  <a:schemeClr val="tx1"/>
                </a:solidFill>
              </a:rPr>
              <a:t>byste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pozorovali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místo</a:t>
            </a:r>
            <a:r>
              <a:rPr lang="pl-PL" sz="2800" dirty="0">
                <a:solidFill>
                  <a:schemeClr val="tx1"/>
                </a:solidFill>
              </a:rPr>
              <a:t>, na </a:t>
            </a:r>
            <a:r>
              <a:rPr lang="pl-PL" sz="2800" dirty="0" err="1">
                <a:solidFill>
                  <a:schemeClr val="tx1"/>
                </a:solidFill>
              </a:rPr>
              <a:t>které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se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snažíte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vylézt</a:t>
            </a:r>
            <a:r>
              <a:rPr lang="pl-PL" sz="2800" dirty="0">
                <a:solidFill>
                  <a:schemeClr val="tx1"/>
                </a:solidFill>
              </a:rPr>
              <a:t>. (</a:t>
            </a:r>
            <a:r>
              <a:rPr lang="pl-PL" sz="2800" dirty="0" err="1">
                <a:solidFill>
                  <a:schemeClr val="tx1"/>
                </a:solidFill>
              </a:rPr>
              <a:t>Abyste</a:t>
            </a:r>
            <a:r>
              <a:rPr lang="pl-PL" sz="2800" dirty="0">
                <a:solidFill>
                  <a:schemeClr val="tx1"/>
                </a:solidFill>
              </a:rPr>
              <a:t> si </a:t>
            </a:r>
            <a:r>
              <a:rPr lang="pl-PL" sz="2800" dirty="0" err="1">
                <a:solidFill>
                  <a:schemeClr val="tx1"/>
                </a:solidFill>
              </a:rPr>
              <a:t>vytvořili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iluzi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vysokého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žebříku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 err="1">
                <a:solidFill>
                  <a:schemeClr val="tx1"/>
                </a:solidFill>
              </a:rPr>
              <a:t>občas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se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nakloněte</a:t>
            </a:r>
            <a:r>
              <a:rPr lang="pl-PL" sz="2800" dirty="0">
                <a:solidFill>
                  <a:schemeClr val="tx1"/>
                </a:solidFill>
              </a:rPr>
              <a:t> na </a:t>
            </a:r>
            <a:r>
              <a:rPr lang="pl-PL" sz="2800" dirty="0" err="1">
                <a:solidFill>
                  <a:schemeClr val="tx1"/>
                </a:solidFill>
              </a:rPr>
              <a:t>jednu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stranu</a:t>
            </a:r>
            <a:r>
              <a:rPr lang="pl-PL" sz="2800" dirty="0">
                <a:solidFill>
                  <a:schemeClr val="tx1"/>
                </a:solidFill>
              </a:rPr>
              <a:t> a </a:t>
            </a:r>
            <a:r>
              <a:rPr lang="pl-PL" sz="2800" dirty="0" err="1">
                <a:solidFill>
                  <a:schemeClr val="tx1"/>
                </a:solidFill>
              </a:rPr>
              <a:t>předstírejte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 err="1">
                <a:solidFill>
                  <a:schemeClr val="tx1"/>
                </a:solidFill>
              </a:rPr>
              <a:t>že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se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díváte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dolů</a:t>
            </a:r>
            <a:r>
              <a:rPr lang="pl-PL" sz="2800" dirty="0">
                <a:solidFill>
                  <a:schemeClr val="tx1"/>
                </a:solidFill>
              </a:rPr>
              <a:t>). </a:t>
            </a:r>
            <a:r>
              <a:rPr lang="pl-PL" sz="2800" dirty="0" err="1">
                <a:solidFill>
                  <a:schemeClr val="tx1"/>
                </a:solidFill>
              </a:rPr>
              <a:t>Opatrně</a:t>
            </a:r>
            <a:r>
              <a:rPr lang="pl-PL" sz="2800" dirty="0">
                <a:solidFill>
                  <a:schemeClr val="tx1"/>
                </a:solidFill>
              </a:rPr>
              <a:t> a </a:t>
            </a:r>
            <a:r>
              <a:rPr lang="pl-PL" sz="2800" dirty="0" err="1">
                <a:solidFill>
                  <a:schemeClr val="tx1"/>
                </a:solidFill>
              </a:rPr>
              <a:t>pomalu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zakloňte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hlavu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 err="1">
                <a:solidFill>
                  <a:schemeClr val="tx1"/>
                </a:solidFill>
              </a:rPr>
              <a:t>chvíli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se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dívejte</a:t>
            </a:r>
            <a:r>
              <a:rPr lang="pl-PL" sz="2800" dirty="0">
                <a:solidFill>
                  <a:schemeClr val="tx1"/>
                </a:solidFill>
              </a:rPr>
              <a:t> na </a:t>
            </a:r>
            <a:r>
              <a:rPr lang="pl-PL" sz="2800" dirty="0" err="1">
                <a:solidFill>
                  <a:schemeClr val="tx1"/>
                </a:solidFill>
              </a:rPr>
              <a:t>podlahu</a:t>
            </a:r>
            <a:r>
              <a:rPr lang="pl-PL" sz="2800" dirty="0">
                <a:solidFill>
                  <a:schemeClr val="tx1"/>
                </a:solidFill>
              </a:rPr>
              <a:t> a pak rychle v </a:t>
            </a:r>
            <a:r>
              <a:rPr lang="pl-PL" sz="2800" dirty="0" err="1">
                <a:solidFill>
                  <a:schemeClr val="tx1"/>
                </a:solidFill>
              </a:rPr>
              <a:t>předstírané</a:t>
            </a:r>
            <a:r>
              <a:rPr lang="pl-PL" sz="2800" dirty="0">
                <a:solidFill>
                  <a:schemeClr val="tx1"/>
                </a:solidFill>
              </a:rPr>
              <a:t> panice </a:t>
            </a:r>
            <a:r>
              <a:rPr lang="pl-PL" sz="2800" dirty="0" err="1">
                <a:solidFill>
                  <a:schemeClr val="tx1"/>
                </a:solidFill>
              </a:rPr>
              <a:t>vraťte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pohled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dopředu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nebo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nahoru</a:t>
            </a:r>
            <a:r>
              <a:rPr lang="pl-PL" sz="2800" dirty="0">
                <a:solidFill>
                  <a:schemeClr val="tx1"/>
                </a:solidFill>
              </a:rPr>
              <a:t>. To </a:t>
            </a:r>
            <a:r>
              <a:rPr lang="pl-PL" sz="2800" dirty="0" err="1">
                <a:solidFill>
                  <a:schemeClr val="tx1"/>
                </a:solidFill>
              </a:rPr>
              <a:t>přispěje</a:t>
            </a:r>
            <a:r>
              <a:rPr lang="pl-PL" sz="2800" dirty="0">
                <a:solidFill>
                  <a:schemeClr val="tx1"/>
                </a:solidFill>
              </a:rPr>
              <a:t> k </a:t>
            </a:r>
            <a:r>
              <a:rPr lang="pl-PL" sz="2800" dirty="0" err="1">
                <a:solidFill>
                  <a:schemeClr val="tx1"/>
                </a:solidFill>
              </a:rPr>
              <a:t>iluzi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komiky</a:t>
            </a:r>
            <a:r>
              <a:rPr lang="pl-PL" sz="2800" dirty="0">
                <a:solidFill>
                  <a:schemeClr val="tx1"/>
                </a:solidFill>
              </a:rPr>
              <a:t>). </a:t>
            </a:r>
            <a:r>
              <a:rPr lang="pl-PL" sz="2800" dirty="0" err="1">
                <a:solidFill>
                  <a:schemeClr val="tx1"/>
                </a:solidFill>
              </a:rPr>
              <a:t>Cvičte</a:t>
            </a:r>
            <a:r>
              <a:rPr lang="pl-PL" sz="2800" dirty="0">
                <a:solidFill>
                  <a:schemeClr val="tx1"/>
                </a:solidFill>
              </a:rPr>
              <a:t> a </a:t>
            </a:r>
            <a:r>
              <a:rPr lang="pl-PL" sz="2800" dirty="0" err="1">
                <a:solidFill>
                  <a:schemeClr val="tx1"/>
                </a:solidFill>
              </a:rPr>
              <a:t>soustřeďte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se</a:t>
            </a:r>
            <a:r>
              <a:rPr lang="pl-PL" sz="2800" dirty="0">
                <a:solidFill>
                  <a:schemeClr val="tx1"/>
                </a:solidFill>
              </a:rPr>
              <a:t> na </a:t>
            </a:r>
            <a:r>
              <a:rPr lang="pl-PL" sz="2800" dirty="0" err="1">
                <a:solidFill>
                  <a:schemeClr val="tx1"/>
                </a:solidFill>
              </a:rPr>
              <a:t>správný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pohyb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nohou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 err="1">
                <a:solidFill>
                  <a:schemeClr val="tx1"/>
                </a:solidFill>
              </a:rPr>
              <a:t>stejně</a:t>
            </a:r>
            <a:r>
              <a:rPr lang="pl-PL" sz="2800" dirty="0">
                <a:solidFill>
                  <a:schemeClr val="tx1"/>
                </a:solidFill>
              </a:rPr>
              <a:t> jako </a:t>
            </a:r>
            <a:r>
              <a:rPr lang="pl-PL" sz="2800" dirty="0" err="1">
                <a:solidFill>
                  <a:schemeClr val="tx1"/>
                </a:solidFill>
              </a:rPr>
              <a:t>při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skutečném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výstupu</a:t>
            </a:r>
            <a:r>
              <a:rPr lang="pl-PL" sz="2800" dirty="0">
                <a:solidFill>
                  <a:schemeClr val="tx1"/>
                </a:solidFill>
              </a:rPr>
              <a:t>...</a:t>
            </a:r>
            <a:endParaRPr lang="sk-SK" sz="2800" dirty="0">
              <a:solidFill>
                <a:schemeClr val="tx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EE14EDD-99D2-7129-8F98-94D0717C85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5963648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367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489857"/>
            <a:ext cx="10058400" cy="816429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POSTUP - 5 - 2 - OHÝBÁNÍ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4212" y="1007473"/>
            <a:ext cx="9787845" cy="449217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chemeClr val="tx1"/>
                </a:solidFill>
              </a:rPr>
              <a:t>Nacvičujte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opírání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se</a:t>
            </a:r>
            <a:r>
              <a:rPr lang="pl-PL" sz="2800" dirty="0">
                <a:solidFill>
                  <a:schemeClr val="tx1"/>
                </a:solidFill>
              </a:rPr>
              <a:t> o </a:t>
            </a:r>
            <a:r>
              <a:rPr lang="pl-PL" sz="2800" dirty="0" err="1">
                <a:solidFill>
                  <a:schemeClr val="tx1"/>
                </a:solidFill>
              </a:rPr>
              <a:t>nějaký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předmět</a:t>
            </a:r>
            <a:r>
              <a:rPr lang="pl-PL" sz="2800" dirty="0">
                <a:solidFill>
                  <a:schemeClr val="tx1"/>
                </a:solidFill>
              </a:rPr>
              <a:t>. </a:t>
            </a:r>
            <a:r>
              <a:rPr lang="pl-PL" sz="2800" dirty="0" err="1">
                <a:solidFill>
                  <a:schemeClr val="tx1"/>
                </a:solidFill>
              </a:rPr>
              <a:t>Předstírejte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 err="1">
                <a:solidFill>
                  <a:schemeClr val="tx1"/>
                </a:solidFill>
              </a:rPr>
              <a:t>že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se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opíráte</a:t>
            </a:r>
            <a:r>
              <a:rPr lang="pl-PL" sz="2800" dirty="0">
                <a:solidFill>
                  <a:schemeClr val="tx1"/>
                </a:solidFill>
              </a:rPr>
              <a:t> o </a:t>
            </a:r>
            <a:r>
              <a:rPr lang="pl-PL" sz="2800" dirty="0" err="1">
                <a:solidFill>
                  <a:schemeClr val="tx1"/>
                </a:solidFill>
              </a:rPr>
              <a:t>sloup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veřejného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osvětlení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 err="1">
                <a:solidFill>
                  <a:schemeClr val="tx1"/>
                </a:solidFill>
              </a:rPr>
              <a:t>zeď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nebo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skříň</a:t>
            </a:r>
            <a:r>
              <a:rPr lang="pl-PL" sz="2800" dirty="0">
                <a:solidFill>
                  <a:schemeClr val="tx1"/>
                </a:solidFill>
              </a:rPr>
              <a:t>.-Na </a:t>
            </a:r>
            <a:r>
              <a:rPr lang="pl-PL" sz="2800" dirty="0" err="1">
                <a:solidFill>
                  <a:schemeClr val="tx1"/>
                </a:solidFill>
              </a:rPr>
              <a:t>první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pohled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se</a:t>
            </a:r>
            <a:r>
              <a:rPr lang="pl-PL" sz="2800" dirty="0">
                <a:solidFill>
                  <a:schemeClr val="tx1"/>
                </a:solidFill>
              </a:rPr>
              <a:t> to </a:t>
            </a:r>
            <a:r>
              <a:rPr lang="pl-PL" sz="2800" dirty="0" err="1">
                <a:solidFill>
                  <a:schemeClr val="tx1"/>
                </a:solidFill>
              </a:rPr>
              <a:t>nemusí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zdát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obtížné</a:t>
            </a:r>
            <a:r>
              <a:rPr lang="pl-PL" sz="2800" dirty="0">
                <a:solidFill>
                  <a:schemeClr val="tx1"/>
                </a:solidFill>
              </a:rPr>
              <a:t>, ale opak je </a:t>
            </a:r>
            <a:r>
              <a:rPr lang="pl-PL" sz="2800" dirty="0" err="1">
                <a:solidFill>
                  <a:schemeClr val="tx1"/>
                </a:solidFill>
              </a:rPr>
              <a:t>pravdou</a:t>
            </a:r>
            <a:r>
              <a:rPr lang="pl-PL" sz="28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</a:rPr>
              <a:t>Tato technika </a:t>
            </a:r>
            <a:r>
              <a:rPr lang="pl-PL" sz="2800" dirty="0" err="1">
                <a:solidFill>
                  <a:schemeClr val="tx1"/>
                </a:solidFill>
              </a:rPr>
              <a:t>vyžaduje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velkou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sílu</a:t>
            </a:r>
            <a:r>
              <a:rPr lang="pl-PL" sz="2800" dirty="0">
                <a:solidFill>
                  <a:schemeClr val="tx1"/>
                </a:solidFill>
              </a:rPr>
              <a:t> a </a:t>
            </a:r>
            <a:r>
              <a:rPr lang="pl-PL" sz="2800" dirty="0" err="1">
                <a:solidFill>
                  <a:schemeClr val="tx1"/>
                </a:solidFill>
              </a:rPr>
              <a:t>koordinaci</a:t>
            </a:r>
            <a:r>
              <a:rPr lang="pl-PL" sz="2800" dirty="0">
                <a:solidFill>
                  <a:schemeClr val="tx1"/>
                </a:solidFill>
              </a:rPr>
              <a:t>. </a:t>
            </a:r>
            <a:r>
              <a:rPr lang="pl-PL" sz="2800" dirty="0" err="1">
                <a:solidFill>
                  <a:schemeClr val="tx1"/>
                </a:solidFill>
              </a:rPr>
              <a:t>Základní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provedení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se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skládá</a:t>
            </a:r>
            <a:r>
              <a:rPr lang="pl-PL" sz="2800" dirty="0">
                <a:solidFill>
                  <a:schemeClr val="tx1"/>
                </a:solidFill>
              </a:rPr>
              <a:t> ze </a:t>
            </a:r>
            <a:r>
              <a:rPr lang="pl-PL" sz="2800" dirty="0" err="1">
                <a:solidFill>
                  <a:schemeClr val="tx1"/>
                </a:solidFill>
              </a:rPr>
              <a:t>dvou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částí</a:t>
            </a:r>
            <a:r>
              <a:rPr lang="pl-PL" sz="2800" dirty="0">
                <a:solidFill>
                  <a:schemeClr val="tx1"/>
                </a:solidFill>
              </a:rPr>
              <a:t>. </a:t>
            </a:r>
            <a:r>
              <a:rPr lang="pl-PL" sz="2800" dirty="0" err="1">
                <a:solidFill>
                  <a:schemeClr val="tx1"/>
                </a:solidFill>
              </a:rPr>
              <a:t>Začněte</a:t>
            </a:r>
            <a:r>
              <a:rPr lang="pl-PL" sz="2800" dirty="0">
                <a:solidFill>
                  <a:schemeClr val="tx1"/>
                </a:solidFill>
              </a:rPr>
              <a:t> s </a:t>
            </a:r>
            <a:r>
              <a:rPr lang="pl-PL" sz="2800" dirty="0" err="1">
                <a:solidFill>
                  <a:schemeClr val="tx1"/>
                </a:solidFill>
              </a:rPr>
              <a:t>nohama</a:t>
            </a:r>
            <a:r>
              <a:rPr lang="pl-PL" sz="2800" dirty="0">
                <a:solidFill>
                  <a:schemeClr val="tx1"/>
                </a:solidFill>
              </a:rPr>
              <a:t> na </a:t>
            </a:r>
            <a:r>
              <a:rPr lang="pl-PL" sz="2800" dirty="0" err="1">
                <a:solidFill>
                  <a:schemeClr val="tx1"/>
                </a:solidFill>
              </a:rPr>
              <a:t>šířku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ramen</a:t>
            </a:r>
            <a:r>
              <a:rPr lang="pl-PL" sz="2800" dirty="0">
                <a:solidFill>
                  <a:schemeClr val="tx1"/>
                </a:solidFill>
              </a:rPr>
              <a:t>.</a:t>
            </a:r>
            <a:endParaRPr lang="sk-SK" sz="2800" dirty="0">
              <a:solidFill>
                <a:schemeClr val="tx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8776535-9162-2737-0E9E-267E6A364E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028690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398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489857"/>
            <a:ext cx="10058400" cy="816429"/>
          </a:xfrm>
        </p:spPr>
        <p:txBody>
          <a:bodyPr/>
          <a:lstStyle/>
          <a:p>
            <a:r>
              <a:rPr lang="pl-PL" b="1" dirty="0"/>
              <a:t>POSTUP - 6 - </a:t>
            </a:r>
            <a:r>
              <a:rPr lang="pl-PL" b="1" dirty="0" err="1"/>
              <a:t>chůze</a:t>
            </a:r>
            <a:r>
              <a:rPr lang="pl-PL" b="1" dirty="0"/>
              <a:t> v </a:t>
            </a:r>
            <a:r>
              <a:rPr lang="pl-PL" b="1" dirty="0" err="1"/>
              <a:t>silném</a:t>
            </a:r>
            <a:r>
              <a:rPr lang="pl-PL" b="1" dirty="0"/>
              <a:t> </a:t>
            </a:r>
            <a:r>
              <a:rPr lang="pl-PL" b="1" dirty="0" err="1"/>
              <a:t>větru</a:t>
            </a:r>
            <a:endParaRPr lang="pl-PL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4213" y="491670"/>
            <a:ext cx="9077008" cy="536049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chemeClr val="tx1"/>
                </a:solidFill>
              </a:rPr>
              <a:t>Modlete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se</a:t>
            </a:r>
            <a:r>
              <a:rPr lang="pl-PL" sz="2800" dirty="0">
                <a:solidFill>
                  <a:schemeClr val="tx1"/>
                </a:solidFill>
              </a:rPr>
              <a:t> za </a:t>
            </a:r>
            <a:r>
              <a:rPr lang="pl-PL" sz="2800" dirty="0" err="1">
                <a:solidFill>
                  <a:schemeClr val="tx1"/>
                </a:solidFill>
              </a:rPr>
              <a:t>velmi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větrné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počasí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 err="1">
                <a:solidFill>
                  <a:schemeClr val="tx1"/>
                </a:solidFill>
              </a:rPr>
              <a:t>které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vám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ztěžuje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udržet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se</a:t>
            </a:r>
            <a:r>
              <a:rPr lang="pl-PL" sz="2800" dirty="0">
                <a:solidFill>
                  <a:schemeClr val="tx1"/>
                </a:solidFill>
              </a:rPr>
              <a:t> na </a:t>
            </a:r>
            <a:r>
              <a:rPr lang="pl-PL" sz="2800" dirty="0" err="1">
                <a:solidFill>
                  <a:schemeClr val="tx1"/>
                </a:solidFill>
              </a:rPr>
              <a:t>nohou</a:t>
            </a:r>
            <a:r>
              <a:rPr lang="pl-PL" sz="2800" dirty="0">
                <a:solidFill>
                  <a:schemeClr val="tx1"/>
                </a:solidFill>
              </a:rPr>
              <a:t>. </a:t>
            </a:r>
            <a:r>
              <a:rPr lang="pl-PL" sz="2800" dirty="0" err="1">
                <a:solidFill>
                  <a:schemeClr val="tx1"/>
                </a:solidFill>
              </a:rPr>
              <a:t>Nechte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vítr</a:t>
            </a:r>
            <a:r>
              <a:rPr lang="pl-PL" sz="2800" dirty="0">
                <a:solidFill>
                  <a:schemeClr val="tx1"/>
                </a:solidFill>
              </a:rPr>
              <a:t>, aby si </a:t>
            </a:r>
            <a:br>
              <a:rPr lang="pl-PL" sz="2800" dirty="0">
                <a:solidFill>
                  <a:schemeClr val="tx1"/>
                </a:solidFill>
              </a:rPr>
            </a:br>
            <a:r>
              <a:rPr lang="pl-PL" sz="2800" dirty="0">
                <a:solidFill>
                  <a:schemeClr val="tx1"/>
                </a:solidFill>
              </a:rPr>
              <a:t>s </a:t>
            </a:r>
            <a:r>
              <a:rPr lang="pl-PL" sz="2800" dirty="0" err="1">
                <a:solidFill>
                  <a:schemeClr val="tx1"/>
                </a:solidFill>
              </a:rPr>
              <a:t>vámi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pohrával</a:t>
            </a:r>
            <a:r>
              <a:rPr lang="pl-PL" sz="2800" dirty="0">
                <a:solidFill>
                  <a:schemeClr val="tx1"/>
                </a:solidFill>
              </a:rPr>
              <a:t> a </a:t>
            </a:r>
            <a:r>
              <a:rPr lang="pl-PL" sz="2800" dirty="0" err="1">
                <a:solidFill>
                  <a:schemeClr val="tx1"/>
                </a:solidFill>
              </a:rPr>
              <a:t>házel</a:t>
            </a:r>
            <a:r>
              <a:rPr lang="pl-PL" sz="2800" dirty="0">
                <a:solidFill>
                  <a:schemeClr val="tx1"/>
                </a:solidFill>
              </a:rPr>
              <a:t> s </a:t>
            </a:r>
            <a:r>
              <a:rPr lang="pl-PL" sz="2800" dirty="0" err="1">
                <a:solidFill>
                  <a:schemeClr val="tx1"/>
                </a:solidFill>
              </a:rPr>
              <a:t>vámi</a:t>
            </a:r>
            <a:r>
              <a:rPr lang="pl-PL" sz="2800" dirty="0">
                <a:solidFill>
                  <a:schemeClr val="tx1"/>
                </a:solidFill>
              </a:rPr>
              <a:t> ze </a:t>
            </a:r>
            <a:r>
              <a:rPr lang="pl-PL" sz="2800" dirty="0" err="1">
                <a:solidFill>
                  <a:schemeClr val="tx1"/>
                </a:solidFill>
              </a:rPr>
              <a:t>strany</a:t>
            </a:r>
            <a:r>
              <a:rPr lang="pl-PL" sz="2800" dirty="0">
                <a:solidFill>
                  <a:schemeClr val="tx1"/>
                </a:solidFill>
              </a:rPr>
              <a:t> na </a:t>
            </a:r>
            <a:r>
              <a:rPr lang="pl-PL" sz="2800" dirty="0" err="1">
                <a:solidFill>
                  <a:schemeClr val="tx1"/>
                </a:solidFill>
              </a:rPr>
              <a:t>stranu</a:t>
            </a:r>
            <a:r>
              <a:rPr lang="pl-PL" sz="28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chemeClr val="tx1"/>
                </a:solidFill>
              </a:rPr>
              <a:t>Zpestřete</a:t>
            </a:r>
            <a:r>
              <a:rPr lang="pl-PL" sz="2800" dirty="0">
                <a:solidFill>
                  <a:schemeClr val="tx1"/>
                </a:solidFill>
              </a:rPr>
              <a:t> si </a:t>
            </a:r>
            <a:r>
              <a:rPr lang="pl-PL" sz="2800" dirty="0" err="1">
                <a:solidFill>
                  <a:schemeClr val="tx1"/>
                </a:solidFill>
              </a:rPr>
              <a:t>pokrývku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hlavy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 err="1">
                <a:solidFill>
                  <a:schemeClr val="tx1"/>
                </a:solidFill>
              </a:rPr>
              <a:t>např</a:t>
            </a:r>
            <a:r>
              <a:rPr lang="pl-PL" sz="2800" dirty="0">
                <a:solidFill>
                  <a:schemeClr val="tx1"/>
                </a:solidFill>
              </a:rPr>
              <a:t>. </a:t>
            </a:r>
            <a:r>
              <a:rPr lang="pl-PL" sz="2800" dirty="0" err="1">
                <a:solidFill>
                  <a:schemeClr val="tx1"/>
                </a:solidFill>
              </a:rPr>
              <a:t>zábavným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prvkem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převráceného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deštníku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 err="1">
                <a:solidFill>
                  <a:schemeClr val="tx1"/>
                </a:solidFill>
              </a:rPr>
              <a:t>odfouknutím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klobouku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apod</a:t>
            </a:r>
            <a:r>
              <a:rPr lang="pl-PL" sz="2800" dirty="0">
                <a:solidFill>
                  <a:schemeClr val="tx1"/>
                </a:solidFill>
              </a:rPr>
              <a:t>.</a:t>
            </a:r>
            <a:endParaRPr lang="sk-SK" sz="2800" dirty="0">
              <a:solidFill>
                <a:schemeClr val="tx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496" y="1306286"/>
            <a:ext cx="2154232" cy="313431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55454FD-CBEE-DC1C-ACD4-573C52F66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009866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755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2080" y="379613"/>
            <a:ext cx="10058400" cy="816429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POSTUP - 7 - PANTOMIMA JÍDLA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92081" y="1041763"/>
            <a:ext cx="8303329" cy="449217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chemeClr val="tx1"/>
                </a:solidFill>
              </a:rPr>
              <a:t>Sledovat</a:t>
            </a:r>
            <a:r>
              <a:rPr lang="pl-PL" sz="2800" dirty="0">
                <a:solidFill>
                  <a:schemeClr val="tx1"/>
                </a:solidFill>
              </a:rPr>
              <a:t> mima, jak </a:t>
            </a:r>
            <a:r>
              <a:rPr lang="pl-PL" sz="2800" dirty="0" err="1">
                <a:solidFill>
                  <a:schemeClr val="tx1"/>
                </a:solidFill>
              </a:rPr>
              <a:t>předstírá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 err="1">
                <a:solidFill>
                  <a:schemeClr val="tx1"/>
                </a:solidFill>
              </a:rPr>
              <a:t>že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jí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 err="1">
                <a:solidFill>
                  <a:schemeClr val="tx1"/>
                </a:solidFill>
              </a:rPr>
              <a:t>může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být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velmi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zábavné</a:t>
            </a:r>
            <a:r>
              <a:rPr lang="pl-PL" sz="28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chemeClr val="tx1"/>
                </a:solidFill>
              </a:rPr>
              <a:t>Příklad</a:t>
            </a:r>
            <a:r>
              <a:rPr lang="pl-PL" sz="2800" dirty="0">
                <a:solidFill>
                  <a:schemeClr val="tx1"/>
                </a:solidFill>
              </a:rPr>
              <a:t> 1: </a:t>
            </a:r>
            <a:r>
              <a:rPr lang="pl-PL" sz="2800" dirty="0" err="1">
                <a:solidFill>
                  <a:schemeClr val="tx1"/>
                </a:solidFill>
              </a:rPr>
              <a:t>Předstírejte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 err="1">
                <a:solidFill>
                  <a:schemeClr val="tx1"/>
                </a:solidFill>
              </a:rPr>
              <a:t>že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jíte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špatně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připravený</a:t>
            </a:r>
            <a:r>
              <a:rPr lang="pl-PL" sz="2800" dirty="0">
                <a:solidFill>
                  <a:schemeClr val="tx1"/>
                </a:solidFill>
              </a:rPr>
              <a:t> hamburger </a:t>
            </a:r>
            <a:r>
              <a:rPr lang="pl-PL" sz="2800" dirty="0" err="1">
                <a:solidFill>
                  <a:schemeClr val="tx1"/>
                </a:solidFill>
              </a:rPr>
              <a:t>nebo</a:t>
            </a:r>
            <a:r>
              <a:rPr lang="pl-PL" sz="2800" dirty="0">
                <a:solidFill>
                  <a:schemeClr val="tx1"/>
                </a:solidFill>
              </a:rPr>
              <a:t> hot dog a </a:t>
            </a:r>
            <a:r>
              <a:rPr lang="pl-PL" sz="2800" dirty="0" err="1">
                <a:solidFill>
                  <a:schemeClr val="tx1"/>
                </a:solidFill>
              </a:rPr>
              <a:t>nechte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jeho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obsah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spadnout</a:t>
            </a:r>
            <a:r>
              <a:rPr lang="pl-PL" sz="2800" dirty="0">
                <a:solidFill>
                  <a:schemeClr val="tx1"/>
                </a:solidFill>
              </a:rPr>
              <a:t> na </a:t>
            </a:r>
            <a:r>
              <a:rPr lang="pl-PL" sz="2800" dirty="0" err="1">
                <a:solidFill>
                  <a:schemeClr val="tx1"/>
                </a:solidFill>
              </a:rPr>
              <a:t>své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oblečení</a:t>
            </a:r>
            <a:r>
              <a:rPr lang="pl-PL" sz="2800" dirty="0">
                <a:solidFill>
                  <a:schemeClr val="tx1"/>
                </a:solidFill>
              </a:rPr>
              <a:t>. V </a:t>
            </a:r>
            <a:r>
              <a:rPr lang="pl-PL" sz="2800" dirty="0" err="1">
                <a:solidFill>
                  <a:schemeClr val="tx1"/>
                </a:solidFill>
              </a:rPr>
              <a:t>důsledku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této</a:t>
            </a:r>
            <a:r>
              <a:rPr lang="pl-PL" sz="2800" dirty="0">
                <a:solidFill>
                  <a:schemeClr val="tx1"/>
                </a:solidFill>
              </a:rPr>
              <a:t> chyby si </a:t>
            </a:r>
            <a:r>
              <a:rPr lang="pl-PL" sz="2800" dirty="0" err="1">
                <a:solidFill>
                  <a:schemeClr val="tx1"/>
                </a:solidFill>
              </a:rPr>
              <a:t>můžete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vylít</a:t>
            </a:r>
            <a:r>
              <a:rPr lang="pl-PL" sz="2800" dirty="0">
                <a:solidFill>
                  <a:schemeClr val="tx1"/>
                </a:solidFill>
              </a:rPr>
              <a:t> trochu </a:t>
            </a:r>
            <a:r>
              <a:rPr lang="pl-PL" sz="2800" dirty="0" err="1">
                <a:solidFill>
                  <a:schemeClr val="tx1"/>
                </a:solidFill>
              </a:rPr>
              <a:t>kečupu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přímo</a:t>
            </a:r>
            <a:r>
              <a:rPr lang="pl-PL" sz="2800" dirty="0">
                <a:solidFill>
                  <a:schemeClr val="tx1"/>
                </a:solidFill>
              </a:rPr>
              <a:t> do oka.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chemeClr val="tx1"/>
                </a:solidFill>
              </a:rPr>
              <a:t>Příklad</a:t>
            </a:r>
            <a:r>
              <a:rPr lang="pl-PL" sz="2800" dirty="0">
                <a:solidFill>
                  <a:schemeClr val="tx1"/>
                </a:solidFill>
              </a:rPr>
              <a:t> 2: </a:t>
            </a:r>
            <a:r>
              <a:rPr lang="pl-PL" sz="2800" dirty="0" err="1">
                <a:solidFill>
                  <a:schemeClr val="tx1"/>
                </a:solidFill>
              </a:rPr>
              <a:t>Předstírejte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 err="1">
                <a:solidFill>
                  <a:schemeClr val="tx1"/>
                </a:solidFill>
              </a:rPr>
              <a:t>že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loupete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banán</a:t>
            </a:r>
            <a:r>
              <a:rPr lang="pl-PL" sz="2800" dirty="0">
                <a:solidFill>
                  <a:schemeClr val="tx1"/>
                </a:solidFill>
              </a:rPr>
              <a:t>, a pak ho ze </a:t>
            </a:r>
            <a:r>
              <a:rPr lang="pl-PL" sz="2800" dirty="0" err="1">
                <a:solidFill>
                  <a:schemeClr val="tx1"/>
                </a:solidFill>
              </a:rPr>
              <a:t>slupky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sjeďte</a:t>
            </a:r>
            <a:r>
              <a:rPr lang="pl-PL" sz="2800" dirty="0">
                <a:solidFill>
                  <a:schemeClr val="tx1"/>
                </a:solidFill>
              </a:rPr>
              <a:t>.</a:t>
            </a:r>
            <a:endParaRPr lang="sk-SK" sz="2800" dirty="0">
              <a:solidFill>
                <a:schemeClr val="tx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199" y="1846762"/>
            <a:ext cx="2724160" cy="204480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429AD37-96C6-0C28-B448-0E8C5A9F37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90" y="6009866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452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489857"/>
            <a:ext cx="10058400" cy="816429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POSTUP 8 - CHŮZE NA MÍSTĚ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4213" y="698863"/>
            <a:ext cx="8882698" cy="531100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chemeClr val="tx1"/>
                </a:solidFill>
              </a:rPr>
              <a:t>Chůze</a:t>
            </a:r>
            <a:r>
              <a:rPr lang="pl-PL" sz="2800" dirty="0">
                <a:solidFill>
                  <a:schemeClr val="tx1"/>
                </a:solidFill>
              </a:rPr>
              <a:t> na </a:t>
            </a:r>
            <a:r>
              <a:rPr lang="pl-PL" sz="2800" dirty="0" err="1">
                <a:solidFill>
                  <a:schemeClr val="tx1"/>
                </a:solidFill>
              </a:rPr>
              <a:t>místě</a:t>
            </a:r>
            <a:r>
              <a:rPr lang="pl-PL" sz="2800" dirty="0">
                <a:solidFill>
                  <a:schemeClr val="tx1"/>
                </a:solidFill>
              </a:rPr>
              <a:t> je </a:t>
            </a:r>
            <a:r>
              <a:rPr lang="pl-PL" sz="2800" dirty="0" err="1">
                <a:solidFill>
                  <a:schemeClr val="tx1"/>
                </a:solidFill>
              </a:rPr>
              <a:t>jedním</a:t>
            </a:r>
            <a:r>
              <a:rPr lang="pl-PL" sz="2800" dirty="0">
                <a:solidFill>
                  <a:schemeClr val="tx1"/>
                </a:solidFill>
              </a:rPr>
              <a:t> z </a:t>
            </a:r>
            <a:r>
              <a:rPr lang="pl-PL" sz="2800" dirty="0" err="1">
                <a:solidFill>
                  <a:schemeClr val="tx1"/>
                </a:solidFill>
              </a:rPr>
              <a:t>běžných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prvků</a:t>
            </a:r>
            <a:r>
              <a:rPr lang="pl-PL" sz="2800" dirty="0">
                <a:solidFill>
                  <a:schemeClr val="tx1"/>
                </a:solidFill>
              </a:rPr>
              <a:t> pantomimy.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chemeClr val="tx1"/>
                </a:solidFill>
              </a:rPr>
              <a:t>Jedná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se</a:t>
            </a:r>
            <a:r>
              <a:rPr lang="pl-PL" sz="2800" dirty="0">
                <a:solidFill>
                  <a:schemeClr val="tx1"/>
                </a:solidFill>
              </a:rPr>
              <a:t> o </a:t>
            </a:r>
            <a:r>
              <a:rPr lang="pl-PL" sz="2800" dirty="0" err="1">
                <a:solidFill>
                  <a:schemeClr val="tx1"/>
                </a:solidFill>
              </a:rPr>
              <a:t>fyzicky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náročné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číslo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 err="1">
                <a:solidFill>
                  <a:schemeClr val="tx1"/>
                </a:solidFill>
              </a:rPr>
              <a:t>které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vlastně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obrací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mechanismus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skutečné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chůze</a:t>
            </a:r>
            <a:r>
              <a:rPr lang="pl-PL" sz="2800" dirty="0">
                <a:solidFill>
                  <a:schemeClr val="tx1"/>
                </a:solidFill>
              </a:rPr>
              <a:t>. </a:t>
            </a:r>
            <a:r>
              <a:rPr lang="pl-PL" sz="2800" dirty="0" err="1">
                <a:solidFill>
                  <a:schemeClr val="tx1"/>
                </a:solidFill>
              </a:rPr>
              <a:t>Zadní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noha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při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pantomimické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chůzi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nenese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žádnou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váhu</a:t>
            </a:r>
            <a:r>
              <a:rPr lang="pl-PL" sz="2800" dirty="0">
                <a:solidFill>
                  <a:schemeClr val="tx1"/>
                </a:solidFill>
              </a:rPr>
              <a:t>, ale </a:t>
            </a:r>
            <a:r>
              <a:rPr lang="pl-PL" sz="2800" dirty="0" err="1">
                <a:solidFill>
                  <a:schemeClr val="tx1"/>
                </a:solidFill>
              </a:rPr>
              <a:t>představuje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chůzi</a:t>
            </a:r>
            <a:r>
              <a:rPr lang="pl-PL" sz="2800" dirty="0">
                <a:solidFill>
                  <a:schemeClr val="tx1"/>
                </a:solidFill>
              </a:rPr>
              <a:t> jako </a:t>
            </a:r>
            <a:r>
              <a:rPr lang="pl-PL" sz="2800" dirty="0" err="1">
                <a:solidFill>
                  <a:schemeClr val="tx1"/>
                </a:solidFill>
              </a:rPr>
              <a:t>při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normální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chůzi</a:t>
            </a:r>
            <a:r>
              <a:rPr lang="pl-PL" sz="2800" dirty="0">
                <a:solidFill>
                  <a:schemeClr val="tx1"/>
                </a:solidFill>
              </a:rPr>
              <a:t>. </a:t>
            </a:r>
            <a:r>
              <a:rPr lang="pl-PL" sz="2800" dirty="0" err="1">
                <a:solidFill>
                  <a:schemeClr val="tx1"/>
                </a:solidFill>
              </a:rPr>
              <a:t>Proto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musí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zůstat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během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iluze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natažená</a:t>
            </a:r>
            <a:r>
              <a:rPr lang="pl-PL" sz="2800" dirty="0">
                <a:solidFill>
                  <a:schemeClr val="tx1"/>
                </a:solidFill>
              </a:rPr>
              <a:t>, aby </a:t>
            </a:r>
            <a:r>
              <a:rPr lang="pl-PL" sz="2800" dirty="0" err="1">
                <a:solidFill>
                  <a:schemeClr val="tx1"/>
                </a:solidFill>
              </a:rPr>
              <a:t>se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zdálo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 err="1">
                <a:solidFill>
                  <a:schemeClr val="tx1"/>
                </a:solidFill>
              </a:rPr>
              <a:t>že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nějakou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váhu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nese</a:t>
            </a:r>
            <a:r>
              <a:rPr lang="pl-PL" sz="2800" dirty="0">
                <a:solidFill>
                  <a:schemeClr val="tx1"/>
                </a:solidFill>
              </a:rPr>
              <a:t>. Je </a:t>
            </a:r>
            <a:r>
              <a:rPr lang="pl-PL" sz="2800" dirty="0" err="1">
                <a:solidFill>
                  <a:schemeClr val="tx1"/>
                </a:solidFill>
              </a:rPr>
              <a:t>také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nutné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pohybovat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horní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částí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těla</a:t>
            </a:r>
            <a:r>
              <a:rPr lang="pl-PL" sz="2800" dirty="0">
                <a:solidFill>
                  <a:schemeClr val="tx1"/>
                </a:solidFill>
              </a:rPr>
              <a:t>.</a:t>
            </a:r>
            <a:endParaRPr lang="sk-SK" sz="2800" dirty="0">
              <a:solidFill>
                <a:schemeClr val="tx1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911" y="1968752"/>
            <a:ext cx="2408663" cy="258412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478D2725-2460-37DE-6374-FD4C2EC7B4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009866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585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4094" y="283029"/>
            <a:ext cx="5321526" cy="707571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rgbClr val="002060"/>
                </a:solidFill>
              </a:rPr>
              <a:t>ÚKOL 1</a:t>
            </a:r>
          </a:p>
        </p:txBody>
      </p:sp>
      <p:pic>
        <p:nvPicPr>
          <p:cNvPr id="8" name="Zástupný symbol obrázka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>
            <a:fillRect/>
          </a:stretch>
        </p:blipFill>
        <p:spPr>
          <a:xfrm>
            <a:off x="8567144" y="3722620"/>
            <a:ext cx="2198132" cy="2659924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04057" y="1089116"/>
            <a:ext cx="7125494" cy="4332513"/>
          </a:xfrm>
        </p:spPr>
        <p:txBody>
          <a:bodyPr>
            <a:normAutofit/>
          </a:bodyPr>
          <a:lstStyle/>
          <a:p>
            <a:r>
              <a:rPr lang="pl-PL" sz="2800" b="1" dirty="0" err="1"/>
              <a:t>Výcvik</a:t>
            </a:r>
            <a:r>
              <a:rPr lang="pl-PL" sz="2800" dirty="0"/>
              <a:t> </a:t>
            </a:r>
            <a:r>
              <a:rPr lang="pl-PL" sz="2800" b="1" dirty="0" err="1"/>
              <a:t>napodobování</a:t>
            </a:r>
            <a:r>
              <a:rPr lang="pl-PL" sz="2800" b="1" dirty="0"/>
              <a:t> </a:t>
            </a:r>
            <a:r>
              <a:rPr lang="pl-PL" sz="2800" b="1" dirty="0" err="1"/>
              <a:t>různých</a:t>
            </a:r>
            <a:r>
              <a:rPr lang="pl-PL" sz="2800" b="1" dirty="0"/>
              <a:t> </a:t>
            </a:r>
            <a:r>
              <a:rPr lang="pl-PL" sz="2800" b="1" dirty="0" err="1"/>
              <a:t>emocí</a:t>
            </a:r>
            <a:r>
              <a:rPr lang="pl-PL" sz="2800" b="1" dirty="0"/>
              <a:t> podle </a:t>
            </a:r>
            <a:r>
              <a:rPr lang="pl-PL" sz="2800" b="1" dirty="0" err="1"/>
              <a:t>emotikonů</a:t>
            </a:r>
            <a:r>
              <a:rPr lang="pl-PL" sz="2800" b="1" dirty="0"/>
              <a:t>.</a:t>
            </a:r>
          </a:p>
          <a:p>
            <a:br>
              <a:rPr lang="pl-PL" sz="2800" dirty="0"/>
            </a:br>
            <a:r>
              <a:rPr lang="pl-PL" sz="2800" dirty="0"/>
              <a:t>- </a:t>
            </a:r>
            <a:r>
              <a:rPr lang="pl-PL" sz="2800" b="1" dirty="0" err="1"/>
              <a:t>Hra</a:t>
            </a:r>
            <a:r>
              <a:rPr lang="pl-PL" sz="2800" b="1" dirty="0"/>
              <a:t>: </a:t>
            </a:r>
            <a:r>
              <a:rPr lang="pl-PL" sz="2800" b="1" dirty="0" err="1"/>
              <a:t>Žák</a:t>
            </a:r>
            <a:r>
              <a:rPr lang="pl-PL" sz="2800" b="1" dirty="0"/>
              <a:t> </a:t>
            </a:r>
            <a:r>
              <a:rPr lang="pl-PL" sz="2800" b="1" dirty="0" err="1"/>
              <a:t>se</a:t>
            </a:r>
            <a:r>
              <a:rPr lang="pl-PL" sz="2800" b="1" dirty="0"/>
              <a:t> </a:t>
            </a:r>
            <a:r>
              <a:rPr lang="pl-PL" sz="2800" b="1" dirty="0" err="1"/>
              <a:t>snaží</a:t>
            </a:r>
            <a:r>
              <a:rPr lang="pl-PL" sz="2800" b="1" dirty="0"/>
              <a:t> </a:t>
            </a:r>
            <a:r>
              <a:rPr lang="pl-PL" sz="2800" b="1" dirty="0" err="1"/>
              <a:t>opakovat</a:t>
            </a:r>
            <a:r>
              <a:rPr lang="pl-PL" sz="2800" b="1" dirty="0"/>
              <a:t> </a:t>
            </a:r>
            <a:r>
              <a:rPr lang="pl-PL" sz="2800" b="1" dirty="0" err="1"/>
              <a:t>výrazy</a:t>
            </a:r>
            <a:r>
              <a:rPr lang="pl-PL" sz="2800" b="1" dirty="0"/>
              <a:t> </a:t>
            </a:r>
            <a:r>
              <a:rPr lang="pl-PL" sz="2800" b="1" dirty="0" err="1"/>
              <a:t>obličeje</a:t>
            </a:r>
            <a:r>
              <a:rPr lang="pl-PL" sz="2800" b="1" dirty="0"/>
              <a:t>, </a:t>
            </a:r>
            <a:r>
              <a:rPr lang="pl-PL" sz="2800" b="1" dirty="0" err="1"/>
              <a:t>gesta</a:t>
            </a:r>
            <a:r>
              <a:rPr lang="pl-PL" sz="2800" b="1" dirty="0"/>
              <a:t> </a:t>
            </a:r>
            <a:r>
              <a:rPr lang="pl-PL" sz="2800" b="1" dirty="0" err="1"/>
              <a:t>nebo</a:t>
            </a:r>
            <a:r>
              <a:rPr lang="pl-PL" sz="2800" b="1" dirty="0"/>
              <a:t> </a:t>
            </a:r>
            <a:r>
              <a:rPr lang="pl-PL" sz="2800" b="1" dirty="0" err="1"/>
              <a:t>grimasy</a:t>
            </a:r>
            <a:r>
              <a:rPr lang="pl-PL" sz="2800" b="1" dirty="0"/>
              <a:t> podle </a:t>
            </a:r>
            <a:r>
              <a:rPr lang="pl-PL" sz="2800" b="1" dirty="0" err="1"/>
              <a:t>toho</a:t>
            </a:r>
            <a:r>
              <a:rPr lang="pl-PL" sz="2800" b="1" dirty="0"/>
              <a:t>, co ukazuje </a:t>
            </a:r>
            <a:r>
              <a:rPr lang="pl-PL" sz="2800" b="1" dirty="0" err="1"/>
              <a:t>spolužák</a:t>
            </a:r>
            <a:r>
              <a:rPr lang="pl-PL" sz="2800" b="1" dirty="0"/>
              <a:t> </a:t>
            </a:r>
            <a:r>
              <a:rPr lang="pl-PL" sz="2800" b="1" dirty="0" err="1"/>
              <a:t>před</a:t>
            </a:r>
            <a:r>
              <a:rPr lang="pl-PL" sz="2800" b="1" dirty="0"/>
              <a:t> </a:t>
            </a:r>
            <a:r>
              <a:rPr lang="pl-PL" sz="2800" b="1" dirty="0" err="1"/>
              <a:t>ním</a:t>
            </a:r>
            <a:r>
              <a:rPr lang="pl-PL" sz="2800" b="1" dirty="0"/>
              <a:t>.</a:t>
            </a:r>
          </a:p>
          <a:p>
            <a:br>
              <a:rPr lang="pl-PL" sz="2800" dirty="0"/>
            </a:br>
            <a:r>
              <a:rPr lang="pl-PL" sz="2800" dirty="0"/>
              <a:t>- </a:t>
            </a:r>
            <a:r>
              <a:rPr lang="pl-PL" sz="2800" b="1" dirty="0" err="1"/>
              <a:t>Tímto</a:t>
            </a:r>
            <a:r>
              <a:rPr lang="pl-PL" sz="2800" b="1" dirty="0"/>
              <a:t> </a:t>
            </a:r>
            <a:r>
              <a:rPr lang="pl-PL" sz="2800" b="1" dirty="0" err="1"/>
              <a:t>způsobem</a:t>
            </a:r>
            <a:r>
              <a:rPr lang="pl-PL" sz="2800" b="1" dirty="0"/>
              <a:t> si </a:t>
            </a:r>
            <a:r>
              <a:rPr lang="pl-PL" sz="2800" b="1" dirty="0" err="1"/>
              <a:t>společně</a:t>
            </a:r>
            <a:r>
              <a:rPr lang="pl-PL" sz="2800" b="1" dirty="0"/>
              <a:t> </a:t>
            </a:r>
            <a:r>
              <a:rPr lang="pl-PL" sz="2800" b="1" dirty="0" err="1"/>
              <a:t>procvičují</a:t>
            </a:r>
            <a:r>
              <a:rPr lang="pl-PL" sz="2800" b="1" dirty="0"/>
              <a:t> </a:t>
            </a:r>
            <a:r>
              <a:rPr lang="pl-PL" sz="2800" b="1" dirty="0" err="1"/>
              <a:t>vyjadřování</a:t>
            </a:r>
            <a:r>
              <a:rPr lang="pl-PL" sz="2800" b="1" dirty="0"/>
              <a:t> </a:t>
            </a:r>
            <a:r>
              <a:rPr lang="pl-PL" sz="2800" b="1" dirty="0" err="1"/>
              <a:t>různých</a:t>
            </a:r>
            <a:r>
              <a:rPr lang="pl-PL" sz="2800" b="1" dirty="0"/>
              <a:t> </a:t>
            </a:r>
            <a:r>
              <a:rPr lang="pl-PL" sz="2800" b="1" dirty="0" err="1"/>
              <a:t>pocitů</a:t>
            </a:r>
            <a:r>
              <a:rPr lang="pl-PL" sz="2800" b="1" dirty="0"/>
              <a:t>.</a:t>
            </a:r>
            <a:endParaRPr lang="pl-PL" sz="28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438" y="475456"/>
            <a:ext cx="2953544" cy="295354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778E4AE-66F4-91B9-070E-AF11EA1310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018076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525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718" y="504462"/>
            <a:ext cx="3335678" cy="664028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rgbClr val="002060"/>
                </a:solidFill>
              </a:rPr>
              <a:t>ÚKOL 2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42718" y="1393371"/>
            <a:ext cx="7053941" cy="4680857"/>
          </a:xfrm>
        </p:spPr>
        <p:txBody>
          <a:bodyPr>
            <a:normAutofit/>
          </a:bodyPr>
          <a:lstStyle/>
          <a:p>
            <a:r>
              <a:rPr lang="pl-PL" sz="2800" b="1" dirty="0"/>
              <a:t>-</a:t>
            </a:r>
            <a:r>
              <a:rPr lang="pl-PL" sz="2800" b="1" dirty="0" err="1"/>
              <a:t>Žácisi</a:t>
            </a:r>
            <a:r>
              <a:rPr lang="pl-PL" sz="2800" b="1" dirty="0"/>
              <a:t> </a:t>
            </a:r>
            <a:r>
              <a:rPr lang="pl-PL" sz="2800" b="1" dirty="0" err="1"/>
              <a:t>vytáhnou</a:t>
            </a:r>
            <a:r>
              <a:rPr lang="pl-PL" sz="2800" b="1" dirty="0"/>
              <a:t> </a:t>
            </a:r>
            <a:r>
              <a:rPr lang="pl-PL" sz="2800" b="1" dirty="0" err="1"/>
              <a:t>kartičku</a:t>
            </a:r>
            <a:r>
              <a:rPr lang="pl-PL" sz="2800" b="1" dirty="0"/>
              <a:t> </a:t>
            </a:r>
            <a:r>
              <a:rPr lang="pl-PL" sz="2800" b="1" dirty="0" err="1"/>
              <a:t>se</a:t>
            </a:r>
            <a:r>
              <a:rPr lang="pl-PL" sz="2800" b="1" dirty="0"/>
              <a:t> </a:t>
            </a:r>
            <a:r>
              <a:rPr lang="pl-PL" sz="2800" b="1" dirty="0" err="1"/>
              <a:t>slovem</a:t>
            </a:r>
            <a:r>
              <a:rPr lang="pl-PL" sz="2800" b="1" dirty="0"/>
              <a:t>, </a:t>
            </a:r>
            <a:r>
              <a:rPr lang="pl-PL" sz="2800" b="1" dirty="0" err="1"/>
              <a:t>které</a:t>
            </a:r>
            <a:r>
              <a:rPr lang="pl-PL" sz="2800" b="1" dirty="0"/>
              <a:t> je </a:t>
            </a:r>
            <a:r>
              <a:rPr lang="pl-PL" sz="2800" b="1" dirty="0" err="1"/>
              <a:t>třeba</a:t>
            </a:r>
            <a:r>
              <a:rPr lang="pl-PL" sz="2800" b="1" dirty="0"/>
              <a:t> </a:t>
            </a:r>
            <a:r>
              <a:rPr lang="pl-PL" sz="2800" b="1" dirty="0" err="1"/>
              <a:t>vyjádřit</a:t>
            </a:r>
            <a:r>
              <a:rPr lang="pl-PL" sz="2800" b="1" dirty="0"/>
              <a:t> </a:t>
            </a:r>
            <a:r>
              <a:rPr lang="pl-PL" sz="2800" b="1" dirty="0" err="1"/>
              <a:t>jinak</a:t>
            </a:r>
            <a:r>
              <a:rPr lang="pl-PL" sz="2800" b="1" dirty="0"/>
              <a:t> </a:t>
            </a:r>
            <a:r>
              <a:rPr lang="pl-PL" sz="2800" b="1" dirty="0" err="1"/>
              <a:t>než</a:t>
            </a:r>
            <a:r>
              <a:rPr lang="pl-PL" sz="2800" b="1" dirty="0"/>
              <a:t> podpisem - pantomima.</a:t>
            </a:r>
            <a:br>
              <a:rPr lang="pl-PL" sz="2800" dirty="0"/>
            </a:br>
            <a:endParaRPr lang="pl-PL" sz="2800" dirty="0"/>
          </a:p>
          <a:p>
            <a:r>
              <a:rPr lang="pl-PL" sz="2800" dirty="0"/>
              <a:t>-</a:t>
            </a:r>
            <a:r>
              <a:rPr lang="pl-PL" sz="2800" b="1" dirty="0" err="1"/>
              <a:t>Při</a:t>
            </a:r>
            <a:r>
              <a:rPr lang="pl-PL" sz="2800" b="1" dirty="0"/>
              <a:t> </a:t>
            </a:r>
            <a:r>
              <a:rPr lang="pl-PL" sz="2800" b="1" dirty="0" err="1"/>
              <a:t>tomto</a:t>
            </a:r>
            <a:r>
              <a:rPr lang="pl-PL" sz="2800" b="1" dirty="0"/>
              <a:t> </a:t>
            </a:r>
            <a:r>
              <a:rPr lang="pl-PL" sz="2800" b="1" dirty="0" err="1"/>
              <a:t>úkolu</a:t>
            </a:r>
            <a:r>
              <a:rPr lang="pl-PL" sz="2800" b="1" dirty="0"/>
              <a:t> </a:t>
            </a:r>
            <a:r>
              <a:rPr lang="pl-PL" sz="2800" b="1" dirty="0" err="1"/>
              <a:t>využijí</a:t>
            </a:r>
            <a:r>
              <a:rPr lang="pl-PL" sz="2800" b="1" dirty="0"/>
              <a:t> mimiku, </a:t>
            </a:r>
            <a:r>
              <a:rPr lang="pl-PL" sz="2800" b="1" dirty="0" err="1"/>
              <a:t>gesta</a:t>
            </a:r>
            <a:r>
              <a:rPr lang="pl-PL" sz="2800" b="1" dirty="0"/>
              <a:t>, </a:t>
            </a:r>
            <a:r>
              <a:rPr lang="pl-PL" sz="2800" b="1" dirty="0" err="1"/>
              <a:t>pohyb</a:t>
            </a:r>
            <a:r>
              <a:rPr lang="pl-PL" sz="2800" b="1" dirty="0"/>
              <a:t> -Karty </a:t>
            </a:r>
            <a:r>
              <a:rPr lang="pl-PL" sz="2800" b="1" dirty="0" err="1"/>
              <a:t>mohou</a:t>
            </a:r>
            <a:r>
              <a:rPr lang="pl-PL" sz="2800" b="1" dirty="0"/>
              <a:t> </a:t>
            </a:r>
            <a:r>
              <a:rPr lang="pl-PL" sz="2800" b="1" dirty="0" err="1"/>
              <a:t>obsahovat</a:t>
            </a:r>
            <a:r>
              <a:rPr lang="pl-PL" sz="2800" b="1" dirty="0"/>
              <a:t> </a:t>
            </a:r>
            <a:r>
              <a:rPr lang="pl-PL" sz="2800" b="1" dirty="0" err="1"/>
              <a:t>slova</a:t>
            </a:r>
            <a:r>
              <a:rPr lang="pl-PL" sz="2800" b="1" dirty="0"/>
              <a:t> z </a:t>
            </a:r>
            <a:r>
              <a:rPr lang="pl-PL" sz="2800" b="1" dirty="0" err="1"/>
              <a:t>různých</a:t>
            </a:r>
            <a:r>
              <a:rPr lang="pl-PL" sz="2800" b="1" dirty="0"/>
              <a:t> </a:t>
            </a:r>
            <a:r>
              <a:rPr lang="pl-PL" sz="2800" b="1" dirty="0" err="1"/>
              <a:t>oblastí</a:t>
            </a:r>
            <a:r>
              <a:rPr lang="pl-PL" sz="2800" b="1" dirty="0"/>
              <a:t> - </a:t>
            </a:r>
            <a:r>
              <a:rPr lang="pl-PL" sz="2800" b="1" dirty="0" err="1"/>
              <a:t>zvířata</a:t>
            </a:r>
            <a:r>
              <a:rPr lang="pl-PL" sz="2800" b="1" dirty="0"/>
              <a:t>, </a:t>
            </a:r>
            <a:r>
              <a:rPr lang="pl-PL" sz="2800" b="1" dirty="0" err="1"/>
              <a:t>povolání</a:t>
            </a:r>
            <a:r>
              <a:rPr lang="pl-PL" sz="2800" b="1" dirty="0"/>
              <a:t>, </a:t>
            </a:r>
            <a:r>
              <a:rPr lang="pl-PL" sz="2800" b="1" dirty="0" err="1"/>
              <a:t>činnosti</a:t>
            </a:r>
            <a:r>
              <a:rPr lang="pl-PL" sz="2800" b="1" dirty="0"/>
              <a:t>, </a:t>
            </a:r>
            <a:r>
              <a:rPr lang="pl-PL" sz="2800" b="1" dirty="0" err="1"/>
              <a:t>slovesa</a:t>
            </a:r>
            <a:r>
              <a:rPr lang="pl-PL" sz="2800" b="1" dirty="0"/>
              <a:t>, </a:t>
            </a:r>
            <a:r>
              <a:rPr lang="pl-PL" sz="2800" b="1" dirty="0" err="1"/>
              <a:t>tematická</a:t>
            </a:r>
            <a:r>
              <a:rPr lang="pl-PL" sz="2800" b="1" dirty="0"/>
              <a:t> </a:t>
            </a:r>
            <a:r>
              <a:rPr lang="pl-PL" sz="2800" b="1" dirty="0" err="1"/>
              <a:t>slova</a:t>
            </a:r>
            <a:r>
              <a:rPr lang="pl-PL" sz="2800" b="1" dirty="0"/>
              <a:t>, popisy </a:t>
            </a:r>
            <a:r>
              <a:rPr lang="pl-PL" sz="2800" b="1" dirty="0" err="1"/>
              <a:t>situací</a:t>
            </a:r>
            <a:r>
              <a:rPr lang="pl-PL" sz="2800" b="1" dirty="0"/>
              <a:t>.....</a:t>
            </a:r>
            <a:endParaRPr lang="pl-PL" sz="2800" dirty="0"/>
          </a:p>
        </p:txBody>
      </p:sp>
      <p:pic>
        <p:nvPicPr>
          <p:cNvPr id="5" name="Zástupný symbol obrázka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1" r="29801"/>
          <a:stretch>
            <a:fillRect/>
          </a:stretch>
        </p:blipFill>
        <p:spPr>
          <a:xfrm>
            <a:off x="8218169" y="1393371"/>
            <a:ext cx="3076367" cy="4286882"/>
          </a:xfr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31B786E3-3189-EADA-89C3-4B59E8670A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074228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333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5812" y="181171"/>
            <a:ext cx="8534400" cy="1042611"/>
          </a:xfrm>
        </p:spPr>
        <p:txBody>
          <a:bodyPr/>
          <a:lstStyle/>
          <a:p>
            <a:r>
              <a:rPr lang="sk-SK" b="1" dirty="0"/>
              <a:t>Totální komunikace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90401" y="914400"/>
            <a:ext cx="10276115" cy="5029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Je „</a:t>
            </a:r>
            <a:r>
              <a:rPr lang="pl-PL" sz="2400" dirty="0" err="1">
                <a:solidFill>
                  <a:schemeClr val="tx1"/>
                </a:solidFill>
              </a:rPr>
              <a:t>komplexní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komunikační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systém</a:t>
            </a:r>
            <a:r>
              <a:rPr lang="pl-PL" sz="2400" dirty="0">
                <a:solidFill>
                  <a:schemeClr val="tx1"/>
                </a:solidFill>
              </a:rPr>
              <a:t>, </a:t>
            </a:r>
            <a:r>
              <a:rPr lang="pl-PL" sz="2400" dirty="0" err="1">
                <a:solidFill>
                  <a:schemeClr val="tx1"/>
                </a:solidFill>
              </a:rPr>
              <a:t>který</a:t>
            </a:r>
            <a:r>
              <a:rPr lang="pl-PL" sz="2400" dirty="0">
                <a:solidFill>
                  <a:schemeClr val="tx1"/>
                </a:solidFill>
              </a:rPr>
              <a:t> kombinuje </a:t>
            </a:r>
            <a:r>
              <a:rPr lang="pl-PL" sz="2400" dirty="0" err="1">
                <a:solidFill>
                  <a:schemeClr val="tx1"/>
                </a:solidFill>
              </a:rPr>
              <a:t>všechny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možné</a:t>
            </a:r>
            <a:r>
              <a:rPr lang="pl-PL" sz="2400" dirty="0">
                <a:solidFill>
                  <a:schemeClr val="tx1"/>
                </a:solidFill>
              </a:rPr>
              <a:t> formy </a:t>
            </a:r>
            <a:r>
              <a:rPr lang="pl-PL" sz="2400" dirty="0" err="1">
                <a:solidFill>
                  <a:schemeClr val="tx1"/>
                </a:solidFill>
              </a:rPr>
              <a:t>komunikace</a:t>
            </a:r>
            <a:r>
              <a:rPr lang="pl-PL" sz="2400" dirty="0">
                <a:solidFill>
                  <a:schemeClr val="tx1"/>
                </a:solidFill>
              </a:rPr>
              <a:t> (</a:t>
            </a:r>
            <a:r>
              <a:rPr lang="pl-PL" sz="2400" dirty="0" err="1">
                <a:solidFill>
                  <a:schemeClr val="tx1"/>
                </a:solidFill>
              </a:rPr>
              <a:t>sluchovou</a:t>
            </a:r>
            <a:r>
              <a:rPr lang="pl-PL" sz="2400" dirty="0">
                <a:solidFill>
                  <a:schemeClr val="tx1"/>
                </a:solidFill>
              </a:rPr>
              <a:t>, </a:t>
            </a:r>
            <a:r>
              <a:rPr lang="pl-PL" sz="2400" dirty="0" err="1">
                <a:solidFill>
                  <a:schemeClr val="tx1"/>
                </a:solidFill>
              </a:rPr>
              <a:t>vizuální</a:t>
            </a:r>
            <a:r>
              <a:rPr lang="pl-PL" sz="2400" dirty="0">
                <a:solidFill>
                  <a:schemeClr val="tx1"/>
                </a:solidFill>
              </a:rPr>
              <a:t>, </a:t>
            </a:r>
            <a:r>
              <a:rPr lang="pl-PL" sz="2400" dirty="0" err="1">
                <a:solidFill>
                  <a:schemeClr val="tx1"/>
                </a:solidFill>
              </a:rPr>
              <a:t>verbální</a:t>
            </a:r>
            <a:r>
              <a:rPr lang="pl-PL" sz="2400" dirty="0">
                <a:solidFill>
                  <a:schemeClr val="tx1"/>
                </a:solidFill>
              </a:rPr>
              <a:t>, </a:t>
            </a:r>
            <a:r>
              <a:rPr lang="pl-PL" sz="2400" dirty="0" err="1">
                <a:solidFill>
                  <a:schemeClr val="tx1"/>
                </a:solidFill>
              </a:rPr>
              <a:t>neverbální</a:t>
            </a:r>
            <a:r>
              <a:rPr lang="pl-PL" sz="2400" dirty="0">
                <a:solidFill>
                  <a:schemeClr val="tx1"/>
                </a:solidFill>
              </a:rPr>
              <a:t>, </a:t>
            </a:r>
            <a:r>
              <a:rPr lang="pl-PL" sz="2400" dirty="0" err="1">
                <a:solidFill>
                  <a:schemeClr val="tx1"/>
                </a:solidFill>
              </a:rPr>
              <a:t>manuální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atd</a:t>
            </a:r>
            <a:r>
              <a:rPr lang="pl-PL" sz="2400" dirty="0">
                <a:solidFill>
                  <a:schemeClr val="tx1"/>
                </a:solidFill>
              </a:rPr>
              <a:t>.), aby </a:t>
            </a:r>
            <a:r>
              <a:rPr lang="pl-PL" sz="2400" dirty="0" err="1">
                <a:solidFill>
                  <a:schemeClr val="tx1"/>
                </a:solidFill>
              </a:rPr>
              <a:t>se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dosáhlo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komunikace</a:t>
            </a:r>
            <a:r>
              <a:rPr lang="pl-PL" sz="2400" dirty="0">
                <a:solidFill>
                  <a:schemeClr val="tx1"/>
                </a:solidFill>
              </a:rPr>
              <a:t> s </a:t>
            </a:r>
            <a:r>
              <a:rPr lang="pl-PL" sz="2400" dirty="0" err="1">
                <a:solidFill>
                  <a:schemeClr val="tx1"/>
                </a:solidFill>
              </a:rPr>
              <a:t>neslyšícími</a:t>
            </a:r>
            <a:r>
              <a:rPr lang="pl-PL" sz="2400" dirty="0">
                <a:solidFill>
                  <a:schemeClr val="tx1"/>
                </a:solidFill>
              </a:rPr>
              <a:t> a </a:t>
            </a:r>
            <a:r>
              <a:rPr lang="pl-PL" sz="2400" dirty="0" err="1">
                <a:solidFill>
                  <a:schemeClr val="tx1"/>
                </a:solidFill>
              </a:rPr>
              <a:t>mezi</a:t>
            </a:r>
            <a:r>
              <a:rPr lang="pl-PL" sz="2400" dirty="0">
                <a:solidFill>
                  <a:schemeClr val="tx1"/>
                </a:solidFill>
              </a:rPr>
              <a:t> nimi.“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 err="1">
                <a:solidFill>
                  <a:schemeClr val="tx1"/>
                </a:solidFill>
              </a:rPr>
              <a:t>Neslyšící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dítě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se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seznamuje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se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všemi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dostupnými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komunikačními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prostředky</a:t>
            </a:r>
            <a:r>
              <a:rPr lang="pl-PL" sz="2400" dirty="0">
                <a:solidFill>
                  <a:schemeClr val="tx1"/>
                </a:solidFill>
              </a:rPr>
              <a:t>, </a:t>
            </a:r>
            <a:r>
              <a:rPr lang="pl-PL" sz="2400" dirty="0" err="1">
                <a:solidFill>
                  <a:schemeClr val="tx1"/>
                </a:solidFill>
              </a:rPr>
              <a:t>mezi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něž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patří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řeč</a:t>
            </a:r>
            <a:r>
              <a:rPr lang="pl-PL" sz="2400" dirty="0">
                <a:solidFill>
                  <a:schemeClr val="tx1"/>
                </a:solidFill>
              </a:rPr>
              <a:t>, </a:t>
            </a:r>
            <a:r>
              <a:rPr lang="pl-PL" sz="2400" dirty="0" err="1">
                <a:solidFill>
                  <a:schemeClr val="tx1"/>
                </a:solidFill>
              </a:rPr>
              <a:t>znaková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řeč</a:t>
            </a:r>
            <a:r>
              <a:rPr lang="pl-PL" sz="2400" dirty="0">
                <a:solidFill>
                  <a:schemeClr val="tx1"/>
                </a:solidFill>
              </a:rPr>
              <a:t>, </a:t>
            </a:r>
            <a:r>
              <a:rPr lang="pl-PL" sz="2400" dirty="0" err="1">
                <a:solidFill>
                  <a:schemeClr val="tx1"/>
                </a:solidFill>
              </a:rPr>
              <a:t>prstová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abeceda</a:t>
            </a:r>
            <a:r>
              <a:rPr lang="pl-PL" sz="2400" dirty="0">
                <a:solidFill>
                  <a:schemeClr val="tx1"/>
                </a:solidFill>
              </a:rPr>
              <a:t>, </a:t>
            </a:r>
            <a:r>
              <a:rPr lang="pl-PL" sz="2400" dirty="0" err="1">
                <a:solidFill>
                  <a:schemeClr val="tx1"/>
                </a:solidFill>
              </a:rPr>
              <a:t>gesta</a:t>
            </a:r>
            <a:r>
              <a:rPr lang="pl-PL" sz="2400" dirty="0">
                <a:solidFill>
                  <a:schemeClr val="tx1"/>
                </a:solidFill>
              </a:rPr>
              <a:t>, mimika, </a:t>
            </a:r>
            <a:r>
              <a:rPr lang="pl-PL" sz="2400" dirty="0" err="1">
                <a:solidFill>
                  <a:schemeClr val="tx1"/>
                </a:solidFill>
              </a:rPr>
              <a:t>řeč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těla</a:t>
            </a:r>
            <a:r>
              <a:rPr lang="pl-PL" sz="2400" dirty="0">
                <a:solidFill>
                  <a:schemeClr val="tx1"/>
                </a:solidFill>
              </a:rPr>
              <a:t>, </a:t>
            </a:r>
            <a:r>
              <a:rPr lang="pl-PL" sz="2400" dirty="0" err="1">
                <a:solidFill>
                  <a:schemeClr val="tx1"/>
                </a:solidFill>
              </a:rPr>
              <a:t>čtení</a:t>
            </a:r>
            <a:r>
              <a:rPr lang="pl-PL" sz="2400" dirty="0">
                <a:solidFill>
                  <a:schemeClr val="tx1"/>
                </a:solidFill>
              </a:rPr>
              <a:t> ze </a:t>
            </a:r>
            <a:r>
              <a:rPr lang="pl-PL" sz="2400" dirty="0" err="1">
                <a:solidFill>
                  <a:schemeClr val="tx1"/>
                </a:solidFill>
              </a:rPr>
              <a:t>rtů</a:t>
            </a:r>
            <a:r>
              <a:rPr lang="pl-PL" sz="2400" dirty="0">
                <a:solidFill>
                  <a:schemeClr val="tx1"/>
                </a:solidFill>
              </a:rPr>
              <a:t>, </a:t>
            </a:r>
            <a:r>
              <a:rPr lang="pl-PL" sz="2400" dirty="0" err="1">
                <a:solidFill>
                  <a:schemeClr val="tx1"/>
                </a:solidFill>
              </a:rPr>
              <a:t>čtení</a:t>
            </a:r>
            <a:r>
              <a:rPr lang="pl-PL" sz="2400" dirty="0">
                <a:solidFill>
                  <a:schemeClr val="tx1"/>
                </a:solidFill>
              </a:rPr>
              <a:t> a </a:t>
            </a:r>
            <a:r>
              <a:rPr lang="pl-PL" sz="2400" dirty="0" err="1">
                <a:solidFill>
                  <a:schemeClr val="tx1"/>
                </a:solidFill>
              </a:rPr>
              <a:t>psaní</a:t>
            </a:r>
            <a:r>
              <a:rPr lang="pl-PL" sz="2400" dirty="0">
                <a:solidFill>
                  <a:schemeClr val="tx1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 err="1">
                <a:solidFill>
                  <a:schemeClr val="tx1"/>
                </a:solidFill>
              </a:rPr>
              <a:t>Znakový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jazyk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má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svůj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vlastní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jazykový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systém</a:t>
            </a:r>
            <a:r>
              <a:rPr lang="pl-PL" sz="2400" dirty="0">
                <a:solidFill>
                  <a:schemeClr val="tx1"/>
                </a:solidFill>
              </a:rPr>
              <a:t>. </a:t>
            </a:r>
            <a:r>
              <a:rPr lang="pl-PL" sz="2400" dirty="0" err="1">
                <a:solidFill>
                  <a:schemeClr val="tx1"/>
                </a:solidFill>
              </a:rPr>
              <a:t>Mluví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se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pouze</a:t>
            </a:r>
            <a:r>
              <a:rPr lang="pl-PL" sz="2400" dirty="0">
                <a:solidFill>
                  <a:schemeClr val="tx1"/>
                </a:solidFill>
              </a:rPr>
              <a:t> v </a:t>
            </a:r>
            <a:r>
              <a:rPr lang="pl-PL" sz="2400" dirty="0" err="1">
                <a:solidFill>
                  <a:schemeClr val="tx1"/>
                </a:solidFill>
              </a:rPr>
              <a:t>omezeném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znakovém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prostoru</a:t>
            </a:r>
            <a:r>
              <a:rPr lang="pl-PL" sz="2400" dirty="0">
                <a:solidFill>
                  <a:schemeClr val="tx1"/>
                </a:solidFill>
              </a:rPr>
              <a:t>, </a:t>
            </a:r>
            <a:r>
              <a:rPr lang="pl-PL" sz="2400" dirty="0" err="1">
                <a:solidFill>
                  <a:schemeClr val="tx1"/>
                </a:solidFill>
              </a:rPr>
              <a:t>který</a:t>
            </a:r>
            <a:r>
              <a:rPr lang="pl-PL" sz="2400" dirty="0">
                <a:solidFill>
                  <a:schemeClr val="tx1"/>
                </a:solidFill>
              </a:rPr>
              <a:t> je </a:t>
            </a:r>
            <a:r>
              <a:rPr lang="pl-PL" sz="2400" dirty="0" err="1">
                <a:solidFill>
                  <a:schemeClr val="tx1"/>
                </a:solidFill>
              </a:rPr>
              <a:t>ohraničen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nataženými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lokty</a:t>
            </a:r>
            <a:r>
              <a:rPr lang="pl-PL" sz="2400" dirty="0">
                <a:solidFill>
                  <a:schemeClr val="tx1"/>
                </a:solidFill>
              </a:rPr>
              <a:t>, </a:t>
            </a:r>
            <a:r>
              <a:rPr lang="pl-PL" sz="2400" dirty="0" err="1">
                <a:solidFill>
                  <a:schemeClr val="tx1"/>
                </a:solidFill>
              </a:rPr>
              <a:t>temenem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hlavy</a:t>
            </a:r>
            <a:r>
              <a:rPr lang="pl-PL" sz="2400" dirty="0">
                <a:solidFill>
                  <a:schemeClr val="tx1"/>
                </a:solidFill>
              </a:rPr>
              <a:t> a pasem.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Pantomima je </a:t>
            </a:r>
            <a:r>
              <a:rPr lang="pl-PL" sz="2400" dirty="0" err="1">
                <a:solidFill>
                  <a:schemeClr val="tx1"/>
                </a:solidFill>
              </a:rPr>
              <a:t>hra</a:t>
            </a:r>
            <a:r>
              <a:rPr lang="pl-PL" sz="2400" dirty="0">
                <a:solidFill>
                  <a:schemeClr val="tx1"/>
                </a:solidFill>
              </a:rPr>
              <a:t> s </a:t>
            </a:r>
            <a:r>
              <a:rPr lang="pl-PL" sz="2400" dirty="0" err="1">
                <a:solidFill>
                  <a:schemeClr val="tx1"/>
                </a:solidFill>
              </a:rPr>
              <a:t>tělem</a:t>
            </a:r>
            <a:r>
              <a:rPr lang="pl-PL" sz="2400" dirty="0">
                <a:solidFill>
                  <a:schemeClr val="tx1"/>
                </a:solidFill>
              </a:rPr>
              <a:t> a </a:t>
            </a:r>
            <a:r>
              <a:rPr lang="pl-PL" sz="2400" dirty="0" err="1">
                <a:solidFill>
                  <a:schemeClr val="tx1"/>
                </a:solidFill>
              </a:rPr>
              <a:t>rozumí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jí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každý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člověk</a:t>
            </a:r>
            <a:r>
              <a:rPr lang="pl-PL" sz="2400" dirty="0">
                <a:solidFill>
                  <a:schemeClr val="tx1"/>
                </a:solidFill>
              </a:rPr>
              <a:t>.</a:t>
            </a:r>
            <a:endParaRPr lang="sk-SK" sz="2400" dirty="0">
              <a:solidFill>
                <a:schemeClr val="tx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4418BEB-A244-F1B7-9214-39BDCC03C4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2" y="6119934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392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7820" y="455544"/>
            <a:ext cx="5321526" cy="751114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rgbClr val="002060"/>
                </a:solidFill>
              </a:rPr>
              <a:t>ÚKOL 3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02970" y="1502229"/>
            <a:ext cx="7587573" cy="3853542"/>
          </a:xfrm>
        </p:spPr>
        <p:txBody>
          <a:bodyPr>
            <a:normAutofit fontScale="92500" lnSpcReduction="10000"/>
          </a:bodyPr>
          <a:lstStyle/>
          <a:p>
            <a:r>
              <a:rPr lang="pl-PL" sz="3600" b="1" dirty="0" err="1"/>
              <a:t>Žák</a:t>
            </a:r>
            <a:r>
              <a:rPr lang="pl-PL" sz="3600" b="1" dirty="0"/>
              <a:t> </a:t>
            </a:r>
            <a:r>
              <a:rPr lang="pl-PL" sz="3600" b="1" dirty="0" err="1"/>
              <a:t>vyjadřuje</a:t>
            </a:r>
            <a:r>
              <a:rPr lang="pl-PL" sz="3600" b="1" dirty="0"/>
              <a:t> </a:t>
            </a:r>
            <a:r>
              <a:rPr lang="pl-PL" sz="3600" b="1" dirty="0" err="1"/>
              <a:t>situaci</a:t>
            </a:r>
            <a:r>
              <a:rPr lang="pl-PL" sz="3600" b="1" dirty="0"/>
              <a:t> </a:t>
            </a:r>
            <a:r>
              <a:rPr lang="pl-PL" sz="3600" b="1" dirty="0" err="1"/>
              <a:t>pantomimou</a:t>
            </a:r>
            <a:r>
              <a:rPr lang="pl-PL" sz="3600" b="1" dirty="0"/>
              <a:t>.</a:t>
            </a:r>
            <a:endParaRPr lang="pl-PL" sz="3600" dirty="0"/>
          </a:p>
          <a:p>
            <a:r>
              <a:rPr lang="pl-PL" sz="3600" b="1" dirty="0" err="1"/>
              <a:t>Například</a:t>
            </a:r>
            <a:r>
              <a:rPr lang="pl-PL" sz="3600" b="1" dirty="0"/>
              <a:t>:</a:t>
            </a:r>
            <a:endParaRPr lang="pl-PL" sz="3600" dirty="0"/>
          </a:p>
          <a:p>
            <a:r>
              <a:rPr lang="pl-PL" sz="3600" b="1" dirty="0"/>
              <a:t>-</a:t>
            </a:r>
            <a:r>
              <a:rPr lang="pl-PL" sz="3600" b="1" dirty="0" err="1"/>
              <a:t>pohyb</a:t>
            </a:r>
            <a:r>
              <a:rPr lang="pl-PL" sz="3600" b="1" dirty="0"/>
              <a:t> na </a:t>
            </a:r>
            <a:r>
              <a:rPr lang="pl-PL" sz="3600" b="1" dirty="0" err="1"/>
              <a:t>eskalátoru</a:t>
            </a:r>
            <a:r>
              <a:rPr lang="pl-PL" sz="3600" b="1" dirty="0"/>
              <a:t>, </a:t>
            </a:r>
            <a:r>
              <a:rPr lang="pl-PL" sz="3600" b="1" dirty="0" err="1"/>
              <a:t>ve</a:t>
            </a:r>
            <a:r>
              <a:rPr lang="pl-PL" sz="3600" b="1" dirty="0"/>
              <a:t> </a:t>
            </a:r>
            <a:r>
              <a:rPr lang="pl-PL" sz="3600" b="1" dirty="0" err="1"/>
              <a:t>výtahu</a:t>
            </a:r>
            <a:r>
              <a:rPr lang="pl-PL" sz="3600" b="1" dirty="0"/>
              <a:t>.</a:t>
            </a:r>
            <a:endParaRPr lang="pl-PL" sz="3600" dirty="0"/>
          </a:p>
          <a:p>
            <a:r>
              <a:rPr lang="pl-PL" sz="3600" b="1" dirty="0"/>
              <a:t>-</a:t>
            </a:r>
            <a:r>
              <a:rPr lang="pl-PL" sz="3600" b="1" dirty="0" err="1"/>
              <a:t>zvedání</a:t>
            </a:r>
            <a:r>
              <a:rPr lang="pl-PL" sz="3600" b="1" dirty="0"/>
              <a:t> </a:t>
            </a:r>
            <a:r>
              <a:rPr lang="pl-PL" sz="3600" b="1" dirty="0" err="1"/>
              <a:t>těžkého</a:t>
            </a:r>
            <a:r>
              <a:rPr lang="pl-PL" sz="3600" b="1" dirty="0"/>
              <a:t> </a:t>
            </a:r>
            <a:r>
              <a:rPr lang="pl-PL" sz="3600" b="1" dirty="0" err="1"/>
              <a:t>kufru</a:t>
            </a:r>
            <a:endParaRPr lang="pl-PL" sz="3600" dirty="0"/>
          </a:p>
          <a:p>
            <a:r>
              <a:rPr lang="pl-PL" sz="3600" b="1" dirty="0"/>
              <a:t>-</a:t>
            </a:r>
            <a:r>
              <a:rPr lang="pl-PL" sz="3600" b="1" dirty="0" err="1"/>
              <a:t>hledání</a:t>
            </a:r>
            <a:r>
              <a:rPr lang="pl-PL" sz="3600" b="1" dirty="0"/>
              <a:t> </a:t>
            </a:r>
            <a:r>
              <a:rPr lang="pl-PL" sz="3600" b="1" dirty="0" err="1"/>
              <a:t>ztraceného</a:t>
            </a:r>
            <a:r>
              <a:rPr lang="pl-PL" sz="3600" b="1" dirty="0"/>
              <a:t> </a:t>
            </a:r>
            <a:r>
              <a:rPr lang="pl-PL" sz="3600" b="1" dirty="0" err="1"/>
              <a:t>předmětu</a:t>
            </a:r>
            <a:endParaRPr lang="pl-PL" sz="3600" dirty="0"/>
          </a:p>
          <a:p>
            <a:r>
              <a:rPr lang="pl-PL" sz="3600" b="1" dirty="0"/>
              <a:t>-</a:t>
            </a:r>
            <a:r>
              <a:rPr lang="pl-PL" sz="3600" b="1" dirty="0" err="1"/>
              <a:t>vzor</a:t>
            </a:r>
            <a:r>
              <a:rPr lang="pl-PL" sz="3600" b="1" dirty="0"/>
              <a:t>: </a:t>
            </a:r>
            <a:r>
              <a:rPr lang="pl-PL" sz="3600" b="1" dirty="0" err="1"/>
              <a:t>dlouhý</a:t>
            </a:r>
            <a:r>
              <a:rPr lang="pl-PL" sz="3600" b="1" dirty="0"/>
              <a:t>, </a:t>
            </a:r>
            <a:r>
              <a:rPr lang="pl-PL" sz="3600" b="1" dirty="0" err="1"/>
              <a:t>vysoký</a:t>
            </a:r>
            <a:r>
              <a:rPr lang="pl-PL" sz="3600" b="1" dirty="0"/>
              <a:t>...</a:t>
            </a:r>
            <a:endParaRPr lang="pl-PL" sz="3600" dirty="0"/>
          </a:p>
        </p:txBody>
      </p:sp>
      <p:pic>
        <p:nvPicPr>
          <p:cNvPr id="9" name="Zástupný symbol obrázka 8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" t="16127" r="13909" b="3617"/>
          <a:stretch/>
        </p:blipFill>
        <p:spPr>
          <a:xfrm>
            <a:off x="8799154" y="323024"/>
            <a:ext cx="2055022" cy="2843086"/>
          </a:xfrm>
        </p:spPr>
      </p:pic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3"/>
          <a:srcRect l="7916" r="24148"/>
          <a:stretch/>
        </p:blipFill>
        <p:spPr>
          <a:xfrm>
            <a:off x="8799154" y="3566161"/>
            <a:ext cx="2098450" cy="205406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70337B97-87F7-63CD-E505-F80412F916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5950902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534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8703" y="464695"/>
            <a:ext cx="4860348" cy="772886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chemeClr val="bg1"/>
                </a:solidFill>
              </a:rPr>
              <a:t>ÚKOL</a:t>
            </a:r>
            <a:r>
              <a:rPr lang="pl-PL" sz="3200" b="1" dirty="0">
                <a:solidFill>
                  <a:schemeClr val="bg1"/>
                </a:solidFill>
              </a:rPr>
              <a:t> 4</a:t>
            </a:r>
            <a:endParaRPr lang="sk-SK" sz="3200" dirty="0">
              <a:solidFill>
                <a:schemeClr val="bg1"/>
              </a:solidFill>
            </a:endParaRP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89160" y="647738"/>
            <a:ext cx="1944793" cy="1828959"/>
          </a:xfrm>
          <a:prstGeom prst="rect">
            <a:avLst/>
          </a:prstGeo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31597" y="1447917"/>
            <a:ext cx="7062076" cy="4082144"/>
          </a:xfrm>
        </p:spPr>
        <p:txBody>
          <a:bodyPr>
            <a:normAutofit fontScale="85000" lnSpcReduction="20000"/>
          </a:bodyPr>
          <a:lstStyle/>
          <a:p>
            <a:r>
              <a:rPr lang="pl-PL" sz="3200" b="1" dirty="0" err="1"/>
              <a:t>Tento</a:t>
            </a:r>
            <a:r>
              <a:rPr lang="pl-PL" sz="3200" b="1" dirty="0"/>
              <a:t> </a:t>
            </a:r>
            <a:r>
              <a:rPr lang="pl-PL" sz="3200" b="1" dirty="0" err="1"/>
              <a:t>úkol</a:t>
            </a:r>
            <a:r>
              <a:rPr lang="pl-PL" sz="3200" b="1" dirty="0"/>
              <a:t> </a:t>
            </a:r>
            <a:r>
              <a:rPr lang="pl-PL" sz="3200" b="1" dirty="0" err="1"/>
              <a:t>budou</a:t>
            </a:r>
            <a:r>
              <a:rPr lang="pl-PL" sz="3200" b="1" dirty="0"/>
              <a:t> </a:t>
            </a:r>
            <a:r>
              <a:rPr lang="pl-PL" sz="3200" b="1" dirty="0" err="1"/>
              <a:t>studenti</a:t>
            </a:r>
            <a:r>
              <a:rPr lang="pl-PL" sz="3200" b="1" dirty="0"/>
              <a:t> </a:t>
            </a:r>
            <a:r>
              <a:rPr lang="pl-PL" sz="3200" b="1" dirty="0" err="1"/>
              <a:t>plnit</a:t>
            </a:r>
            <a:r>
              <a:rPr lang="pl-PL" sz="3200" b="1" dirty="0"/>
              <a:t> </a:t>
            </a:r>
            <a:r>
              <a:rPr lang="pl-PL" sz="3200" b="1" dirty="0" err="1"/>
              <a:t>ve</a:t>
            </a:r>
            <a:r>
              <a:rPr lang="pl-PL" sz="3200" b="1" dirty="0"/>
              <a:t> </a:t>
            </a:r>
            <a:r>
              <a:rPr lang="pl-PL" sz="3200" b="1" dirty="0" err="1"/>
              <a:t>dvou</a:t>
            </a:r>
            <a:r>
              <a:rPr lang="pl-PL" sz="3200" b="1" dirty="0"/>
              <a:t> </a:t>
            </a:r>
            <a:r>
              <a:rPr lang="pl-PL" sz="3200" b="1" dirty="0" err="1"/>
              <a:t>skupinách</a:t>
            </a:r>
            <a:r>
              <a:rPr lang="pl-PL" sz="3200" b="1" dirty="0"/>
              <a:t>.</a:t>
            </a:r>
            <a:br>
              <a:rPr lang="pl-PL" sz="3200" dirty="0"/>
            </a:br>
            <a:endParaRPr lang="pl-PL" sz="3200" dirty="0"/>
          </a:p>
          <a:p>
            <a:r>
              <a:rPr lang="pl-PL" sz="3200" b="1" dirty="0" err="1"/>
              <a:t>Žák</a:t>
            </a:r>
            <a:r>
              <a:rPr lang="pl-PL" sz="3200" b="1" dirty="0"/>
              <a:t> </a:t>
            </a:r>
            <a:r>
              <a:rPr lang="pl-PL" sz="3200" b="1" dirty="0" err="1"/>
              <a:t>ve</a:t>
            </a:r>
            <a:r>
              <a:rPr lang="pl-PL" sz="3200" b="1" dirty="0"/>
              <a:t> </a:t>
            </a:r>
            <a:r>
              <a:rPr lang="pl-PL" sz="3200" b="1" dirty="0" err="1"/>
              <a:t>skupině</a:t>
            </a:r>
            <a:r>
              <a:rPr lang="pl-PL" sz="3200" b="1" dirty="0"/>
              <a:t> 1 </a:t>
            </a:r>
            <a:r>
              <a:rPr lang="pl-PL" sz="3200" b="1" dirty="0" err="1"/>
              <a:t>předvede</a:t>
            </a:r>
            <a:r>
              <a:rPr lang="pl-PL" sz="3200" b="1" dirty="0"/>
              <a:t> </a:t>
            </a:r>
            <a:r>
              <a:rPr lang="pl-PL" sz="3200" b="1" dirty="0" err="1"/>
              <a:t>ukázku</a:t>
            </a:r>
            <a:r>
              <a:rPr lang="pl-PL" sz="3200" b="1" dirty="0"/>
              <a:t>, </a:t>
            </a:r>
            <a:r>
              <a:rPr lang="pl-PL" sz="3200" b="1" dirty="0" err="1"/>
              <a:t>žáci</a:t>
            </a:r>
            <a:r>
              <a:rPr lang="pl-PL" sz="3200" b="1" dirty="0"/>
              <a:t> </a:t>
            </a:r>
            <a:r>
              <a:rPr lang="pl-PL" sz="3200" b="1" dirty="0" err="1"/>
              <a:t>ve</a:t>
            </a:r>
            <a:r>
              <a:rPr lang="pl-PL" sz="3200" b="1" dirty="0"/>
              <a:t> </a:t>
            </a:r>
            <a:r>
              <a:rPr lang="pl-PL" sz="3200" b="1" dirty="0" err="1"/>
              <a:t>skupině</a:t>
            </a:r>
            <a:r>
              <a:rPr lang="pl-PL" sz="3200" b="1" dirty="0"/>
              <a:t> 2 </a:t>
            </a:r>
            <a:r>
              <a:rPr lang="pl-PL" sz="3200" b="1" dirty="0" err="1"/>
              <a:t>hádají</a:t>
            </a:r>
            <a:r>
              <a:rPr lang="pl-PL" sz="3200" b="1" dirty="0"/>
              <a:t> a pak </a:t>
            </a:r>
            <a:r>
              <a:rPr lang="pl-PL" sz="3200" b="1" dirty="0" err="1"/>
              <a:t>naopak</a:t>
            </a:r>
            <a:r>
              <a:rPr lang="pl-PL" sz="3200" b="1" dirty="0"/>
              <a:t> </a:t>
            </a:r>
            <a:r>
              <a:rPr lang="pl-PL" sz="3200" b="1" dirty="0" err="1"/>
              <a:t>žák</a:t>
            </a:r>
            <a:r>
              <a:rPr lang="pl-PL" sz="3200" b="1" dirty="0"/>
              <a:t> </a:t>
            </a:r>
            <a:r>
              <a:rPr lang="pl-PL" sz="3200" b="1" dirty="0" err="1"/>
              <a:t>ve</a:t>
            </a:r>
            <a:r>
              <a:rPr lang="pl-PL" sz="3200" b="1" dirty="0"/>
              <a:t> </a:t>
            </a:r>
            <a:r>
              <a:rPr lang="pl-PL" sz="3200" b="1" dirty="0" err="1"/>
              <a:t>skupině</a:t>
            </a:r>
            <a:r>
              <a:rPr lang="pl-PL" sz="3200" b="1" dirty="0"/>
              <a:t> 2 </a:t>
            </a:r>
            <a:r>
              <a:rPr lang="pl-PL" sz="3200" b="1" dirty="0" err="1"/>
              <a:t>předvede</a:t>
            </a:r>
            <a:r>
              <a:rPr lang="pl-PL" sz="3200" b="1" dirty="0"/>
              <a:t> , a skupina 1 </a:t>
            </a:r>
            <a:r>
              <a:rPr lang="pl-PL" sz="3200" b="1" dirty="0" err="1"/>
              <a:t>hádá</a:t>
            </a:r>
            <a:r>
              <a:rPr lang="pl-PL" sz="3200" b="1" dirty="0"/>
              <a:t>.</a:t>
            </a:r>
            <a:br>
              <a:rPr lang="pl-PL" sz="3200" dirty="0"/>
            </a:br>
            <a:endParaRPr lang="pl-PL" sz="3200" dirty="0"/>
          </a:p>
          <a:p>
            <a:r>
              <a:rPr lang="pl-PL" sz="3200" b="1" dirty="0" err="1"/>
              <a:t>Ukázky</a:t>
            </a:r>
            <a:r>
              <a:rPr lang="pl-PL" sz="3200" b="1" dirty="0"/>
              <a:t> </a:t>
            </a:r>
            <a:r>
              <a:rPr lang="pl-PL" sz="3200" b="1" dirty="0" err="1"/>
              <a:t>např</a:t>
            </a:r>
            <a:r>
              <a:rPr lang="pl-PL" sz="3200" b="1" dirty="0"/>
              <a:t>. </a:t>
            </a:r>
            <a:r>
              <a:rPr lang="pl-PL" sz="3200" b="1" dirty="0" err="1"/>
              <a:t>povolání</a:t>
            </a:r>
            <a:r>
              <a:rPr lang="pl-PL" sz="3200" b="1" dirty="0"/>
              <a:t>, osoby, sportu, </a:t>
            </a:r>
            <a:r>
              <a:rPr lang="pl-PL" sz="3200" b="1" dirty="0" err="1"/>
              <a:t>zvířete</a:t>
            </a:r>
            <a:r>
              <a:rPr lang="pl-PL" sz="3200" b="1" dirty="0"/>
              <a:t>.....</a:t>
            </a:r>
            <a:endParaRPr lang="pl-PL" sz="32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953" y="2486604"/>
            <a:ext cx="1944793" cy="1828959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160" y="4265468"/>
            <a:ext cx="1944794" cy="194479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C6A62E5C-9F38-F405-C019-31A7BBD368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173" y="6179502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278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3027" y="220636"/>
            <a:ext cx="7188289" cy="664028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rgbClr val="002060"/>
                </a:solidFill>
              </a:rPr>
              <a:t>ÚKOL 5 - štafetová pantomima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83027" y="1193274"/>
            <a:ext cx="7557953" cy="5537907"/>
          </a:xfrm>
        </p:spPr>
        <p:txBody>
          <a:bodyPr>
            <a:noAutofit/>
          </a:bodyPr>
          <a:lstStyle/>
          <a:p>
            <a:r>
              <a:rPr lang="pl-PL" sz="2100" b="1" dirty="0" err="1"/>
              <a:t>Skupinová</a:t>
            </a:r>
            <a:r>
              <a:rPr lang="pl-PL" sz="2100" b="1" dirty="0"/>
              <a:t> </a:t>
            </a:r>
            <a:r>
              <a:rPr lang="pl-PL" sz="2100" b="1" dirty="0" err="1"/>
              <a:t>hra</a:t>
            </a:r>
            <a:r>
              <a:rPr lang="pl-PL" sz="2100" b="1" dirty="0"/>
              <a:t> - </a:t>
            </a:r>
            <a:r>
              <a:rPr lang="pl-PL" sz="2100" b="1" dirty="0" err="1"/>
              <a:t>studenti</a:t>
            </a:r>
            <a:r>
              <a:rPr lang="pl-PL" sz="2100" b="1" dirty="0"/>
              <a:t> </a:t>
            </a:r>
            <a:r>
              <a:rPr lang="pl-PL" sz="2100" b="1" dirty="0" err="1"/>
              <a:t>se</a:t>
            </a:r>
            <a:r>
              <a:rPr lang="pl-PL" sz="2100" b="1" dirty="0"/>
              <a:t> </a:t>
            </a:r>
            <a:r>
              <a:rPr lang="pl-PL" sz="2100" b="1" dirty="0" err="1"/>
              <a:t>rozdělí</a:t>
            </a:r>
            <a:r>
              <a:rPr lang="pl-PL" sz="2100" b="1" dirty="0"/>
              <a:t> do skupin a </a:t>
            </a:r>
            <a:r>
              <a:rPr lang="pl-PL" sz="2100" b="1" dirty="0" err="1"/>
              <a:t>vytvoří</a:t>
            </a:r>
            <a:r>
              <a:rPr lang="pl-PL" sz="2100" b="1" dirty="0"/>
              <a:t> </a:t>
            </a:r>
            <a:r>
              <a:rPr lang="pl-PL" sz="2100" b="1" dirty="0" err="1"/>
              <a:t>řadu</a:t>
            </a:r>
            <a:r>
              <a:rPr lang="pl-PL" sz="2100" b="1" dirty="0"/>
              <a:t>:</a:t>
            </a:r>
            <a:br>
              <a:rPr lang="pl-PL" sz="2100" dirty="0"/>
            </a:br>
            <a:r>
              <a:rPr lang="pl-PL" sz="2100" b="1" dirty="0"/>
              <a:t>- </a:t>
            </a:r>
            <a:r>
              <a:rPr lang="pl-PL" sz="2100" b="1" dirty="0" err="1"/>
              <a:t>Poslední</a:t>
            </a:r>
            <a:r>
              <a:rPr lang="pl-PL" sz="2100" b="1" dirty="0"/>
              <a:t> </a:t>
            </a:r>
            <a:r>
              <a:rPr lang="pl-PL" sz="2100" b="1" dirty="0" err="1"/>
              <a:t>hráč</a:t>
            </a:r>
            <a:r>
              <a:rPr lang="pl-PL" sz="2100" b="1" dirty="0"/>
              <a:t> v </a:t>
            </a:r>
            <a:r>
              <a:rPr lang="pl-PL" sz="2100" b="1" dirty="0" err="1"/>
              <a:t>zástupu</a:t>
            </a:r>
            <a:r>
              <a:rPr lang="pl-PL" sz="2100" b="1" dirty="0"/>
              <a:t> v </a:t>
            </a:r>
            <a:r>
              <a:rPr lang="pl-PL" sz="2100" b="1" dirty="0" err="1"/>
              <a:t>každé</a:t>
            </a:r>
            <a:r>
              <a:rPr lang="pl-PL" sz="2100" b="1" dirty="0"/>
              <a:t> </a:t>
            </a:r>
            <a:r>
              <a:rPr lang="pl-PL" sz="2100" b="1" dirty="0" err="1"/>
              <a:t>skupině</a:t>
            </a:r>
            <a:r>
              <a:rPr lang="pl-PL" sz="2100" b="1" dirty="0"/>
              <a:t> dostane </a:t>
            </a:r>
            <a:r>
              <a:rPr lang="pl-PL" sz="2100" b="1" dirty="0" err="1"/>
              <a:t>úkol</a:t>
            </a:r>
            <a:r>
              <a:rPr lang="pl-PL" sz="2100" b="1" dirty="0"/>
              <a:t>, </a:t>
            </a:r>
            <a:r>
              <a:rPr lang="pl-PL" sz="2100" b="1" dirty="0" err="1"/>
              <a:t>který</a:t>
            </a:r>
            <a:r>
              <a:rPr lang="pl-PL" sz="2100" b="1" dirty="0"/>
              <a:t> </a:t>
            </a:r>
            <a:r>
              <a:rPr lang="pl-PL" sz="2100" b="1" dirty="0" err="1"/>
              <a:t>má</a:t>
            </a:r>
            <a:r>
              <a:rPr lang="pl-PL" sz="2100" b="1" dirty="0"/>
              <a:t> </a:t>
            </a:r>
            <a:r>
              <a:rPr lang="pl-PL" sz="2100" b="1" dirty="0" err="1"/>
              <a:t>splnit</a:t>
            </a:r>
            <a:r>
              <a:rPr lang="pl-PL" sz="2100" b="1" dirty="0"/>
              <a:t>, </a:t>
            </a:r>
            <a:r>
              <a:rPr lang="pl-PL" sz="2100" b="1" dirty="0" err="1"/>
              <a:t>např</a:t>
            </a:r>
            <a:r>
              <a:rPr lang="pl-PL" sz="2100" b="1" dirty="0"/>
              <a:t>. </a:t>
            </a:r>
            <a:r>
              <a:rPr lang="pl-PL" sz="2100" b="1" dirty="0" err="1"/>
              <a:t>zvíře</a:t>
            </a:r>
            <a:r>
              <a:rPr lang="pl-PL" sz="2100" b="1" dirty="0"/>
              <a:t>, </a:t>
            </a:r>
            <a:r>
              <a:rPr lang="pl-PL" sz="2100" b="1" dirty="0" err="1"/>
              <a:t>povolání</a:t>
            </a:r>
            <a:r>
              <a:rPr lang="pl-PL" sz="2100" b="1" dirty="0"/>
              <a:t> </a:t>
            </a:r>
            <a:r>
              <a:rPr lang="pl-PL" sz="2100" b="1" dirty="0" err="1"/>
              <a:t>atd</a:t>
            </a:r>
            <a:r>
              <a:rPr lang="pl-PL" sz="2100" b="1" dirty="0"/>
              <a:t>.</a:t>
            </a:r>
            <a:br>
              <a:rPr lang="pl-PL" sz="2100" dirty="0"/>
            </a:br>
            <a:r>
              <a:rPr lang="pl-PL" sz="2100" b="1" dirty="0"/>
              <a:t>- </a:t>
            </a:r>
            <a:r>
              <a:rPr lang="pl-PL" sz="2100" b="1" dirty="0" err="1"/>
              <a:t>Hráč</a:t>
            </a:r>
            <a:r>
              <a:rPr lang="pl-PL" sz="2100" b="1" dirty="0"/>
              <a:t> </a:t>
            </a:r>
            <a:r>
              <a:rPr lang="pl-PL" sz="2100" b="1" dirty="0" err="1"/>
              <a:t>se</a:t>
            </a:r>
            <a:r>
              <a:rPr lang="pl-PL" sz="2100" b="1" dirty="0"/>
              <a:t> </a:t>
            </a:r>
            <a:r>
              <a:rPr lang="pl-PL" sz="2100" b="1" dirty="0" err="1"/>
              <a:t>dotkne</a:t>
            </a:r>
            <a:r>
              <a:rPr lang="pl-PL" sz="2100" b="1" dirty="0"/>
              <a:t> </a:t>
            </a:r>
            <a:r>
              <a:rPr lang="pl-PL" sz="2100" b="1" dirty="0" err="1"/>
              <a:t>ruky</a:t>
            </a:r>
            <a:r>
              <a:rPr lang="pl-PL" sz="2100" b="1" dirty="0"/>
              <a:t> </a:t>
            </a:r>
            <a:r>
              <a:rPr lang="pl-PL" sz="2100" b="1" dirty="0" err="1"/>
              <a:t>spoluhráče</a:t>
            </a:r>
            <a:r>
              <a:rPr lang="pl-PL" sz="2100" b="1" dirty="0"/>
              <a:t> </a:t>
            </a:r>
            <a:r>
              <a:rPr lang="pl-PL" sz="2100" b="1" dirty="0" err="1"/>
              <a:t>ve</a:t>
            </a:r>
            <a:r>
              <a:rPr lang="pl-PL" sz="2100" b="1" dirty="0"/>
              <a:t> </a:t>
            </a:r>
            <a:r>
              <a:rPr lang="pl-PL" sz="2100" b="1" dirty="0" err="1"/>
              <a:t>skupině</a:t>
            </a:r>
            <a:r>
              <a:rPr lang="pl-PL" sz="2100" b="1" dirty="0"/>
              <a:t> </a:t>
            </a:r>
            <a:r>
              <a:rPr lang="pl-PL" sz="2100" b="1" dirty="0" err="1"/>
              <a:t>před</a:t>
            </a:r>
            <a:r>
              <a:rPr lang="pl-PL" sz="2100" b="1" dirty="0"/>
              <a:t> </a:t>
            </a:r>
            <a:r>
              <a:rPr lang="pl-PL" sz="2100" b="1" dirty="0" err="1"/>
              <a:t>sebou</a:t>
            </a:r>
            <a:r>
              <a:rPr lang="pl-PL" sz="2100" b="1" dirty="0"/>
              <a:t>, ten </a:t>
            </a:r>
            <a:r>
              <a:rPr lang="pl-PL" sz="2100" b="1" dirty="0" err="1"/>
              <a:t>se</a:t>
            </a:r>
            <a:r>
              <a:rPr lang="pl-PL" sz="2100" b="1" dirty="0"/>
              <a:t> </a:t>
            </a:r>
            <a:r>
              <a:rPr lang="pl-PL" sz="2100" b="1" dirty="0" err="1"/>
              <a:t>otočí</a:t>
            </a:r>
            <a:r>
              <a:rPr lang="pl-PL" sz="2100" b="1" dirty="0"/>
              <a:t> a </a:t>
            </a:r>
            <a:r>
              <a:rPr lang="pl-PL" sz="2100" b="1" dirty="0" err="1"/>
              <a:t>snaží</a:t>
            </a:r>
            <a:r>
              <a:rPr lang="pl-PL" sz="2100" b="1" dirty="0"/>
              <a:t> </a:t>
            </a:r>
            <a:r>
              <a:rPr lang="pl-PL" sz="2100" b="1" dirty="0" err="1"/>
              <a:t>se</a:t>
            </a:r>
            <a:r>
              <a:rPr lang="pl-PL" sz="2100" b="1" dirty="0"/>
              <a:t> z pantomimy </a:t>
            </a:r>
            <a:r>
              <a:rPr lang="pl-PL" sz="2100" b="1" dirty="0" err="1"/>
              <a:t>uhodnout</a:t>
            </a:r>
            <a:r>
              <a:rPr lang="pl-PL" sz="2100" b="1" dirty="0"/>
              <a:t>, o co </a:t>
            </a:r>
            <a:r>
              <a:rPr lang="pl-PL" sz="2100" b="1" dirty="0" err="1"/>
              <a:t>se</a:t>
            </a:r>
            <a:r>
              <a:rPr lang="pl-PL" sz="2100" b="1" dirty="0"/>
              <a:t> </a:t>
            </a:r>
            <a:r>
              <a:rPr lang="pl-PL" sz="2100" b="1" dirty="0" err="1"/>
              <a:t>jedná</a:t>
            </a:r>
            <a:r>
              <a:rPr lang="pl-PL" sz="2100" dirty="0"/>
              <a:t> </a:t>
            </a:r>
            <a:r>
              <a:rPr lang="pl-PL" sz="2100" b="1" dirty="0"/>
              <a:t>je.</a:t>
            </a:r>
            <a:r>
              <a:rPr lang="pl-PL" sz="2100" dirty="0"/>
              <a:t> </a:t>
            </a:r>
            <a:r>
              <a:rPr lang="pl-PL" sz="2100" b="1" dirty="0" err="1"/>
              <a:t>Nikdo</a:t>
            </a:r>
            <a:r>
              <a:rPr lang="pl-PL" sz="2100" b="1" dirty="0"/>
              <a:t> </a:t>
            </a:r>
            <a:r>
              <a:rPr lang="pl-PL" sz="2100" b="1" dirty="0" err="1"/>
              <a:t>se</a:t>
            </a:r>
            <a:r>
              <a:rPr lang="pl-PL" sz="2100" b="1" dirty="0"/>
              <a:t> </a:t>
            </a:r>
            <a:r>
              <a:rPr lang="pl-PL" sz="2100" b="1" dirty="0" err="1"/>
              <a:t>nepřihlásí</a:t>
            </a:r>
            <a:r>
              <a:rPr lang="pl-PL" sz="2100" b="1" dirty="0"/>
              <a:t>.</a:t>
            </a:r>
            <a:r>
              <a:rPr lang="pl-PL" sz="2100" dirty="0"/>
              <a:t> </a:t>
            </a:r>
            <a:r>
              <a:rPr lang="pl-PL" sz="2100" b="1" dirty="0" err="1"/>
              <a:t>Pokud</a:t>
            </a:r>
            <a:r>
              <a:rPr lang="pl-PL" sz="2100" b="1" dirty="0"/>
              <a:t> si je </a:t>
            </a:r>
            <a:r>
              <a:rPr lang="pl-PL" sz="2100" b="1" dirty="0" err="1"/>
              <a:t>hádající</a:t>
            </a:r>
            <a:r>
              <a:rPr lang="pl-PL" sz="2100" b="1" dirty="0"/>
              <a:t> </a:t>
            </a:r>
            <a:r>
              <a:rPr lang="pl-PL" sz="2100" b="1" dirty="0" err="1"/>
              <a:t>jistý</a:t>
            </a:r>
            <a:r>
              <a:rPr lang="pl-PL" sz="2100" b="1" dirty="0"/>
              <a:t>, </a:t>
            </a:r>
            <a:r>
              <a:rPr lang="pl-PL" sz="2100" b="1" dirty="0" err="1"/>
              <a:t>signalizuje</a:t>
            </a:r>
            <a:r>
              <a:rPr lang="pl-PL" sz="2100" b="1" dirty="0"/>
              <a:t>, </a:t>
            </a:r>
            <a:r>
              <a:rPr lang="pl-PL" sz="2100" b="1" dirty="0" err="1"/>
              <a:t>že</a:t>
            </a:r>
            <a:r>
              <a:rPr lang="pl-PL" sz="2100" b="1" dirty="0"/>
              <a:t> </a:t>
            </a:r>
            <a:r>
              <a:rPr lang="pl-PL" sz="2100" b="1" dirty="0" err="1"/>
              <a:t>uhodl</a:t>
            </a:r>
            <a:r>
              <a:rPr lang="pl-PL" sz="2100" b="1" dirty="0"/>
              <a:t>, a </a:t>
            </a:r>
            <a:r>
              <a:rPr lang="pl-PL" sz="2100" b="1" dirty="0" err="1"/>
              <a:t>přebírá</a:t>
            </a:r>
            <a:r>
              <a:rPr lang="pl-PL" sz="2100" b="1" dirty="0"/>
              <a:t> tak </a:t>
            </a:r>
            <a:r>
              <a:rPr lang="pl-PL" sz="2100" b="1" dirty="0" err="1"/>
              <a:t>štafetu</a:t>
            </a:r>
            <a:r>
              <a:rPr lang="pl-PL" sz="2100" b="1" dirty="0"/>
              <a:t>.</a:t>
            </a:r>
            <a:br>
              <a:rPr lang="pl-PL" sz="2100" dirty="0"/>
            </a:br>
            <a:r>
              <a:rPr lang="pl-PL" sz="2100" b="1" dirty="0"/>
              <a:t>- </a:t>
            </a:r>
            <a:r>
              <a:rPr lang="pl-PL" sz="2100" b="1" dirty="0" err="1"/>
              <a:t>Hádající</a:t>
            </a:r>
            <a:r>
              <a:rPr lang="pl-PL" sz="2100" b="1" dirty="0"/>
              <a:t> </a:t>
            </a:r>
            <a:r>
              <a:rPr lang="pl-PL" sz="2100" b="1" dirty="0" err="1"/>
              <a:t>se</a:t>
            </a:r>
            <a:r>
              <a:rPr lang="pl-PL" sz="2100" b="1" dirty="0"/>
              <a:t> </a:t>
            </a:r>
            <a:r>
              <a:rPr lang="pl-PL" sz="2100" b="1" dirty="0" err="1"/>
              <a:t>stane</a:t>
            </a:r>
            <a:r>
              <a:rPr lang="pl-PL" sz="2100" b="1" dirty="0"/>
              <a:t> </a:t>
            </a:r>
            <a:r>
              <a:rPr lang="pl-PL" sz="2100" b="1" dirty="0" err="1"/>
              <a:t>interpretem</a:t>
            </a:r>
            <a:r>
              <a:rPr lang="pl-PL" sz="2100" b="1" dirty="0"/>
              <a:t>, </a:t>
            </a:r>
            <a:r>
              <a:rPr lang="pl-PL" sz="2100" b="1" dirty="0" err="1"/>
              <a:t>dotkne</a:t>
            </a:r>
            <a:r>
              <a:rPr lang="pl-PL" sz="2100" b="1" dirty="0"/>
              <a:t> </a:t>
            </a:r>
            <a:r>
              <a:rPr lang="pl-PL" sz="2100" b="1" dirty="0" err="1"/>
              <a:t>se</a:t>
            </a:r>
            <a:r>
              <a:rPr lang="pl-PL" sz="2100" b="1" dirty="0"/>
              <a:t> </a:t>
            </a:r>
            <a:r>
              <a:rPr lang="pl-PL" sz="2100" b="1" dirty="0" err="1"/>
              <a:t>ruky</a:t>
            </a:r>
            <a:r>
              <a:rPr lang="pl-PL" sz="2100" b="1" dirty="0"/>
              <a:t> </a:t>
            </a:r>
            <a:r>
              <a:rPr lang="pl-PL" sz="2100" b="1" dirty="0" err="1"/>
              <a:t>spoluhráče</a:t>
            </a:r>
            <a:r>
              <a:rPr lang="pl-PL" sz="2100" b="1" dirty="0"/>
              <a:t> </a:t>
            </a:r>
            <a:r>
              <a:rPr lang="pl-PL" sz="2100" b="1" dirty="0" err="1"/>
              <a:t>před</a:t>
            </a:r>
            <a:r>
              <a:rPr lang="pl-PL" sz="2100" b="1" dirty="0"/>
              <a:t> </a:t>
            </a:r>
            <a:r>
              <a:rPr lang="pl-PL" sz="2100" b="1" dirty="0" err="1"/>
              <a:t>sebou</a:t>
            </a:r>
            <a:r>
              <a:rPr lang="pl-PL" sz="2100" b="1" dirty="0"/>
              <a:t> a </a:t>
            </a:r>
            <a:r>
              <a:rPr lang="pl-PL" sz="2100" b="1" dirty="0" err="1"/>
              <a:t>štafeta</a:t>
            </a:r>
            <a:r>
              <a:rPr lang="pl-PL" sz="2100" b="1" dirty="0"/>
              <a:t> </a:t>
            </a:r>
            <a:r>
              <a:rPr lang="pl-PL" sz="2100" b="1" dirty="0" err="1"/>
              <a:t>takto</a:t>
            </a:r>
            <a:r>
              <a:rPr lang="pl-PL" sz="2100" b="1" dirty="0"/>
              <a:t> </a:t>
            </a:r>
            <a:r>
              <a:rPr lang="pl-PL" sz="2100" b="1" dirty="0" err="1"/>
              <a:t>pokračuje</a:t>
            </a:r>
            <a:r>
              <a:rPr lang="pl-PL" sz="2100" b="1" dirty="0"/>
              <a:t> </a:t>
            </a:r>
            <a:r>
              <a:rPr lang="pl-PL" sz="2100" b="1" dirty="0" err="1"/>
              <a:t>až</a:t>
            </a:r>
            <a:r>
              <a:rPr lang="pl-PL" sz="2100" b="1" dirty="0"/>
              <a:t> k </a:t>
            </a:r>
            <a:r>
              <a:rPr lang="pl-PL" sz="2100" b="1" dirty="0" err="1"/>
              <a:t>prvnímu</a:t>
            </a:r>
            <a:r>
              <a:rPr lang="pl-PL" sz="2100" b="1" dirty="0"/>
              <a:t> </a:t>
            </a:r>
            <a:r>
              <a:rPr lang="pl-PL" sz="2100" b="1" dirty="0" err="1"/>
              <a:t>členu</a:t>
            </a:r>
            <a:r>
              <a:rPr lang="pl-PL" sz="2100" b="1" dirty="0"/>
              <a:t> </a:t>
            </a:r>
            <a:r>
              <a:rPr lang="pl-PL" sz="2100" b="1" dirty="0" err="1"/>
              <a:t>týmu</a:t>
            </a:r>
            <a:r>
              <a:rPr lang="pl-PL" sz="2100" b="1" dirty="0"/>
              <a:t>.</a:t>
            </a:r>
            <a:r>
              <a:rPr lang="pl-PL" sz="2100" dirty="0"/>
              <a:t> </a:t>
            </a:r>
            <a:r>
              <a:rPr lang="pl-PL" sz="2100" b="1" dirty="0" err="1"/>
              <a:t>První</a:t>
            </a:r>
            <a:r>
              <a:rPr lang="pl-PL" sz="2100" b="1" dirty="0"/>
              <a:t> </a:t>
            </a:r>
            <a:r>
              <a:rPr lang="pl-PL" sz="2100" b="1" dirty="0" err="1"/>
              <a:t>hráč</a:t>
            </a:r>
            <a:r>
              <a:rPr lang="pl-PL" sz="2100" b="1" dirty="0"/>
              <a:t> </a:t>
            </a:r>
            <a:r>
              <a:rPr lang="pl-PL" sz="2100" b="1" dirty="0" err="1"/>
              <a:t>řekne</a:t>
            </a:r>
            <a:r>
              <a:rPr lang="pl-PL" sz="2100" b="1" dirty="0"/>
              <a:t> </a:t>
            </a:r>
            <a:r>
              <a:rPr lang="pl-PL" sz="2100" b="1" dirty="0" err="1"/>
              <a:t>svůj</a:t>
            </a:r>
            <a:r>
              <a:rPr lang="pl-PL" sz="2100" b="1" dirty="0"/>
              <a:t> </a:t>
            </a:r>
            <a:r>
              <a:rPr lang="pl-PL" sz="2100" b="1" dirty="0" err="1"/>
              <a:t>odhad</a:t>
            </a:r>
            <a:r>
              <a:rPr lang="pl-PL" sz="2100" b="1" dirty="0"/>
              <a:t> </a:t>
            </a:r>
            <a:r>
              <a:rPr lang="pl-PL" sz="2100" b="1" dirty="0" err="1"/>
              <a:t>nahlas</a:t>
            </a:r>
            <a:r>
              <a:rPr lang="pl-PL" sz="2100" b="1" dirty="0"/>
              <a:t>.</a:t>
            </a:r>
            <a:br>
              <a:rPr lang="pl-PL" sz="2100" dirty="0"/>
            </a:br>
            <a:r>
              <a:rPr lang="pl-PL" sz="2100" b="1" dirty="0"/>
              <a:t>- </a:t>
            </a:r>
            <a:r>
              <a:rPr lang="pl-PL" sz="2100" b="1" dirty="0" err="1"/>
              <a:t>Tým</a:t>
            </a:r>
            <a:r>
              <a:rPr lang="pl-PL" sz="2100" b="1" dirty="0"/>
              <a:t>, </a:t>
            </a:r>
            <a:r>
              <a:rPr lang="pl-PL" sz="2100" b="1" dirty="0" err="1"/>
              <a:t>který</a:t>
            </a:r>
            <a:r>
              <a:rPr lang="pl-PL" sz="2100" b="1" dirty="0"/>
              <a:t> jako </a:t>
            </a:r>
            <a:r>
              <a:rPr lang="pl-PL" sz="2100" b="1" dirty="0" err="1"/>
              <a:t>první</a:t>
            </a:r>
            <a:r>
              <a:rPr lang="pl-PL" sz="2100" b="1" dirty="0"/>
              <a:t> </a:t>
            </a:r>
            <a:r>
              <a:rPr lang="pl-PL" sz="2100" b="1" dirty="0" err="1"/>
              <a:t>správně</a:t>
            </a:r>
            <a:r>
              <a:rPr lang="pl-PL" sz="2100" b="1" dirty="0"/>
              <a:t> </a:t>
            </a:r>
            <a:r>
              <a:rPr lang="pl-PL" sz="2100" b="1" dirty="0" err="1"/>
              <a:t>pojmenuje</a:t>
            </a:r>
            <a:r>
              <a:rPr lang="pl-PL" sz="2100" b="1" dirty="0"/>
              <a:t> </a:t>
            </a:r>
            <a:r>
              <a:rPr lang="pl-PL" sz="2100" b="1" dirty="0" err="1"/>
              <a:t>nápovědu</a:t>
            </a:r>
            <a:r>
              <a:rPr lang="pl-PL" sz="2100" b="1" dirty="0"/>
              <a:t>, </a:t>
            </a:r>
            <a:r>
              <a:rPr lang="pl-PL" sz="2100" b="1" dirty="0" err="1"/>
              <a:t>získává</a:t>
            </a:r>
            <a:r>
              <a:rPr lang="pl-PL" sz="2100" b="1" dirty="0"/>
              <a:t> bod.</a:t>
            </a:r>
            <a:r>
              <a:rPr lang="pl-PL" sz="2100" dirty="0"/>
              <a:t> </a:t>
            </a:r>
            <a:r>
              <a:rPr lang="pl-PL" sz="2100" b="1" dirty="0" err="1"/>
              <a:t>Pokud</a:t>
            </a:r>
            <a:r>
              <a:rPr lang="pl-PL" sz="2100" b="1" dirty="0"/>
              <a:t> </a:t>
            </a:r>
            <a:r>
              <a:rPr lang="pl-PL" sz="2100" b="1" dirty="0" err="1"/>
              <a:t>nikdo</a:t>
            </a:r>
            <a:r>
              <a:rPr lang="pl-PL" sz="2100" b="1" dirty="0"/>
              <a:t> </a:t>
            </a:r>
            <a:r>
              <a:rPr lang="pl-PL" sz="2100" b="1" dirty="0" err="1"/>
              <a:t>neuhodne</a:t>
            </a:r>
            <a:r>
              <a:rPr lang="pl-PL" sz="2100" b="1" dirty="0"/>
              <a:t>, </a:t>
            </a:r>
            <a:r>
              <a:rPr lang="pl-PL" sz="2100" b="1" dirty="0" err="1"/>
              <a:t>získává</a:t>
            </a:r>
            <a:r>
              <a:rPr lang="pl-PL" sz="2100" b="1" dirty="0"/>
              <a:t> bod </a:t>
            </a:r>
            <a:r>
              <a:rPr lang="pl-PL" sz="2100" b="1" dirty="0" err="1"/>
              <a:t>tým</a:t>
            </a:r>
            <a:r>
              <a:rPr lang="pl-PL" sz="2100" b="1" dirty="0"/>
              <a:t>, </a:t>
            </a:r>
            <a:r>
              <a:rPr lang="pl-PL" sz="2100" b="1" dirty="0" err="1"/>
              <a:t>který</a:t>
            </a:r>
            <a:r>
              <a:rPr lang="pl-PL" sz="2100" b="1" dirty="0"/>
              <a:t> je </a:t>
            </a:r>
            <a:r>
              <a:rPr lang="pl-PL" sz="2100" b="1" dirty="0" err="1"/>
              <a:t>nejblíže</a:t>
            </a:r>
            <a:r>
              <a:rPr lang="pl-PL" sz="2100" b="1" dirty="0"/>
              <a:t> </a:t>
            </a:r>
            <a:r>
              <a:rPr lang="pl-PL" sz="2100" b="1" dirty="0" err="1"/>
              <a:t>úkolu</a:t>
            </a:r>
            <a:r>
              <a:rPr lang="pl-PL" sz="2100" b="1" dirty="0"/>
              <a:t>.</a:t>
            </a:r>
            <a:endParaRPr lang="pl-PL" sz="2100" dirty="0"/>
          </a:p>
        </p:txBody>
      </p:sp>
      <p:pic>
        <p:nvPicPr>
          <p:cNvPr id="6" name="Zástupný symbol obrázka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6" t="33810" r="7816"/>
          <a:stretch/>
        </p:blipFill>
        <p:spPr>
          <a:xfrm>
            <a:off x="8258971" y="664029"/>
            <a:ext cx="3280974" cy="2764971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/>
          <a:srcRect l="16417" r="27957"/>
          <a:stretch/>
        </p:blipFill>
        <p:spPr>
          <a:xfrm>
            <a:off x="8886774" y="3763815"/>
            <a:ext cx="2025368" cy="217716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7BB77E2-A972-CF41-D188-997B31563C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080469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057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877882-0874-4191-BB9F-48CDFFE39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297" y="272143"/>
            <a:ext cx="8534400" cy="850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b="1" dirty="0"/>
              <a:t>HODNOCENÍ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C3C07CB-28A2-4547-A90A-093DBDCA8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309763"/>
              </p:ext>
            </p:extLst>
          </p:nvPr>
        </p:nvGraphicFramePr>
        <p:xfrm>
          <a:off x="422910" y="1759522"/>
          <a:ext cx="11178540" cy="4164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456">
                  <a:extLst>
                    <a:ext uri="{9D8B030D-6E8A-4147-A177-3AD203B41FA5}">
                      <a16:colId xmlns:a16="http://schemas.microsoft.com/office/drawing/2014/main" val="2209836761"/>
                    </a:ext>
                  </a:extLst>
                </a:gridCol>
                <a:gridCol w="1746404">
                  <a:extLst>
                    <a:ext uri="{9D8B030D-6E8A-4147-A177-3AD203B41FA5}">
                      <a16:colId xmlns:a16="http://schemas.microsoft.com/office/drawing/2014/main" val="552271926"/>
                    </a:ext>
                  </a:extLst>
                </a:gridCol>
                <a:gridCol w="2056875">
                  <a:extLst>
                    <a:ext uri="{9D8B030D-6E8A-4147-A177-3AD203B41FA5}">
                      <a16:colId xmlns:a16="http://schemas.microsoft.com/office/drawing/2014/main" val="3867393604"/>
                    </a:ext>
                  </a:extLst>
                </a:gridCol>
                <a:gridCol w="2095683">
                  <a:extLst>
                    <a:ext uri="{9D8B030D-6E8A-4147-A177-3AD203B41FA5}">
                      <a16:colId xmlns:a16="http://schemas.microsoft.com/office/drawing/2014/main" val="2779443640"/>
                    </a:ext>
                  </a:extLst>
                </a:gridCol>
                <a:gridCol w="2031002">
                  <a:extLst>
                    <a:ext uri="{9D8B030D-6E8A-4147-A177-3AD203B41FA5}">
                      <a16:colId xmlns:a16="http://schemas.microsoft.com/office/drawing/2014/main" val="2367130653"/>
                    </a:ext>
                  </a:extLst>
                </a:gridCol>
                <a:gridCol w="1939120">
                  <a:extLst>
                    <a:ext uri="{9D8B030D-6E8A-4147-A177-3AD203B41FA5}">
                      <a16:colId xmlns:a16="http://schemas.microsoft.com/office/drawing/2014/main" val="983822204"/>
                    </a:ext>
                  </a:extLst>
                </a:gridCol>
              </a:tblGrid>
              <a:tr h="6592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dirty="0"/>
                        <a:t>Hodnocení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výborný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l-PL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kumimoji="0" lang="pt-BR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elmi</a:t>
                      </a:r>
                      <a:r>
                        <a:rPr kumimoji="0" lang="pl-PL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dobrý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dobrý </a:t>
                      </a:r>
                      <a:endParaRPr lang="sk-SK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pl-PL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pt-BR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statečný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l-PL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</a:t>
                      </a:r>
                      <a:r>
                        <a:rPr kumimoji="0" lang="pt-BR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pl-PL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pt-BR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statečný</a:t>
                      </a:r>
                      <a:endParaRPr lang="sk-SK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4544701"/>
                  </a:ext>
                </a:extLst>
              </a:tr>
              <a:tr h="1940307"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sk-SK" sz="1600" b="1" i="0" u="none" strike="noStrike" kern="1200" noProof="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  <a:p>
                      <a:r>
                        <a:rPr lang="pl-PL" sz="1600" b="1" dirty="0" err="1"/>
                        <a:t>Poznávací</a:t>
                      </a:r>
                      <a:r>
                        <a:rPr lang="pl-PL" sz="1600" b="1" dirty="0"/>
                        <a:t> </a:t>
                      </a:r>
                      <a:r>
                        <a:rPr lang="pl-PL" sz="1600" b="1" dirty="0" err="1"/>
                        <a:t>cíle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Žák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využívá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prvky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pantomimy a pantomimy jako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prostředku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dramatizace.Rozsáhlé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využití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znalostí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z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jiných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předmětů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(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např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. literatury,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výtvarné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výchovy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)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nebo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jiných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zdrojů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.</a:t>
                      </a:r>
                      <a:endParaRPr lang="sk-SK" sz="1600" b="0" i="0" u="none" strike="noStrike" kern="1200" noProof="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Při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použití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pantomimy a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pantomimických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prvků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jako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prostředku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dramatizace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se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žák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dopouští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drobných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chyb.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Používá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pouze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některé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znalosti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z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jiných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předmětů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(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např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. literatury,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umění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) a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jiných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zdrojů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.</a:t>
                      </a:r>
                      <a:endParaRPr lang="sk-SK" sz="1600" b="0" i="0" u="none" strike="noStrike" kern="1200" noProof="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Žák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je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schopen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jen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částečně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využívat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prvky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pantomimy a pantomimy jako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prostředku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dramatizace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Částečně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využívá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znalosti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z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jiných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předmětů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(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např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. literatury,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výtvarné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výchovy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) a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dalších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zdrojů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.</a:t>
                      </a:r>
                      <a:endParaRPr lang="sk-SK" sz="1600" b="0" i="0" u="none" strike="noStrike" kern="1200" noProof="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Žák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je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schopen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používat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prvky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pantomimy a pantomimy jako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prostředku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dramatizace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pouze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s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pomocí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učitele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. 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Znalosti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z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jiných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předmětů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(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např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. literatury,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výtvarné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výchovy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)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využívá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jen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povrchně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.</a:t>
                      </a:r>
                      <a:endParaRPr lang="sk-SK" sz="1600" b="0" i="0" u="none" strike="noStrike" kern="1200" noProof="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Žák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není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schopen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používat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prvky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pantomimy a pantomimy jako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prostředku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dramatizace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. 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Nedokáže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využívat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znalosti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z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jiných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předmětů.Nezapojuje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se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do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činností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.</a:t>
                      </a:r>
                      <a:endParaRPr lang="sk-SK" sz="1600" b="0" i="0" u="none" strike="noStrike" kern="1200" noProof="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255102"/>
                  </a:ext>
                </a:extLst>
              </a:tr>
            </a:tbl>
          </a:graphicData>
        </a:graphic>
      </p:graphicFrame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438" y="272143"/>
            <a:ext cx="2032902" cy="1070765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108A5CE-D061-6DF7-551E-FE2E26AFB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177717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803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877882-0874-4191-BB9F-48CDFFE39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297" y="272143"/>
            <a:ext cx="8534400" cy="850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b="1" dirty="0"/>
              <a:t>HODNOCENÍ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C3C07CB-28A2-4547-A90A-093DBDCA8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629752"/>
              </p:ext>
            </p:extLst>
          </p:nvPr>
        </p:nvGraphicFramePr>
        <p:xfrm>
          <a:off x="286057" y="1204739"/>
          <a:ext cx="11201093" cy="4652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4261">
                  <a:extLst>
                    <a:ext uri="{9D8B030D-6E8A-4147-A177-3AD203B41FA5}">
                      <a16:colId xmlns:a16="http://schemas.microsoft.com/office/drawing/2014/main" val="2209836761"/>
                    </a:ext>
                  </a:extLst>
                </a:gridCol>
                <a:gridCol w="1762962">
                  <a:extLst>
                    <a:ext uri="{9D8B030D-6E8A-4147-A177-3AD203B41FA5}">
                      <a16:colId xmlns:a16="http://schemas.microsoft.com/office/drawing/2014/main" val="552271926"/>
                    </a:ext>
                  </a:extLst>
                </a:gridCol>
                <a:gridCol w="2125980">
                  <a:extLst>
                    <a:ext uri="{9D8B030D-6E8A-4147-A177-3AD203B41FA5}">
                      <a16:colId xmlns:a16="http://schemas.microsoft.com/office/drawing/2014/main" val="3867393604"/>
                    </a:ext>
                  </a:extLst>
                </a:gridCol>
                <a:gridCol w="2189129">
                  <a:extLst>
                    <a:ext uri="{9D8B030D-6E8A-4147-A177-3AD203B41FA5}">
                      <a16:colId xmlns:a16="http://schemas.microsoft.com/office/drawing/2014/main" val="2779443640"/>
                    </a:ext>
                  </a:extLst>
                </a:gridCol>
                <a:gridCol w="1879951">
                  <a:extLst>
                    <a:ext uri="{9D8B030D-6E8A-4147-A177-3AD203B41FA5}">
                      <a16:colId xmlns:a16="http://schemas.microsoft.com/office/drawing/2014/main" val="2367130653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983822204"/>
                    </a:ext>
                  </a:extLst>
                </a:gridCol>
              </a:tblGrid>
              <a:tr h="6592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dirty="0"/>
                        <a:t>Hodnocení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výborný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l-PL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kumimoji="0" lang="pt-BR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elmi</a:t>
                      </a:r>
                      <a:r>
                        <a:rPr kumimoji="0" lang="pl-PL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dobrý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dobrý </a:t>
                      </a:r>
                      <a:endParaRPr lang="sk-SK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pl-PL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pt-BR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statečný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l-PL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</a:t>
                      </a:r>
                      <a:r>
                        <a:rPr kumimoji="0" lang="pt-BR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pl-PL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pt-BR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statečný</a:t>
                      </a:r>
                      <a:endParaRPr lang="sk-SK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4544701"/>
                  </a:ext>
                </a:extLst>
              </a:tr>
              <a:tr h="1810845">
                <a:tc>
                  <a:txBody>
                    <a:bodyPr/>
                    <a:lstStyle/>
                    <a:p>
                      <a:r>
                        <a:rPr lang="pl-PL" sz="1600" b="1" dirty="0" err="1"/>
                        <a:t>Psychomotorické</a:t>
                      </a:r>
                      <a:r>
                        <a:rPr lang="pl-PL" sz="1600" b="1" dirty="0"/>
                        <a:t> </a:t>
                      </a:r>
                      <a:r>
                        <a:rPr lang="pl-PL" sz="1600" b="1" dirty="0" err="1"/>
                        <a:t>cíle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Žák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je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schopen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komunikovat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uměleckými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prostředky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spontánně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se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vyjadřovat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a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kombinovat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slovní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pohybové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a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jiné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dovednosti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k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vyjádření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vlastních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vnitřních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stavů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a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emocí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.</a:t>
                      </a:r>
                      <a:endParaRPr lang="sk-SK" sz="1600" b="0" i="0" u="none" strike="noStrike" kern="1200" noProof="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Žák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je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schopen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komunikovat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výtvarnými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prostředky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s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menším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počtem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chyb,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vyjadřovat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se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méně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spontánně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kombinovat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verbální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motorické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a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jiné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dovednosti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k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vyjádření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vlastních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vnitřních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stavů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a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emocí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.</a:t>
                      </a:r>
                      <a:endParaRPr lang="sk-SK" sz="1600" b="0" i="0" u="none" strike="noStrike" kern="1200" noProof="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Žák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s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větším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omezením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je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schopen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komunikovat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výtvarnými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prostředky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nevyjadřuje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se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spontánně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částečně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a s chybami. Kombinuje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verbální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motorické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a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jiné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dovednosti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nedokáže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je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kombinovat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pro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vyjádření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emocí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.</a:t>
                      </a:r>
                      <a:endParaRPr lang="sk-SK" sz="1600" b="0" i="0" u="none" strike="noStrike" kern="1200" noProof="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Žák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ani s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pomocí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učitele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není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schopen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komunikovat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výtvarnými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prostředky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není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schopen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kombinovat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verbální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motorické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a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jiné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dovednosti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a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není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schopen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je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kombinovat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pro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vyjádření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svých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emocí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.</a:t>
                      </a:r>
                      <a:endParaRPr lang="sk-SK" sz="1600" b="0" i="0" u="none" strike="noStrike" kern="1200" noProof="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Žák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není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schopen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komunikovat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uměleckými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prostředky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nevyjadřuje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se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a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neúčastní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se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aktivit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ve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třídě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.</a:t>
                      </a:r>
                      <a:endParaRPr lang="sk-SK" sz="1600" b="0" i="0" u="none" strike="noStrike" kern="1200" noProof="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609923"/>
                  </a:ext>
                </a:extLst>
              </a:tr>
            </a:tbl>
          </a:graphicData>
        </a:graphic>
      </p:graphicFrame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445" y="132342"/>
            <a:ext cx="1879258" cy="989838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A4BA38BA-FDCC-9A4A-F160-517F61B50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59" y="6028962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579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877882-0874-4191-BB9F-48CDFFE39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297" y="272143"/>
            <a:ext cx="8534400" cy="850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b="1" dirty="0"/>
              <a:t>HODNOCENÍ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C3C07CB-28A2-4547-A90A-093DBDCA8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705836"/>
              </p:ext>
            </p:extLst>
          </p:nvPr>
        </p:nvGraphicFramePr>
        <p:xfrm>
          <a:off x="333173" y="1625052"/>
          <a:ext cx="11165407" cy="4164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564">
                  <a:extLst>
                    <a:ext uri="{9D8B030D-6E8A-4147-A177-3AD203B41FA5}">
                      <a16:colId xmlns:a16="http://schemas.microsoft.com/office/drawing/2014/main" val="2209836761"/>
                    </a:ext>
                  </a:extLst>
                </a:gridCol>
                <a:gridCol w="1832502">
                  <a:extLst>
                    <a:ext uri="{9D8B030D-6E8A-4147-A177-3AD203B41FA5}">
                      <a16:colId xmlns:a16="http://schemas.microsoft.com/office/drawing/2014/main" val="552271926"/>
                    </a:ext>
                  </a:extLst>
                </a:gridCol>
                <a:gridCol w="2065509">
                  <a:extLst>
                    <a:ext uri="{9D8B030D-6E8A-4147-A177-3AD203B41FA5}">
                      <a16:colId xmlns:a16="http://schemas.microsoft.com/office/drawing/2014/main" val="3867393604"/>
                    </a:ext>
                  </a:extLst>
                </a:gridCol>
                <a:gridCol w="2065607">
                  <a:extLst>
                    <a:ext uri="{9D8B030D-6E8A-4147-A177-3AD203B41FA5}">
                      <a16:colId xmlns:a16="http://schemas.microsoft.com/office/drawing/2014/main" val="2779443640"/>
                    </a:ext>
                  </a:extLst>
                </a:gridCol>
                <a:gridCol w="2033182">
                  <a:extLst>
                    <a:ext uri="{9D8B030D-6E8A-4147-A177-3AD203B41FA5}">
                      <a16:colId xmlns:a16="http://schemas.microsoft.com/office/drawing/2014/main" val="2367130653"/>
                    </a:ext>
                  </a:extLst>
                </a:gridCol>
                <a:gridCol w="1780043">
                  <a:extLst>
                    <a:ext uri="{9D8B030D-6E8A-4147-A177-3AD203B41FA5}">
                      <a16:colId xmlns:a16="http://schemas.microsoft.com/office/drawing/2014/main" val="983822204"/>
                    </a:ext>
                  </a:extLst>
                </a:gridCol>
              </a:tblGrid>
              <a:tr h="6592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dirty="0"/>
                        <a:t>Hodnocení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výborný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l-PL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kumimoji="0" lang="pt-BR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elmi</a:t>
                      </a:r>
                      <a:r>
                        <a:rPr kumimoji="0" lang="pl-PL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dobrý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dobrý </a:t>
                      </a:r>
                      <a:endParaRPr lang="sk-SK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pl-PL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pt-BR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statečný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l-PL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</a:t>
                      </a:r>
                      <a:r>
                        <a:rPr kumimoji="0" lang="pt-BR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pl-PL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pt-BR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statečný</a:t>
                      </a:r>
                      <a:endParaRPr lang="sk-SK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4544701"/>
                  </a:ext>
                </a:extLst>
              </a:tr>
              <a:tr h="1956145">
                <a:tc>
                  <a:txBody>
                    <a:bodyPr/>
                    <a:lstStyle/>
                    <a:p>
                      <a:r>
                        <a:rPr lang="pl-PL" sz="1600" b="1" dirty="0" err="1"/>
                        <a:t>Sociálně-afektivní</a:t>
                      </a:r>
                      <a:r>
                        <a:rPr lang="pl-PL" sz="1600" b="1" dirty="0"/>
                        <a:t> </a:t>
                      </a:r>
                      <a:r>
                        <a:rPr lang="pl-PL" sz="1600" b="1" dirty="0" err="1"/>
                        <a:t>cíle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Žák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je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schopen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vyjádřit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své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emoce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prostřednictvím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dramatických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činností.Je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schopen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spolupracovat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a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cítí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odpovědnost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za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průběh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a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dokončení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společného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úkolu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.</a:t>
                      </a:r>
                      <a:endParaRPr lang="sk-SK" sz="1600" b="0" i="0" u="none" strike="noStrike" kern="1200" noProof="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Žák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je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schopen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vyjádřit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své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emoce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prostřednictvím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dramatických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akcí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s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drobnými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chybami.S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malými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omezeními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je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žák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schopen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spolupracovat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cítí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odpovědnost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za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průběh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a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dokončení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společného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úkolu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.</a:t>
                      </a:r>
                      <a:endParaRPr lang="sk-SK" sz="1600" b="0" i="0" u="none" strike="noStrike" kern="1200" noProof="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Žák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je pod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vedením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učitele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schopen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alespoň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částečně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vyjádřit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své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emoce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prostřednictvím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dramatických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akcí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často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však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není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schopen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spolupracovat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a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cítit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odpovědnost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za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průběh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a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splnění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společného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úkolu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.</a:t>
                      </a:r>
                      <a:endParaRPr lang="sk-SK" sz="1600" b="0" i="0" u="none" strike="noStrike" kern="1200" noProof="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Žák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je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schopen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vyjádřit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své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emoce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prostřednictvím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dramatických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akcí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pouze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s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velkou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pomocí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učitele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velmi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obtížně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spolupracuje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se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skupinou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a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necítí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se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zodpovědný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za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průběh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a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splnění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společného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úkolu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.</a:t>
                      </a:r>
                      <a:endParaRPr lang="sk-SK" sz="1600" b="0" i="0" u="none" strike="noStrike" kern="1200" noProof="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Žák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není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schopen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vyjádřit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své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emoce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prostřednictvím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dramatických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akcí.Není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schopen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spolupracovat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se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skupinou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odmítá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se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podílet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společném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noProof="0" dirty="0" err="1">
                          <a:latin typeface="+mn-lt"/>
                          <a:ea typeface="Lucida Sans Unicode" pitchFamily="2"/>
                          <a:cs typeface="Mangal" pitchFamily="2"/>
                        </a:rPr>
                        <a:t>úkolu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.</a:t>
                      </a:r>
                      <a:endParaRPr lang="sk-SK" sz="1600" b="0" i="0" u="none" strike="noStrike" kern="1200" noProof="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609923"/>
                  </a:ext>
                </a:extLst>
              </a:tr>
            </a:tbl>
          </a:graphicData>
        </a:graphic>
      </p:graphicFrame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7118" y="239379"/>
            <a:ext cx="1941462" cy="1022602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13B81596-F189-FE01-13BF-03B17A0142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527" y="5908777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33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38" name="Straight Connector 137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0E38C1B8-1464-4E8F-B741-F6E1A1627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33" y="1160867"/>
            <a:ext cx="8839038" cy="4645648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br>
              <a:rPr lang="pl-PL" sz="2800" b="1" dirty="0"/>
            </a:br>
            <a:r>
              <a:rPr lang="pl-PL" sz="2800" b="1" cap="none" dirty="0"/>
              <a:t>Co </a:t>
            </a:r>
            <a:r>
              <a:rPr lang="pl-PL" sz="2800" b="1" cap="none" dirty="0" err="1"/>
              <a:t>bylo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cílem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tohoto</a:t>
            </a:r>
            <a:r>
              <a:rPr lang="pl-PL" sz="2800" b="1" cap="none" dirty="0"/>
              <a:t> projektu?</a:t>
            </a:r>
            <a:br>
              <a:rPr lang="pl-PL" sz="2800" b="1" cap="none" dirty="0"/>
            </a:br>
            <a:r>
              <a:rPr lang="pl-PL" sz="2800" b="1" cap="none" dirty="0"/>
              <a:t>1. </a:t>
            </a:r>
            <a:r>
              <a:rPr lang="pl-PL" sz="2800" b="1" cap="none" dirty="0" err="1"/>
              <a:t>Zjistili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jsme</a:t>
            </a:r>
            <a:r>
              <a:rPr lang="pl-PL" sz="2800" b="1" cap="none" dirty="0"/>
              <a:t>, </a:t>
            </a:r>
            <a:r>
              <a:rPr lang="pl-PL" sz="2800" b="1" cap="none" dirty="0" err="1"/>
              <a:t>jaké</a:t>
            </a:r>
            <a:r>
              <a:rPr lang="pl-PL" sz="2800" b="1" cap="none" dirty="0"/>
              <a:t> typy </a:t>
            </a:r>
            <a:r>
              <a:rPr lang="pl-PL" sz="2800" b="1" cap="none" dirty="0" err="1"/>
              <a:t>komunikace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neslyšících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známe</a:t>
            </a:r>
            <a:r>
              <a:rPr lang="pl-PL" sz="2800" b="1" cap="none" dirty="0"/>
              <a:t> a jak je </a:t>
            </a:r>
            <a:r>
              <a:rPr lang="pl-PL" sz="2800" b="1" cap="none" dirty="0" err="1"/>
              <a:t>můžeme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používat</a:t>
            </a:r>
            <a:r>
              <a:rPr lang="pl-PL" sz="2800" b="1" cap="none" dirty="0"/>
              <a:t>. </a:t>
            </a:r>
            <a:r>
              <a:rPr lang="pl-PL" sz="2800" b="1" cap="none" dirty="0" err="1"/>
              <a:t>Zvýšili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jsme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zájem</a:t>
            </a:r>
            <a:r>
              <a:rPr lang="pl-PL" sz="2800" b="1" cap="none" dirty="0"/>
              <a:t> o </a:t>
            </a:r>
            <a:r>
              <a:rPr lang="pl-PL" sz="2800" b="1" cap="none" dirty="0" err="1"/>
              <a:t>pantomimu</a:t>
            </a:r>
            <a:r>
              <a:rPr lang="pl-PL" sz="2800" b="1" cap="none" dirty="0"/>
              <a:t> a </a:t>
            </a:r>
            <a:r>
              <a:rPr lang="pl-PL" sz="2800" b="1" cap="none" dirty="0" err="1"/>
              <a:t>herectví</a:t>
            </a:r>
            <a:r>
              <a:rPr lang="pl-PL" sz="2800" b="1" cap="none" dirty="0"/>
              <a:t>, </a:t>
            </a:r>
            <a:r>
              <a:rPr lang="pl-PL" sz="2800" b="1" cap="none" dirty="0" err="1"/>
              <a:t>podpořili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jsme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rozvoj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různých</a:t>
            </a:r>
            <a:r>
              <a:rPr lang="pl-PL" sz="2800" b="1" cap="none" dirty="0"/>
              <a:t> forem </a:t>
            </a:r>
            <a:r>
              <a:rPr lang="pl-PL" sz="2800" b="1" cap="none" dirty="0" err="1"/>
              <a:t>komunikace</a:t>
            </a:r>
            <a:r>
              <a:rPr lang="pl-PL" sz="2800" b="1" cap="none" dirty="0"/>
              <a:t> a </a:t>
            </a:r>
            <a:r>
              <a:rPr lang="pl-PL" sz="2800" b="1" cap="none" dirty="0" err="1"/>
              <a:t>rozvíjeli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celostní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komunikaci</a:t>
            </a:r>
            <a:r>
              <a:rPr lang="pl-PL" sz="2800" b="1" cap="none" dirty="0"/>
              <a:t>.</a:t>
            </a:r>
            <a:br>
              <a:rPr lang="pl-PL" sz="2800" b="1" cap="none" dirty="0"/>
            </a:br>
            <a:r>
              <a:rPr lang="pl-PL" sz="2800" b="1" cap="none" dirty="0"/>
              <a:t>2. </a:t>
            </a:r>
            <a:r>
              <a:rPr lang="pl-PL" sz="2800" b="1" cap="none" dirty="0" err="1"/>
              <a:t>Můžeme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žáky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rozdělit</a:t>
            </a:r>
            <a:r>
              <a:rPr lang="pl-PL" sz="2800" b="1" cap="none" dirty="0"/>
              <a:t> do skupin podle </a:t>
            </a:r>
            <a:r>
              <a:rPr lang="pl-PL" sz="2800" b="1" cap="none" dirty="0" err="1"/>
              <a:t>různých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kritérií</a:t>
            </a:r>
            <a:r>
              <a:rPr lang="pl-PL" sz="2800" b="1" cap="none" dirty="0"/>
              <a:t>, </a:t>
            </a:r>
            <a:r>
              <a:rPr lang="pl-PL" sz="2800" b="1" cap="none" dirty="0" err="1"/>
              <a:t>například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dovedností</a:t>
            </a:r>
            <a:r>
              <a:rPr lang="pl-PL" sz="2800" b="1" cap="none" dirty="0"/>
              <a:t>, </a:t>
            </a:r>
            <a:r>
              <a:rPr lang="pl-PL" sz="2800" b="1" cap="none" dirty="0" err="1"/>
              <a:t>zájmů</a:t>
            </a:r>
            <a:r>
              <a:rPr lang="pl-PL" sz="2800" b="1" cap="none" dirty="0"/>
              <a:t>, </a:t>
            </a:r>
            <a:r>
              <a:rPr lang="pl-PL" sz="2800" b="1" cap="none" dirty="0" err="1"/>
              <a:t>kognitivních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schopností</a:t>
            </a:r>
            <a:r>
              <a:rPr lang="pl-PL" sz="2800" b="1" cap="none" dirty="0"/>
              <a:t>, </a:t>
            </a:r>
            <a:r>
              <a:rPr lang="pl-PL" sz="2800" b="1" cap="none" dirty="0" err="1"/>
              <a:t>abychom</a:t>
            </a:r>
            <a:r>
              <a:rPr lang="pl-PL" sz="2800" b="1" cap="none" dirty="0"/>
              <a:t> „</a:t>
            </a:r>
            <a:r>
              <a:rPr lang="pl-PL" sz="2800" b="1" cap="none" dirty="0" err="1"/>
              <a:t>rovnoměrně</a:t>
            </a:r>
            <a:r>
              <a:rPr lang="pl-PL" sz="2800" b="1" cap="none" dirty="0"/>
              <a:t>“ </a:t>
            </a:r>
            <a:r>
              <a:rPr lang="pl-PL" sz="2800" b="1" cap="none" dirty="0" err="1"/>
              <a:t>rozdělili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síly</a:t>
            </a:r>
            <a:r>
              <a:rPr lang="pl-PL" sz="2800" b="1" cap="none" dirty="0"/>
              <a:t> v </a:t>
            </a:r>
            <a:r>
              <a:rPr lang="pl-PL" sz="2800" b="1" cap="none" dirty="0" err="1"/>
              <a:t>každé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skupině</a:t>
            </a:r>
            <a:r>
              <a:rPr lang="pl-PL" sz="2800" b="1" cap="none" dirty="0"/>
              <a:t>.</a:t>
            </a:r>
            <a:endParaRPr lang="pl-PL" sz="28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48E320-7A26-423C-B5D6-184BE83B8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120" y="759153"/>
            <a:ext cx="6626072" cy="8034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dirty="0"/>
              <a:t>ZÁVĚRY</a:t>
            </a:r>
            <a:endParaRPr lang="pl-PL" sz="32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071" y="400100"/>
            <a:ext cx="1716241" cy="171624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EA7B149-205C-62CB-6B13-38E5EAFEED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098847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428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8" name="Straight Connector 37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DF426AD6-812C-410A-A143-73C11976B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46" y="1333464"/>
            <a:ext cx="8104114" cy="4132792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pl-PL" sz="2800" b="1" cap="none" dirty="0"/>
              <a:t>1. </a:t>
            </a:r>
            <a:r>
              <a:rPr lang="pl-PL" sz="2800" b="1" cap="none" dirty="0" err="1"/>
              <a:t>Můžete</a:t>
            </a:r>
            <a:r>
              <a:rPr lang="pl-PL" sz="2800" b="1" cap="none" dirty="0"/>
              <a:t> si </a:t>
            </a:r>
            <a:r>
              <a:rPr lang="pl-PL" sz="2800" b="1" cap="none" dirty="0" err="1"/>
              <a:t>vyzkoušet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prezentovat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získané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informace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svým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spolužákům</a:t>
            </a:r>
            <a:r>
              <a:rPr lang="pl-PL" sz="2800" b="1" cap="none" dirty="0"/>
              <a:t>.</a:t>
            </a:r>
            <a:br>
              <a:rPr lang="pl-PL" sz="2800" b="1" cap="none" dirty="0"/>
            </a:br>
            <a:r>
              <a:rPr lang="pl-PL" sz="2800" b="1" cap="none" dirty="0"/>
              <a:t>2. </a:t>
            </a:r>
            <a:r>
              <a:rPr lang="pl-PL" sz="2800" b="1" cap="none" dirty="0" err="1"/>
              <a:t>Můžete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se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cítit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plně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zodpovědní</a:t>
            </a:r>
            <a:r>
              <a:rPr lang="pl-PL" sz="2800" b="1" cap="none" dirty="0"/>
              <a:t> za </a:t>
            </a:r>
            <a:r>
              <a:rPr lang="pl-PL" sz="2800" b="1" cap="none" dirty="0" err="1"/>
              <a:t>získané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znalosti.Vaše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práce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může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sloužit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vám</a:t>
            </a:r>
            <a:r>
              <a:rPr lang="pl-PL" sz="2800" b="1" cap="none" dirty="0"/>
              <a:t> i </a:t>
            </a:r>
            <a:r>
              <a:rPr lang="pl-PL" sz="2800" b="1" cap="none" dirty="0" err="1"/>
              <a:t>ostatním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ve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škole</a:t>
            </a:r>
            <a:r>
              <a:rPr lang="pl-PL" sz="2800" b="1" cap="none" dirty="0"/>
              <a:t> i mimo ni. </a:t>
            </a:r>
            <a:br>
              <a:rPr lang="pl-PL" sz="2800" b="1" cap="none" dirty="0"/>
            </a:br>
            <a:r>
              <a:rPr lang="pl-PL" sz="2800" b="1" cap="none" dirty="0"/>
              <a:t>3. </a:t>
            </a:r>
            <a:r>
              <a:rPr lang="pl-PL" sz="2800" b="1" cap="none" dirty="0" err="1"/>
              <a:t>Proto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se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snažte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šířit</a:t>
            </a:r>
            <a:r>
              <a:rPr lang="pl-PL" sz="2800" b="1" cap="none" dirty="0"/>
              <a:t> produkty </a:t>
            </a:r>
            <a:r>
              <a:rPr lang="pl-PL" sz="2800" b="1" cap="none" dirty="0" err="1"/>
              <a:t>uvnitř</a:t>
            </a:r>
            <a:r>
              <a:rPr lang="pl-PL" sz="2800" b="1" cap="none" dirty="0"/>
              <a:t> i </a:t>
            </a:r>
            <a:r>
              <a:rPr lang="pl-PL" sz="2800" b="1" cap="none" dirty="0" err="1"/>
              <a:t>vně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školy</a:t>
            </a:r>
            <a:r>
              <a:rPr lang="pl-PL" sz="2800" b="1" cap="none" dirty="0"/>
              <a:t>, aby </a:t>
            </a:r>
            <a:r>
              <a:rPr lang="pl-PL" sz="2800" b="1" cap="none" dirty="0" err="1"/>
              <a:t>žáci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viděli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praktické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využití</a:t>
            </a:r>
            <a:r>
              <a:rPr lang="pl-PL" sz="2800" b="1" cap="none" dirty="0"/>
              <a:t> </a:t>
            </a:r>
            <a:r>
              <a:rPr lang="pl-PL" sz="2800" b="1" cap="none" dirty="0" err="1"/>
              <a:t>vašeho</a:t>
            </a:r>
            <a:r>
              <a:rPr lang="pl-PL" sz="2800" b="1" cap="none" dirty="0"/>
              <a:t> projektu.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0BB1B6-4412-4D94-BF71-D03494C2A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846" y="671654"/>
            <a:ext cx="6626072" cy="696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dirty="0"/>
              <a:t>ZÁVĚRY</a:t>
            </a:r>
            <a:endParaRPr lang="pl-PL" sz="32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809" y="348050"/>
            <a:ext cx="1809345" cy="18123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B74E245-D3DF-3AED-B69C-3A7A44F603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022658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430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1FCBD570-2C99-4E59-8209-1524CE7C5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77" y="1143597"/>
            <a:ext cx="10102687" cy="4673674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ts val="300"/>
              </a:spcBef>
            </a:pPr>
            <a:r>
              <a:rPr lang="pl-PL" sz="2400" b="1" dirty="0">
                <a:hlinkClick r:id="rId2"/>
              </a:rPr>
              <a:t>https://depositphotos.com/cz/photos/pantomima.html</a:t>
            </a:r>
            <a:br>
              <a:rPr lang="pl-PL" sz="2400" b="1" dirty="0"/>
            </a:br>
            <a:br>
              <a:rPr lang="pl-PL" sz="2400" b="1" dirty="0"/>
            </a:br>
            <a:r>
              <a:rPr lang="pl-PL" sz="2400" b="1" dirty="0">
                <a:hlinkClick r:id="rId3"/>
              </a:rPr>
              <a:t>https://zabav-deti.cz/clanek/stafetova-pantomima-459</a:t>
            </a:r>
            <a:br>
              <a:rPr lang="pl-PL" sz="2400" b="1" dirty="0"/>
            </a:br>
            <a:br>
              <a:rPr lang="pl-PL" sz="2400" b="1" dirty="0"/>
            </a:br>
            <a:r>
              <a:rPr lang="pl-PL" sz="2400" b="1" dirty="0">
                <a:solidFill>
                  <a:schemeClr val="bg1"/>
                </a:solidFill>
              </a:rPr>
              <a:t>https://sk.pinterest.com/pin/376191375134553875/</a:t>
            </a:r>
            <a:br>
              <a:rPr lang="pl-PL" sz="2400" b="1" dirty="0">
                <a:solidFill>
                  <a:schemeClr val="bg1"/>
                </a:solidFill>
              </a:rPr>
            </a:br>
            <a:br>
              <a:rPr lang="pl-PL" sz="2400" b="1" dirty="0">
                <a:solidFill>
                  <a:schemeClr val="bg1"/>
                </a:solidFill>
              </a:rPr>
            </a:br>
            <a:r>
              <a:rPr lang="pl-PL" sz="2400" b="1" dirty="0">
                <a:solidFill>
                  <a:schemeClr val="bg1"/>
                </a:solidFill>
              </a:rPr>
              <a:t>https://nivam.sk/vysledky-pilotneho-vyskumu-studentov-strednych-odbornych-skol/</a:t>
            </a:r>
            <a:br>
              <a:rPr lang="pl-PL" sz="2400" b="1" dirty="0"/>
            </a:br>
            <a:br>
              <a:rPr lang="pl-PL" sz="2400" b="1" dirty="0"/>
            </a:br>
            <a:r>
              <a:rPr lang="sk-SK" sz="2400" b="1" u="sng" dirty="0">
                <a:hlinkClick r:id="rId4"/>
              </a:rPr>
              <a:t>https://www.wikihow.cz/Jak-na-pantomimu</a:t>
            </a:r>
            <a:r>
              <a:rPr lang="sk-SK" sz="2400" b="1" dirty="0"/>
              <a:t> </a:t>
            </a:r>
            <a:br>
              <a:rPr lang="sk-SK" sz="2400" dirty="0"/>
            </a:br>
            <a:endParaRPr lang="pl-PL" sz="24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30565D-36B0-4E91-BAA1-F4FBDDA41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977" y="457797"/>
            <a:ext cx="7493137" cy="1014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chemeClr val="bg1"/>
                </a:solidFill>
              </a:rPr>
              <a:t>ZDROJE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C7D2911-037A-2558-2F73-4B2F49F3C5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059188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129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F412CA2E-D9F1-7DCA-A976-BEC15B3F84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5950902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6C1E56E-FDF3-31D6-AAEE-986A09691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010" y="350203"/>
            <a:ext cx="5925979" cy="124324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A03AD7C-1A96-F5E0-6FBB-7B541A61FDE4}"/>
              </a:ext>
            </a:extLst>
          </p:cNvPr>
          <p:cNvSpPr txBox="1"/>
          <p:nvPr/>
        </p:nvSpPr>
        <p:spPr>
          <a:xfrm>
            <a:off x="528875" y="2644636"/>
            <a:ext cx="10892790" cy="1988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200" i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Spolufinancováno z fondů EU. Vyjádřené názory a názory jsou výhradně názory autora (autorů) a nemusí nutně odrážet názory a názory Evropské unie nebo Nadace pro rozvoj vzdělávacího systému. Nenese za ně odpovědnost ani Evropská unie, ani Nadace pro rozvoj vzdělávací soustavy.</a:t>
            </a:r>
            <a:endParaRPr lang="pl-PL" sz="2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2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100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5036" y="283837"/>
            <a:ext cx="10275525" cy="890211"/>
          </a:xfrm>
        </p:spPr>
        <p:txBody>
          <a:bodyPr>
            <a:normAutofit/>
          </a:bodyPr>
          <a:lstStyle/>
          <a:p>
            <a:r>
              <a:rPr lang="sk-SK" sz="3200" b="1" dirty="0"/>
              <a:t>Herectví - PANTOMÍMA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94404" y="587009"/>
            <a:ext cx="8000956" cy="433339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2400" dirty="0" err="1">
                <a:solidFill>
                  <a:schemeClr val="tx1"/>
                </a:solidFill>
              </a:rPr>
              <a:t>Herectví</a:t>
            </a:r>
            <a:r>
              <a:rPr lang="pl-PL" sz="2400" dirty="0">
                <a:solidFill>
                  <a:schemeClr val="tx1"/>
                </a:solidFill>
              </a:rPr>
              <a:t> je </a:t>
            </a:r>
            <a:r>
              <a:rPr lang="pl-PL" sz="2400" dirty="0" err="1">
                <a:solidFill>
                  <a:schemeClr val="tx1"/>
                </a:solidFill>
              </a:rPr>
              <a:t>umělecká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disciplína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založená</a:t>
            </a:r>
            <a:r>
              <a:rPr lang="pl-PL" sz="2400" dirty="0">
                <a:solidFill>
                  <a:schemeClr val="tx1"/>
                </a:solidFill>
              </a:rPr>
              <a:t> na </a:t>
            </a:r>
            <a:r>
              <a:rPr lang="pl-PL" sz="2400" dirty="0" err="1">
                <a:solidFill>
                  <a:schemeClr val="tx1"/>
                </a:solidFill>
              </a:rPr>
              <a:t>vytváření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věcí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nebo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jevů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jinými</a:t>
            </a:r>
            <a:r>
              <a:rPr lang="pl-PL" sz="2400" dirty="0">
                <a:solidFill>
                  <a:schemeClr val="tx1"/>
                </a:solidFill>
              </a:rPr>
              <a:t> osobami. </a:t>
            </a:r>
            <a:r>
              <a:rPr lang="pl-PL" sz="2400" dirty="0" err="1">
                <a:solidFill>
                  <a:schemeClr val="tx1"/>
                </a:solidFill>
              </a:rPr>
              <a:t>Tvůrčí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umělec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zabývající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se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herectvím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používá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prostředky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hereckého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projevu</a:t>
            </a:r>
            <a:r>
              <a:rPr lang="pl-PL" sz="2400" dirty="0">
                <a:solidFill>
                  <a:schemeClr val="tx1"/>
                </a:solidFill>
              </a:rPr>
              <a:t> - </a:t>
            </a:r>
            <a:r>
              <a:rPr lang="pl-PL" sz="2400" dirty="0" err="1">
                <a:solidFill>
                  <a:schemeClr val="tx1"/>
                </a:solidFill>
              </a:rPr>
              <a:t>zvukový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projev</a:t>
            </a:r>
            <a:r>
              <a:rPr lang="pl-PL" sz="2400" dirty="0">
                <a:solidFill>
                  <a:schemeClr val="tx1"/>
                </a:solidFill>
              </a:rPr>
              <a:t>, mimiku, </a:t>
            </a:r>
            <a:r>
              <a:rPr lang="pl-PL" sz="2400" dirty="0" err="1">
                <a:solidFill>
                  <a:schemeClr val="tx1"/>
                </a:solidFill>
              </a:rPr>
              <a:t>gesta</a:t>
            </a:r>
            <a:r>
              <a:rPr lang="pl-PL" sz="2400" dirty="0">
                <a:solidFill>
                  <a:schemeClr val="tx1"/>
                </a:solidFill>
              </a:rPr>
              <a:t>, postoje, </a:t>
            </a:r>
            <a:r>
              <a:rPr lang="pl-PL" sz="2400" dirty="0" err="1">
                <a:solidFill>
                  <a:schemeClr val="tx1"/>
                </a:solidFill>
              </a:rPr>
              <a:t>pohyb</a:t>
            </a:r>
            <a:r>
              <a:rPr lang="pl-PL" sz="2400" dirty="0">
                <a:solidFill>
                  <a:schemeClr val="tx1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 err="1">
                <a:solidFill>
                  <a:schemeClr val="tx1"/>
                </a:solidFill>
              </a:rPr>
              <a:t>Nejslavnějším</a:t>
            </a:r>
            <a:r>
              <a:rPr lang="pl-PL" sz="2400" dirty="0">
                <a:solidFill>
                  <a:schemeClr val="tx1"/>
                </a:solidFill>
              </a:rPr>
              <a:t> hercem </a:t>
            </a:r>
            <a:r>
              <a:rPr lang="pl-PL" sz="2400" dirty="0" err="1">
                <a:solidFill>
                  <a:schemeClr val="tx1"/>
                </a:solidFill>
              </a:rPr>
              <a:t>němého</a:t>
            </a:r>
            <a:r>
              <a:rPr lang="pl-PL" sz="2400" dirty="0">
                <a:solidFill>
                  <a:schemeClr val="tx1"/>
                </a:solidFill>
              </a:rPr>
              <a:t> filmu </a:t>
            </a:r>
            <a:r>
              <a:rPr lang="pl-PL" sz="2400" dirty="0" err="1">
                <a:solidFill>
                  <a:schemeClr val="tx1"/>
                </a:solidFill>
              </a:rPr>
              <a:t>byl</a:t>
            </a:r>
            <a:r>
              <a:rPr lang="pl-PL" sz="2400" dirty="0">
                <a:solidFill>
                  <a:schemeClr val="tx1"/>
                </a:solidFill>
              </a:rPr>
              <a:t> Charlie Chaplin</a:t>
            </a:r>
          </a:p>
          <a:p>
            <a:pPr marL="0" indent="0" algn="ctr">
              <a:buNone/>
            </a:pPr>
            <a:r>
              <a:rPr lang="pl-PL" sz="2400" b="1" dirty="0">
                <a:solidFill>
                  <a:schemeClr val="tx1"/>
                </a:solidFill>
              </a:rPr>
              <a:t>„Mim </a:t>
            </a:r>
            <a:r>
              <a:rPr lang="pl-PL" sz="2400" b="1" dirty="0" err="1">
                <a:solidFill>
                  <a:schemeClr val="tx1"/>
                </a:solidFill>
              </a:rPr>
              <a:t>musí</a:t>
            </a:r>
            <a:r>
              <a:rPr lang="pl-PL" sz="2400" b="1" dirty="0">
                <a:solidFill>
                  <a:schemeClr val="tx1"/>
                </a:solidFill>
              </a:rPr>
              <a:t> </a:t>
            </a:r>
            <a:r>
              <a:rPr lang="pl-PL" sz="2400" b="1" dirty="0" err="1">
                <a:solidFill>
                  <a:schemeClr val="tx1"/>
                </a:solidFill>
              </a:rPr>
              <a:t>mít</a:t>
            </a:r>
            <a:r>
              <a:rPr lang="pl-PL" sz="2400" b="1" dirty="0">
                <a:solidFill>
                  <a:schemeClr val="tx1"/>
                </a:solidFill>
              </a:rPr>
              <a:t> </a:t>
            </a:r>
            <a:r>
              <a:rPr lang="pl-PL" sz="2400" b="1" dirty="0" err="1">
                <a:solidFill>
                  <a:schemeClr val="tx1"/>
                </a:solidFill>
              </a:rPr>
              <a:t>tělo</a:t>
            </a:r>
            <a:r>
              <a:rPr lang="pl-PL" sz="2400" b="1" dirty="0">
                <a:solidFill>
                  <a:schemeClr val="tx1"/>
                </a:solidFill>
              </a:rPr>
              <a:t> </a:t>
            </a:r>
            <a:r>
              <a:rPr lang="pl-PL" sz="2400" b="1" dirty="0" err="1">
                <a:solidFill>
                  <a:schemeClr val="tx1"/>
                </a:solidFill>
              </a:rPr>
              <a:t>gymnasty</a:t>
            </a:r>
            <a:r>
              <a:rPr lang="pl-PL" sz="2400" b="1" dirty="0">
                <a:solidFill>
                  <a:schemeClr val="tx1"/>
                </a:solidFill>
              </a:rPr>
              <a:t>, </a:t>
            </a:r>
            <a:r>
              <a:rPr lang="pl-PL" sz="2400" b="1" dirty="0" err="1">
                <a:solidFill>
                  <a:schemeClr val="tx1"/>
                </a:solidFill>
              </a:rPr>
              <a:t>mysl</a:t>
            </a:r>
            <a:r>
              <a:rPr lang="pl-PL" sz="2400" b="1" dirty="0">
                <a:solidFill>
                  <a:schemeClr val="tx1"/>
                </a:solidFill>
              </a:rPr>
              <a:t> herce a </a:t>
            </a:r>
            <a:r>
              <a:rPr lang="pl-PL" sz="2400" b="1" dirty="0" err="1">
                <a:solidFill>
                  <a:schemeClr val="tx1"/>
                </a:solidFill>
              </a:rPr>
              <a:t>srdce</a:t>
            </a:r>
            <a:r>
              <a:rPr lang="pl-PL" sz="2400" b="1" dirty="0">
                <a:solidFill>
                  <a:schemeClr val="tx1"/>
                </a:solidFill>
              </a:rPr>
              <a:t> </a:t>
            </a:r>
            <a:r>
              <a:rPr lang="pl-PL" sz="2400" b="1" dirty="0" err="1">
                <a:solidFill>
                  <a:schemeClr val="tx1"/>
                </a:solidFill>
              </a:rPr>
              <a:t>básníka</a:t>
            </a:r>
            <a:r>
              <a:rPr lang="pl-PL" sz="2400" b="1" dirty="0">
                <a:solidFill>
                  <a:schemeClr val="tx1"/>
                </a:solidFill>
              </a:rPr>
              <a:t>.“   </a:t>
            </a:r>
          </a:p>
          <a:p>
            <a:pPr marL="0" indent="0" algn="ctr">
              <a:buNone/>
            </a:pPr>
            <a:r>
              <a:rPr lang="pl-PL" sz="2400" b="1" dirty="0">
                <a:solidFill>
                  <a:schemeClr val="tx1"/>
                </a:solidFill>
              </a:rPr>
              <a:t>Etienne </a:t>
            </a:r>
            <a:r>
              <a:rPr lang="pl-PL" sz="2400" b="1" dirty="0" err="1">
                <a:solidFill>
                  <a:schemeClr val="tx1"/>
                </a:solidFill>
              </a:rPr>
              <a:t>Decroux</a:t>
            </a:r>
            <a:r>
              <a:rPr lang="pl-PL" sz="2400" b="1" dirty="0">
                <a:solidFill>
                  <a:schemeClr val="tx1"/>
                </a:solidFill>
              </a:rPr>
              <a:t> - „</a:t>
            </a:r>
            <a:r>
              <a:rPr lang="pl-PL" sz="2400" b="1" dirty="0" err="1">
                <a:solidFill>
                  <a:schemeClr val="tx1"/>
                </a:solidFill>
              </a:rPr>
              <a:t>otec</a:t>
            </a:r>
            <a:r>
              <a:rPr lang="pl-PL" sz="2400" b="1" dirty="0">
                <a:solidFill>
                  <a:schemeClr val="tx1"/>
                </a:solidFill>
              </a:rPr>
              <a:t> </a:t>
            </a:r>
            <a:r>
              <a:rPr lang="pl-PL" sz="2400" b="1" dirty="0" err="1">
                <a:solidFill>
                  <a:schemeClr val="tx1"/>
                </a:solidFill>
              </a:rPr>
              <a:t>moderní</a:t>
            </a:r>
            <a:r>
              <a:rPr lang="pl-PL" sz="2400" b="1" dirty="0">
                <a:solidFill>
                  <a:schemeClr val="tx1"/>
                </a:solidFill>
              </a:rPr>
              <a:t> pantomimy“.</a:t>
            </a:r>
            <a:endParaRPr lang="sk-SK" sz="2400" b="1" dirty="0">
              <a:solidFill>
                <a:schemeClr val="tx1"/>
              </a:solidFill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889" y="1348748"/>
            <a:ext cx="1743075" cy="2619375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82" y="4435378"/>
            <a:ext cx="2603338" cy="183561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9E5EC20-FC4E-C4E0-ED08-B98CCA4F5F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127789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24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8513" y="182880"/>
            <a:ext cx="10058400" cy="1088571"/>
          </a:xfrm>
        </p:spPr>
        <p:txBody>
          <a:bodyPr/>
          <a:lstStyle/>
          <a:p>
            <a:r>
              <a:rPr lang="sk-SK" b="1" dirty="0">
                <a:solidFill>
                  <a:schemeClr val="bg1"/>
                </a:solidFill>
              </a:rPr>
              <a:t>CO JE PANTOMIMA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4213" y="883920"/>
            <a:ext cx="9352417" cy="4702629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</a:rPr>
              <a:t>Pantomima je </a:t>
            </a:r>
            <a:r>
              <a:rPr lang="pl-PL" sz="2800" dirty="0" err="1">
                <a:solidFill>
                  <a:schemeClr val="tx1"/>
                </a:solidFill>
              </a:rPr>
              <a:t>jednou</a:t>
            </a:r>
            <a:r>
              <a:rPr lang="pl-PL" sz="2800" dirty="0">
                <a:solidFill>
                  <a:schemeClr val="tx1"/>
                </a:solidFill>
              </a:rPr>
              <a:t> z </a:t>
            </a:r>
            <a:r>
              <a:rPr lang="pl-PL" sz="2800" dirty="0" err="1">
                <a:solidFill>
                  <a:schemeClr val="tx1"/>
                </a:solidFill>
              </a:rPr>
              <a:t>nejstarších</a:t>
            </a:r>
            <a:r>
              <a:rPr lang="pl-PL" sz="2800" dirty="0">
                <a:solidFill>
                  <a:schemeClr val="tx1"/>
                </a:solidFill>
              </a:rPr>
              <a:t> forem </a:t>
            </a:r>
            <a:r>
              <a:rPr lang="pl-PL" sz="2800" dirty="0" err="1">
                <a:solidFill>
                  <a:schemeClr val="tx1"/>
                </a:solidFill>
              </a:rPr>
              <a:t>divadla</a:t>
            </a:r>
            <a:r>
              <a:rPr lang="pl-PL" sz="2800" dirty="0">
                <a:solidFill>
                  <a:schemeClr val="tx1"/>
                </a:solidFill>
              </a:rPr>
              <a:t>, v </a:t>
            </a:r>
            <a:r>
              <a:rPr lang="pl-PL" sz="2800" dirty="0" err="1">
                <a:solidFill>
                  <a:schemeClr val="tx1"/>
                </a:solidFill>
              </a:rPr>
              <a:t>níž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herci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hrají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řadu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příběhů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pouze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pomocí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svých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těl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 err="1">
                <a:solidFill>
                  <a:schemeClr val="tx1"/>
                </a:solidFill>
              </a:rPr>
              <a:t>aniž</a:t>
            </a:r>
            <a:r>
              <a:rPr lang="pl-PL" sz="2800" dirty="0">
                <a:solidFill>
                  <a:schemeClr val="tx1"/>
                </a:solidFill>
              </a:rPr>
              <a:t> by </a:t>
            </a:r>
            <a:r>
              <a:rPr lang="pl-PL" sz="2800" dirty="0" err="1">
                <a:solidFill>
                  <a:schemeClr val="tx1"/>
                </a:solidFill>
              </a:rPr>
              <a:t>mluvili</a:t>
            </a:r>
            <a:r>
              <a:rPr lang="pl-PL" sz="28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</a:rPr>
              <a:t>Pantomima je </a:t>
            </a:r>
            <a:r>
              <a:rPr lang="pl-PL" sz="2800" dirty="0" err="1">
                <a:solidFill>
                  <a:schemeClr val="tx1"/>
                </a:solidFill>
              </a:rPr>
              <a:t>často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zesměšňována</a:t>
            </a:r>
            <a:r>
              <a:rPr lang="pl-PL" sz="2800" dirty="0">
                <a:solidFill>
                  <a:schemeClr val="tx1"/>
                </a:solidFill>
              </a:rPr>
              <a:t>, ale </a:t>
            </a:r>
            <a:r>
              <a:rPr lang="pl-PL" sz="2800" dirty="0" err="1">
                <a:solidFill>
                  <a:schemeClr val="tx1"/>
                </a:solidFill>
              </a:rPr>
              <a:t>ve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skutečnosti</a:t>
            </a:r>
            <a:r>
              <a:rPr lang="pl-PL" sz="2800" dirty="0">
                <a:solidFill>
                  <a:schemeClr val="tx1"/>
                </a:solidFill>
              </a:rPr>
              <a:t> je to pro </a:t>
            </a:r>
            <a:r>
              <a:rPr lang="pl-PL" sz="2800" dirty="0" err="1">
                <a:solidFill>
                  <a:schemeClr val="tx1"/>
                </a:solidFill>
              </a:rPr>
              <a:t>mnoho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herců</a:t>
            </a:r>
            <a:r>
              <a:rPr lang="pl-PL" sz="2800" dirty="0">
                <a:solidFill>
                  <a:schemeClr val="tx1"/>
                </a:solidFill>
              </a:rPr>
              <a:t> i </a:t>
            </a:r>
            <a:r>
              <a:rPr lang="pl-PL" sz="2800" dirty="0" err="1">
                <a:solidFill>
                  <a:schemeClr val="tx1"/>
                </a:solidFill>
              </a:rPr>
              <a:t>diváků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velmi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zábavná</a:t>
            </a:r>
            <a:r>
              <a:rPr lang="pl-PL" sz="2800" dirty="0">
                <a:solidFill>
                  <a:schemeClr val="tx1"/>
                </a:solidFill>
              </a:rPr>
              <a:t> a </a:t>
            </a:r>
            <a:r>
              <a:rPr lang="pl-PL" sz="2800" dirty="0" err="1">
                <a:solidFill>
                  <a:schemeClr val="tx1"/>
                </a:solidFill>
              </a:rPr>
              <a:t>zajímavá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činnost</a:t>
            </a:r>
            <a:r>
              <a:rPr lang="pl-PL" sz="28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chemeClr val="tx1"/>
                </a:solidFill>
              </a:rPr>
              <a:t>Vše</a:t>
            </a:r>
            <a:r>
              <a:rPr lang="pl-PL" sz="2800" dirty="0">
                <a:solidFill>
                  <a:schemeClr val="tx1"/>
                </a:solidFill>
              </a:rPr>
              <a:t>, co </a:t>
            </a:r>
            <a:r>
              <a:rPr lang="pl-PL" sz="2800" dirty="0" err="1">
                <a:solidFill>
                  <a:schemeClr val="tx1"/>
                </a:solidFill>
              </a:rPr>
              <a:t>potřebujete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ke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zvládnutí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techniky</a:t>
            </a:r>
            <a:r>
              <a:rPr lang="pl-PL" sz="2800" dirty="0">
                <a:solidFill>
                  <a:schemeClr val="tx1"/>
                </a:solidFill>
              </a:rPr>
              <a:t> pantomimy, je </a:t>
            </a:r>
            <a:r>
              <a:rPr lang="pl-PL" sz="2800" dirty="0" err="1">
                <a:solidFill>
                  <a:schemeClr val="tx1"/>
                </a:solidFill>
              </a:rPr>
              <a:t>pevná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vůle</a:t>
            </a:r>
            <a:r>
              <a:rPr lang="pl-PL" sz="2800" dirty="0">
                <a:solidFill>
                  <a:schemeClr val="tx1"/>
                </a:solidFill>
              </a:rPr>
              <a:t> a trocha </a:t>
            </a:r>
            <a:r>
              <a:rPr lang="pl-PL" sz="2800" dirty="0" err="1">
                <a:solidFill>
                  <a:schemeClr val="tx1"/>
                </a:solidFill>
              </a:rPr>
              <a:t>poučení</a:t>
            </a:r>
            <a:r>
              <a:rPr lang="pl-PL" sz="2800" dirty="0">
                <a:solidFill>
                  <a:schemeClr val="tx1"/>
                </a:solidFill>
              </a:rPr>
              <a:t>.</a:t>
            </a:r>
            <a:endParaRPr lang="sk-SK" sz="2800" dirty="0">
              <a:solidFill>
                <a:schemeClr val="tx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B59C7F1-B97F-AC3D-65FE-37DCE180D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030912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469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3657" y="205597"/>
            <a:ext cx="10058400" cy="816429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POSTUP - 1 - Líčení a oblečení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13657" y="613812"/>
            <a:ext cx="9622971" cy="532325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600" dirty="0" err="1">
                <a:solidFill>
                  <a:schemeClr val="tx1"/>
                </a:solidFill>
              </a:rPr>
              <a:t>Použijte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vhodný</a:t>
            </a:r>
            <a:r>
              <a:rPr lang="pl-PL" sz="2600" dirty="0">
                <a:solidFill>
                  <a:schemeClr val="tx1"/>
                </a:solidFill>
              </a:rPr>
              <a:t> make-up: </a:t>
            </a:r>
            <a:r>
              <a:rPr lang="pl-PL" sz="2600" dirty="0" err="1">
                <a:solidFill>
                  <a:schemeClr val="tx1"/>
                </a:solidFill>
              </a:rPr>
              <a:t>bílý</a:t>
            </a:r>
            <a:r>
              <a:rPr lang="pl-PL" sz="2600" dirty="0">
                <a:solidFill>
                  <a:schemeClr val="tx1"/>
                </a:solidFill>
              </a:rPr>
              <a:t> make-up </a:t>
            </a:r>
            <a:r>
              <a:rPr lang="pl-PL" sz="2600" dirty="0" err="1">
                <a:solidFill>
                  <a:schemeClr val="tx1"/>
                </a:solidFill>
              </a:rPr>
              <a:t>obličeje</a:t>
            </a:r>
            <a:r>
              <a:rPr lang="pl-PL" sz="2600" dirty="0">
                <a:solidFill>
                  <a:schemeClr val="tx1"/>
                </a:solidFill>
              </a:rPr>
              <a:t>, </a:t>
            </a:r>
            <a:r>
              <a:rPr lang="pl-PL" sz="2600" dirty="0" err="1">
                <a:solidFill>
                  <a:schemeClr val="tx1"/>
                </a:solidFill>
              </a:rPr>
              <a:t>výrazné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černé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oční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linky</a:t>
            </a:r>
            <a:r>
              <a:rPr lang="pl-PL" sz="2600" dirty="0">
                <a:solidFill>
                  <a:schemeClr val="tx1"/>
                </a:solidFill>
              </a:rPr>
              <a:t> s </a:t>
            </a:r>
            <a:r>
              <a:rPr lang="pl-PL" sz="2600" dirty="0" err="1">
                <a:solidFill>
                  <a:schemeClr val="tx1"/>
                </a:solidFill>
              </a:rPr>
              <a:t>namalovanými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černými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slzami</a:t>
            </a:r>
            <a:r>
              <a:rPr lang="pl-PL" sz="2600" dirty="0">
                <a:solidFill>
                  <a:schemeClr val="tx1"/>
                </a:solidFill>
              </a:rPr>
              <a:t>, </a:t>
            </a:r>
            <a:r>
              <a:rPr lang="pl-PL" sz="2600" dirty="0" err="1">
                <a:solidFill>
                  <a:schemeClr val="tx1"/>
                </a:solidFill>
              </a:rPr>
              <a:t>které</a:t>
            </a:r>
            <a:r>
              <a:rPr lang="pl-PL" sz="2600" dirty="0">
                <a:solidFill>
                  <a:schemeClr val="tx1"/>
                </a:solidFill>
              </a:rPr>
              <a:t> jako by </a:t>
            </a:r>
            <a:r>
              <a:rPr lang="pl-PL" sz="2600" dirty="0" err="1">
                <a:solidFill>
                  <a:schemeClr val="tx1"/>
                </a:solidFill>
              </a:rPr>
              <a:t>stékaly</a:t>
            </a:r>
            <a:r>
              <a:rPr lang="pl-PL" sz="2600" dirty="0">
                <a:solidFill>
                  <a:schemeClr val="tx1"/>
                </a:solidFill>
              </a:rPr>
              <a:t> po </a:t>
            </a:r>
            <a:r>
              <a:rPr lang="pl-PL" sz="2600" dirty="0" err="1">
                <a:solidFill>
                  <a:schemeClr val="tx1"/>
                </a:solidFill>
              </a:rPr>
              <a:t>tvářích</a:t>
            </a:r>
            <a:r>
              <a:rPr lang="pl-PL" sz="2600" dirty="0">
                <a:solidFill>
                  <a:schemeClr val="tx1"/>
                </a:solidFill>
              </a:rPr>
              <a:t>, </a:t>
            </a:r>
            <a:r>
              <a:rPr lang="pl-PL" sz="2600" dirty="0" err="1">
                <a:solidFill>
                  <a:schemeClr val="tx1"/>
                </a:solidFill>
              </a:rPr>
              <a:t>tmavě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zbarvené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obočí</a:t>
            </a:r>
            <a:r>
              <a:rPr lang="pl-PL" sz="2600" dirty="0">
                <a:solidFill>
                  <a:schemeClr val="tx1"/>
                </a:solidFill>
              </a:rPr>
              <a:t> a </a:t>
            </a:r>
            <a:r>
              <a:rPr lang="pl-PL" sz="2600" dirty="0" err="1">
                <a:solidFill>
                  <a:schemeClr val="tx1"/>
                </a:solidFill>
              </a:rPr>
              <a:t>černou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nebo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červenou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rtěnku</a:t>
            </a:r>
            <a:r>
              <a:rPr lang="pl-PL" sz="2600" dirty="0">
                <a:solidFill>
                  <a:schemeClr val="tx1"/>
                </a:solidFill>
              </a:rPr>
              <a:t>. </a:t>
            </a:r>
            <a:r>
              <a:rPr lang="pl-PL" sz="2600" dirty="0" err="1">
                <a:solidFill>
                  <a:schemeClr val="tx1"/>
                </a:solidFill>
              </a:rPr>
              <a:t>Bílé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líčení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se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používá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ke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zdůraznění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výrazu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obličeje</a:t>
            </a:r>
            <a:r>
              <a:rPr lang="pl-PL" sz="2600" dirty="0">
                <a:solidFill>
                  <a:schemeClr val="tx1"/>
                </a:solidFill>
              </a:rPr>
              <a:t>, </a:t>
            </a:r>
            <a:r>
              <a:rPr lang="pl-PL" sz="2600" dirty="0" err="1">
                <a:solidFill>
                  <a:schemeClr val="tx1"/>
                </a:solidFill>
              </a:rPr>
              <a:t>který</a:t>
            </a:r>
            <a:r>
              <a:rPr lang="pl-PL" sz="2600" dirty="0">
                <a:solidFill>
                  <a:schemeClr val="tx1"/>
                </a:solidFill>
              </a:rPr>
              <a:t> je </a:t>
            </a:r>
            <a:r>
              <a:rPr lang="pl-PL" sz="2600" dirty="0" err="1">
                <a:solidFill>
                  <a:schemeClr val="tx1"/>
                </a:solidFill>
              </a:rPr>
              <a:t>dobře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viditelný</a:t>
            </a:r>
            <a:r>
              <a:rPr lang="pl-PL" sz="2600" dirty="0">
                <a:solidFill>
                  <a:schemeClr val="tx1"/>
                </a:solidFill>
              </a:rPr>
              <a:t> z </a:t>
            </a:r>
            <a:r>
              <a:rPr lang="pl-PL" sz="2600" dirty="0" err="1">
                <a:solidFill>
                  <a:schemeClr val="tx1"/>
                </a:solidFill>
              </a:rPr>
              <a:t>dálky</a:t>
            </a:r>
            <a:r>
              <a:rPr lang="pl-PL" sz="2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600" dirty="0" err="1">
                <a:solidFill>
                  <a:schemeClr val="tx1"/>
                </a:solidFill>
              </a:rPr>
              <a:t>Kostým</a:t>
            </a:r>
            <a:r>
              <a:rPr lang="pl-PL" sz="2600" dirty="0">
                <a:solidFill>
                  <a:schemeClr val="tx1"/>
                </a:solidFill>
              </a:rPr>
              <a:t>: </a:t>
            </a:r>
            <a:r>
              <a:rPr lang="pl-PL" sz="2600" dirty="0" err="1">
                <a:solidFill>
                  <a:schemeClr val="tx1"/>
                </a:solidFill>
              </a:rPr>
              <a:t>celočerný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oděv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nebo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košile</a:t>
            </a:r>
            <a:r>
              <a:rPr lang="pl-PL" sz="2600" dirty="0">
                <a:solidFill>
                  <a:schemeClr val="tx1"/>
                </a:solidFill>
              </a:rPr>
              <a:t> s </a:t>
            </a:r>
            <a:r>
              <a:rPr lang="pl-PL" sz="2600" dirty="0" err="1">
                <a:solidFill>
                  <a:schemeClr val="tx1"/>
                </a:solidFill>
              </a:rPr>
              <a:t>vodorovnými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černobílými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pruhy</a:t>
            </a:r>
            <a:r>
              <a:rPr lang="pl-PL" sz="2600" dirty="0">
                <a:solidFill>
                  <a:schemeClr val="tx1"/>
                </a:solidFill>
              </a:rPr>
              <a:t>, </a:t>
            </a:r>
            <a:r>
              <a:rPr lang="pl-PL" sz="2600" dirty="0" err="1">
                <a:solidFill>
                  <a:schemeClr val="tx1"/>
                </a:solidFill>
              </a:rPr>
              <a:t>nejlépe</a:t>
            </a:r>
            <a:r>
              <a:rPr lang="pl-PL" sz="2600" dirty="0">
                <a:solidFill>
                  <a:schemeClr val="tx1"/>
                </a:solidFill>
              </a:rPr>
              <a:t> s </a:t>
            </a:r>
            <a:r>
              <a:rPr lang="pl-PL" sz="2600" dirty="0" err="1">
                <a:solidFill>
                  <a:schemeClr val="tx1"/>
                </a:solidFill>
              </a:rPr>
              <a:t>širokým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výstřihem</a:t>
            </a:r>
            <a:r>
              <a:rPr lang="pl-PL" sz="2600" dirty="0">
                <a:solidFill>
                  <a:schemeClr val="tx1"/>
                </a:solidFill>
              </a:rPr>
              <a:t> a </a:t>
            </a:r>
            <a:r>
              <a:rPr lang="pl-PL" sz="2600" dirty="0" err="1">
                <a:solidFill>
                  <a:schemeClr val="tx1"/>
                </a:solidFill>
              </a:rPr>
              <a:t>tříčtvrtečními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rukávy</a:t>
            </a:r>
            <a:r>
              <a:rPr lang="pl-PL" sz="2600" dirty="0">
                <a:solidFill>
                  <a:schemeClr val="tx1"/>
                </a:solidFill>
              </a:rPr>
              <a:t>, </a:t>
            </a:r>
            <a:r>
              <a:rPr lang="pl-PL" sz="2600" dirty="0" err="1">
                <a:solidFill>
                  <a:schemeClr val="tx1"/>
                </a:solidFill>
              </a:rPr>
              <a:t>černé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kalhoty</a:t>
            </a:r>
            <a:r>
              <a:rPr lang="pl-PL" sz="2600" dirty="0">
                <a:solidFill>
                  <a:schemeClr val="tx1"/>
                </a:solidFill>
              </a:rPr>
              <a:t>, </a:t>
            </a:r>
            <a:r>
              <a:rPr lang="pl-PL" sz="2600" dirty="0" err="1">
                <a:solidFill>
                  <a:schemeClr val="tx1"/>
                </a:solidFill>
              </a:rPr>
              <a:t>černé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šle</a:t>
            </a:r>
            <a:r>
              <a:rPr lang="pl-PL" sz="2600" dirty="0">
                <a:solidFill>
                  <a:schemeClr val="tx1"/>
                </a:solidFill>
              </a:rPr>
              <a:t>, </a:t>
            </a:r>
            <a:r>
              <a:rPr lang="pl-PL" sz="2600" dirty="0" err="1">
                <a:solidFill>
                  <a:schemeClr val="tx1"/>
                </a:solidFill>
              </a:rPr>
              <a:t>bílé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rukavice</a:t>
            </a:r>
            <a:r>
              <a:rPr lang="pl-PL" sz="2600" dirty="0">
                <a:solidFill>
                  <a:schemeClr val="tx1"/>
                </a:solidFill>
              </a:rPr>
              <a:t> a </a:t>
            </a:r>
            <a:r>
              <a:rPr lang="pl-PL" sz="2600" dirty="0" err="1">
                <a:solidFill>
                  <a:schemeClr val="tx1"/>
                </a:solidFill>
              </a:rPr>
              <a:t>černý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klobouk</a:t>
            </a:r>
            <a:r>
              <a:rPr lang="pl-PL" sz="2600" dirty="0">
                <a:solidFill>
                  <a:schemeClr val="tx1"/>
                </a:solidFill>
              </a:rPr>
              <a:t>. Ten </a:t>
            </a:r>
            <a:r>
              <a:rPr lang="pl-PL" sz="2600" dirty="0" err="1">
                <a:solidFill>
                  <a:schemeClr val="tx1"/>
                </a:solidFill>
              </a:rPr>
              <a:t>však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není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nezbytný</a:t>
            </a:r>
            <a:r>
              <a:rPr lang="pl-PL" sz="2600" dirty="0">
                <a:solidFill>
                  <a:schemeClr val="tx1"/>
                </a:solidFill>
              </a:rPr>
              <a:t>, </a:t>
            </a:r>
            <a:r>
              <a:rPr lang="pl-PL" sz="2600" dirty="0" err="1">
                <a:solidFill>
                  <a:schemeClr val="tx1"/>
                </a:solidFill>
              </a:rPr>
              <a:t>lze</a:t>
            </a:r>
            <a:r>
              <a:rPr lang="pl-PL" sz="2600" dirty="0">
                <a:solidFill>
                  <a:schemeClr val="tx1"/>
                </a:solidFill>
              </a:rPr>
              <a:t> jej </a:t>
            </a:r>
            <a:r>
              <a:rPr lang="pl-PL" sz="2600" dirty="0" err="1">
                <a:solidFill>
                  <a:schemeClr val="tx1"/>
                </a:solidFill>
              </a:rPr>
              <a:t>nahradit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černým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nebo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červeným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baretem</a:t>
            </a:r>
            <a:r>
              <a:rPr lang="pl-PL" sz="2600" dirty="0">
                <a:solidFill>
                  <a:schemeClr val="tx1"/>
                </a:solidFill>
              </a:rPr>
              <a:t>.</a:t>
            </a:r>
            <a:endParaRPr lang="sk-SK" sz="2600" dirty="0">
              <a:solidFill>
                <a:schemeClr val="tx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24209" r="18868"/>
          <a:stretch/>
        </p:blipFill>
        <p:spPr>
          <a:xfrm>
            <a:off x="10036628" y="1900335"/>
            <a:ext cx="1894114" cy="249562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D7D0F3F-8FA3-8B6E-97FE-2B311D3631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2" y="6043198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878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489857"/>
            <a:ext cx="10058400" cy="816429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POSTUP - 2- </a:t>
            </a:r>
            <a:r>
              <a:rPr lang="pl-PL" b="1" dirty="0" err="1">
                <a:solidFill>
                  <a:schemeClr val="bg1"/>
                </a:solidFill>
              </a:rPr>
              <a:t>použití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řeči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těla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4213" y="679369"/>
            <a:ext cx="9526588" cy="449217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chemeClr val="tx1"/>
                </a:solidFill>
              </a:rPr>
              <a:t>Nemusíte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mluvit</a:t>
            </a:r>
            <a:r>
              <a:rPr lang="pl-PL" sz="2800" dirty="0">
                <a:solidFill>
                  <a:schemeClr val="tx1"/>
                </a:solidFill>
              </a:rPr>
              <a:t> ani </a:t>
            </a:r>
            <a:r>
              <a:rPr lang="pl-PL" sz="2800" dirty="0" err="1">
                <a:solidFill>
                  <a:schemeClr val="tx1"/>
                </a:solidFill>
              </a:rPr>
              <a:t>navrhovat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mluvení</a:t>
            </a:r>
            <a:r>
              <a:rPr lang="pl-PL" sz="28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chemeClr val="tx1"/>
                </a:solidFill>
              </a:rPr>
              <a:t>Používejte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různé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výrazy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obličeje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 err="1">
                <a:solidFill>
                  <a:schemeClr val="tx1"/>
                </a:solidFill>
              </a:rPr>
              <a:t>gesta</a:t>
            </a:r>
            <a:r>
              <a:rPr lang="pl-PL" sz="2800" dirty="0">
                <a:solidFill>
                  <a:schemeClr val="tx1"/>
                </a:solidFill>
              </a:rPr>
              <a:t> a </a:t>
            </a:r>
            <a:r>
              <a:rPr lang="pl-PL" sz="2800" dirty="0" err="1">
                <a:solidFill>
                  <a:schemeClr val="tx1"/>
                </a:solidFill>
              </a:rPr>
              <a:t>různé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polohy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těla</a:t>
            </a:r>
            <a:r>
              <a:rPr lang="pl-PL" sz="28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chemeClr val="tx1"/>
                </a:solidFill>
              </a:rPr>
              <a:t>Pomocí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zrcadla</a:t>
            </a:r>
            <a:r>
              <a:rPr lang="pl-PL" sz="2800" dirty="0">
                <a:solidFill>
                  <a:schemeClr val="tx1"/>
                </a:solidFill>
              </a:rPr>
              <a:t> (</a:t>
            </a:r>
            <a:r>
              <a:rPr lang="pl-PL" sz="2800" dirty="0" err="1">
                <a:solidFill>
                  <a:schemeClr val="tx1"/>
                </a:solidFill>
              </a:rPr>
              <a:t>nebo</a:t>
            </a:r>
            <a:r>
              <a:rPr lang="pl-PL" sz="2800" dirty="0">
                <a:solidFill>
                  <a:schemeClr val="tx1"/>
                </a:solidFill>
              </a:rPr>
              <a:t> publika) </a:t>
            </a:r>
            <a:r>
              <a:rPr lang="pl-PL" sz="2800" dirty="0" err="1">
                <a:solidFill>
                  <a:schemeClr val="tx1"/>
                </a:solidFill>
              </a:rPr>
              <a:t>rozhodněte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 err="1">
                <a:solidFill>
                  <a:schemeClr val="tx1"/>
                </a:solidFill>
              </a:rPr>
              <a:t>které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pohyby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jsou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nejpřesvědčivější</a:t>
            </a:r>
            <a:r>
              <a:rPr lang="pl-PL" sz="2800" dirty="0">
                <a:solidFill>
                  <a:schemeClr val="tx1"/>
                </a:solidFill>
              </a:rPr>
              <a:t>. </a:t>
            </a:r>
            <a:r>
              <a:rPr lang="pl-PL" sz="2800" dirty="0" err="1">
                <a:solidFill>
                  <a:schemeClr val="tx1"/>
                </a:solidFill>
              </a:rPr>
              <a:t>Pomohou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vám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reakce</a:t>
            </a:r>
            <a:r>
              <a:rPr lang="pl-PL" sz="2800" dirty="0">
                <a:solidFill>
                  <a:schemeClr val="tx1"/>
                </a:solidFill>
              </a:rPr>
              <a:t> publika, </a:t>
            </a:r>
            <a:r>
              <a:rPr lang="pl-PL" sz="2800" dirty="0" err="1">
                <a:solidFill>
                  <a:schemeClr val="tx1"/>
                </a:solidFill>
              </a:rPr>
              <a:t>jeho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postoj</a:t>
            </a:r>
            <a:r>
              <a:rPr lang="pl-PL" sz="2800" dirty="0">
                <a:solidFill>
                  <a:schemeClr val="tx1"/>
                </a:solidFill>
              </a:rPr>
              <a:t> a </a:t>
            </a:r>
            <a:r>
              <a:rPr lang="pl-PL" sz="2800" dirty="0" err="1">
                <a:solidFill>
                  <a:schemeClr val="tx1"/>
                </a:solidFill>
              </a:rPr>
              <a:t>vyvolané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emoce</a:t>
            </a:r>
            <a:r>
              <a:rPr lang="pl-PL" sz="2800" dirty="0">
                <a:solidFill>
                  <a:schemeClr val="tx1"/>
                </a:solidFill>
              </a:rPr>
              <a:t>. </a:t>
            </a:r>
            <a:r>
              <a:rPr lang="pl-PL" sz="2800" dirty="0" err="1">
                <a:solidFill>
                  <a:schemeClr val="tx1"/>
                </a:solidFill>
              </a:rPr>
              <a:t>Další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důležitou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pomůckou</a:t>
            </a:r>
            <a:r>
              <a:rPr lang="pl-PL" sz="2800" dirty="0">
                <a:solidFill>
                  <a:schemeClr val="tx1"/>
                </a:solidFill>
              </a:rPr>
              <a:t> je </a:t>
            </a:r>
            <a:r>
              <a:rPr lang="pl-PL" sz="2800" dirty="0" err="1">
                <a:solidFill>
                  <a:schemeClr val="tx1"/>
                </a:solidFill>
              </a:rPr>
              <a:t>videokamera</a:t>
            </a:r>
            <a:r>
              <a:rPr lang="pl-PL" sz="2800" dirty="0">
                <a:solidFill>
                  <a:schemeClr val="tx1"/>
                </a:solidFill>
              </a:rPr>
              <a:t>.</a:t>
            </a:r>
            <a:endParaRPr lang="sk-SK" sz="2800" dirty="0">
              <a:solidFill>
                <a:schemeClr val="tx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23801" r="23997"/>
          <a:stretch/>
        </p:blipFill>
        <p:spPr>
          <a:xfrm>
            <a:off x="9947910" y="1502228"/>
            <a:ext cx="1981200" cy="284645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4A527B2-CB84-A8CB-CA06-9C93FA4D4B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5911895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627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489857"/>
            <a:ext cx="10058400" cy="816429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POSTUP - 3 - </a:t>
            </a:r>
            <a:r>
              <a:rPr lang="pl-PL" b="1" dirty="0" err="1">
                <a:solidFill>
                  <a:schemeClr val="bg1"/>
                </a:solidFill>
              </a:rPr>
              <a:t>Základní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techniky</a:t>
            </a:r>
            <a:r>
              <a:rPr lang="pl-PL" b="1" dirty="0">
                <a:solidFill>
                  <a:schemeClr val="bg1"/>
                </a:solidFill>
              </a:rPr>
              <a:t> pantomimy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47051" y="1182914"/>
            <a:ext cx="9787845" cy="449217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chemeClr val="tx1"/>
                </a:solidFill>
              </a:rPr>
              <a:t>Rozvíjejte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svou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představivost</a:t>
            </a:r>
            <a:r>
              <a:rPr lang="pl-PL" sz="2800" dirty="0">
                <a:solidFill>
                  <a:schemeClr val="tx1"/>
                </a:solidFill>
              </a:rPr>
              <a:t>. Pro </a:t>
            </a:r>
            <a:r>
              <a:rPr lang="pl-PL" sz="2800" dirty="0" err="1">
                <a:solidFill>
                  <a:schemeClr val="tx1"/>
                </a:solidFill>
              </a:rPr>
              <a:t>pantomimu</a:t>
            </a:r>
            <a:r>
              <a:rPr lang="pl-PL" sz="2800" dirty="0">
                <a:solidFill>
                  <a:schemeClr val="tx1"/>
                </a:solidFill>
              </a:rPr>
              <a:t> je </a:t>
            </a:r>
            <a:r>
              <a:rPr lang="pl-PL" sz="2800" dirty="0" err="1">
                <a:solidFill>
                  <a:schemeClr val="tx1"/>
                </a:solidFill>
              </a:rPr>
              <a:t>nejdůležitější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věřit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 err="1">
                <a:solidFill>
                  <a:schemeClr val="tx1"/>
                </a:solidFill>
              </a:rPr>
              <a:t>že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předváděná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iluze</a:t>
            </a:r>
            <a:r>
              <a:rPr lang="pl-PL" sz="2800" dirty="0">
                <a:solidFill>
                  <a:schemeClr val="tx1"/>
                </a:solidFill>
              </a:rPr>
              <a:t> je </a:t>
            </a:r>
            <a:r>
              <a:rPr lang="pl-PL" sz="2800" dirty="0" err="1">
                <a:solidFill>
                  <a:schemeClr val="tx1"/>
                </a:solidFill>
              </a:rPr>
              <a:t>skutečná</a:t>
            </a:r>
            <a:endParaRPr lang="pl-PL" sz="2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chemeClr val="tx1"/>
                </a:solidFill>
              </a:rPr>
              <a:t>Například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předstírejte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 err="1">
                <a:solidFill>
                  <a:schemeClr val="tx1"/>
                </a:solidFill>
              </a:rPr>
              <a:t>že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zeď</a:t>
            </a:r>
            <a:r>
              <a:rPr lang="pl-PL" sz="2800" dirty="0">
                <a:solidFill>
                  <a:schemeClr val="tx1"/>
                </a:solidFill>
              </a:rPr>
              <a:t>, o </a:t>
            </a:r>
            <a:r>
              <a:rPr lang="pl-PL" sz="2800" dirty="0" err="1">
                <a:solidFill>
                  <a:schemeClr val="tx1"/>
                </a:solidFill>
              </a:rPr>
              <a:t>kterou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se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opíráte</a:t>
            </a:r>
            <a:r>
              <a:rPr lang="pl-PL" sz="2800" dirty="0">
                <a:solidFill>
                  <a:schemeClr val="tx1"/>
                </a:solidFill>
              </a:rPr>
              <a:t>, je </a:t>
            </a:r>
            <a:r>
              <a:rPr lang="pl-PL" sz="2800" dirty="0" err="1">
                <a:solidFill>
                  <a:schemeClr val="tx1"/>
                </a:solidFill>
              </a:rPr>
              <a:t>skutečná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 err="1">
                <a:solidFill>
                  <a:schemeClr val="tx1"/>
                </a:solidFill>
              </a:rPr>
              <a:t>například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že</a:t>
            </a:r>
            <a:r>
              <a:rPr lang="pl-PL" sz="2800" dirty="0">
                <a:solidFill>
                  <a:schemeClr val="tx1"/>
                </a:solidFill>
              </a:rPr>
              <a:t> je </a:t>
            </a:r>
            <a:r>
              <a:rPr lang="pl-PL" sz="2800" dirty="0" err="1">
                <a:solidFill>
                  <a:schemeClr val="tx1"/>
                </a:solidFill>
              </a:rPr>
              <a:t>tlustá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 err="1">
                <a:solidFill>
                  <a:schemeClr val="tx1"/>
                </a:solidFill>
              </a:rPr>
              <a:t>hladká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 err="1">
                <a:solidFill>
                  <a:schemeClr val="tx1"/>
                </a:solidFill>
              </a:rPr>
              <a:t>mokrá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 err="1">
                <a:solidFill>
                  <a:schemeClr val="tx1"/>
                </a:solidFill>
              </a:rPr>
              <a:t>suchá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 err="1">
                <a:solidFill>
                  <a:schemeClr val="tx1"/>
                </a:solidFill>
              </a:rPr>
              <a:t>studená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nebo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teplá</a:t>
            </a:r>
            <a:r>
              <a:rPr lang="pl-PL" sz="2800" dirty="0">
                <a:solidFill>
                  <a:schemeClr val="tx1"/>
                </a:solidFill>
              </a:rPr>
              <a:t> na </a:t>
            </a:r>
            <a:r>
              <a:rPr lang="pl-PL" sz="2800" dirty="0" err="1">
                <a:solidFill>
                  <a:schemeClr val="tx1"/>
                </a:solidFill>
              </a:rPr>
              <a:t>dotek</a:t>
            </a:r>
            <a:r>
              <a:rPr lang="pl-PL" sz="2800" dirty="0">
                <a:solidFill>
                  <a:schemeClr val="tx1"/>
                </a:solidFill>
              </a:rPr>
              <a:t>.</a:t>
            </a:r>
            <a:endParaRPr lang="sk-SK" sz="2800" dirty="0">
              <a:solidFill>
                <a:schemeClr val="tx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344A276-3C9A-DB30-D0EF-9056200049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5891256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392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8512" y="489856"/>
            <a:ext cx="10058400" cy="816429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POSTUP - 3_1 </a:t>
            </a:r>
            <a:r>
              <a:rPr lang="pl-PL" b="1" dirty="0" err="1">
                <a:solidFill>
                  <a:schemeClr val="bg1"/>
                </a:solidFill>
              </a:rPr>
              <a:t>pevný</a:t>
            </a:r>
            <a:r>
              <a:rPr lang="pl-PL" b="1" dirty="0">
                <a:solidFill>
                  <a:schemeClr val="bg1"/>
                </a:solidFill>
              </a:rPr>
              <a:t> bod a </a:t>
            </a:r>
            <a:r>
              <a:rPr lang="pl-PL" b="1" dirty="0" err="1">
                <a:solidFill>
                  <a:schemeClr val="bg1"/>
                </a:solidFill>
              </a:rPr>
              <a:t>pantomimická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stěna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4212" y="898071"/>
            <a:ext cx="10471468" cy="449217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</a:rPr>
              <a:t>Technika </a:t>
            </a:r>
            <a:r>
              <a:rPr lang="pl-PL" sz="2800" dirty="0" err="1">
                <a:solidFill>
                  <a:schemeClr val="tx1"/>
                </a:solidFill>
              </a:rPr>
              <a:t>pevného</a:t>
            </a:r>
            <a:r>
              <a:rPr lang="pl-PL" sz="2800" dirty="0">
                <a:solidFill>
                  <a:schemeClr val="tx1"/>
                </a:solidFill>
              </a:rPr>
              <a:t> bodu: mim </a:t>
            </a:r>
            <a:r>
              <a:rPr lang="pl-PL" sz="2800" dirty="0" err="1">
                <a:solidFill>
                  <a:schemeClr val="tx1"/>
                </a:solidFill>
              </a:rPr>
              <a:t>svým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tělem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zaměří</a:t>
            </a:r>
            <a:r>
              <a:rPr lang="pl-PL" sz="2800" dirty="0">
                <a:solidFill>
                  <a:schemeClr val="tx1"/>
                </a:solidFill>
              </a:rPr>
              <a:t> jeden bod a </a:t>
            </a:r>
            <a:r>
              <a:rPr lang="pl-PL" sz="2800" dirty="0" err="1">
                <a:solidFill>
                  <a:schemeClr val="tx1"/>
                </a:solidFill>
              </a:rPr>
              <a:t>drží</a:t>
            </a:r>
            <a:r>
              <a:rPr lang="pl-PL" sz="2800" dirty="0">
                <a:solidFill>
                  <a:schemeClr val="tx1"/>
                </a:solidFill>
              </a:rPr>
              <a:t> ho </a:t>
            </a:r>
            <a:r>
              <a:rPr lang="pl-PL" sz="2800" dirty="0" err="1">
                <a:solidFill>
                  <a:schemeClr val="tx1"/>
                </a:solidFill>
              </a:rPr>
              <a:t>nehybně</a:t>
            </a:r>
            <a:r>
              <a:rPr lang="pl-PL" sz="2800" dirty="0">
                <a:solidFill>
                  <a:schemeClr val="tx1"/>
                </a:solidFill>
              </a:rPr>
              <a:t> v </a:t>
            </a:r>
            <a:r>
              <a:rPr lang="pl-PL" sz="2800" dirty="0" err="1">
                <a:solidFill>
                  <a:schemeClr val="tx1"/>
                </a:solidFill>
              </a:rPr>
              <a:t>prostoru</a:t>
            </a:r>
            <a:r>
              <a:rPr lang="pl-PL" sz="28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chemeClr val="tx1"/>
                </a:solidFill>
              </a:rPr>
              <a:t>Přidávání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čar</a:t>
            </a:r>
            <a:r>
              <a:rPr lang="pl-PL" sz="2800" dirty="0">
                <a:solidFill>
                  <a:schemeClr val="tx1"/>
                </a:solidFill>
              </a:rPr>
              <a:t> k </a:t>
            </a:r>
            <a:r>
              <a:rPr lang="pl-PL" sz="2800" dirty="0" err="1">
                <a:solidFill>
                  <a:schemeClr val="tx1"/>
                </a:solidFill>
              </a:rPr>
              <a:t>pevným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bodům</a:t>
            </a:r>
            <a:r>
              <a:rPr lang="pl-PL" sz="2800" dirty="0">
                <a:solidFill>
                  <a:schemeClr val="tx1"/>
                </a:solidFill>
              </a:rPr>
              <a:t>. </a:t>
            </a:r>
            <a:r>
              <a:rPr lang="pl-PL" sz="2800" dirty="0" err="1">
                <a:solidFill>
                  <a:schemeClr val="tx1"/>
                </a:solidFill>
              </a:rPr>
              <a:t>Zpočátku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se</a:t>
            </a:r>
            <a:r>
              <a:rPr lang="pl-PL" sz="2800" dirty="0">
                <a:solidFill>
                  <a:schemeClr val="tx1"/>
                </a:solidFill>
              </a:rPr>
              <a:t> linie </a:t>
            </a:r>
            <a:r>
              <a:rPr lang="pl-PL" sz="2800" dirty="0" err="1">
                <a:solidFill>
                  <a:schemeClr val="tx1"/>
                </a:solidFill>
              </a:rPr>
              <a:t>vytváří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jednoduchým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přidáním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dalšího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pevného</a:t>
            </a:r>
            <a:r>
              <a:rPr lang="pl-PL" sz="2800" dirty="0">
                <a:solidFill>
                  <a:schemeClr val="tx1"/>
                </a:solidFill>
              </a:rPr>
              <a:t> bodu. Tato linie </a:t>
            </a:r>
            <a:r>
              <a:rPr lang="pl-PL" sz="2800" dirty="0" err="1">
                <a:solidFill>
                  <a:schemeClr val="tx1"/>
                </a:solidFill>
              </a:rPr>
              <a:t>nemusí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být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pevná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 err="1">
                <a:solidFill>
                  <a:schemeClr val="tx1"/>
                </a:solidFill>
              </a:rPr>
              <a:t>pokud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zachováte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stálost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obou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vytvořených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bodů</a:t>
            </a:r>
            <a:r>
              <a:rPr lang="pl-PL" sz="2800" dirty="0">
                <a:solidFill>
                  <a:schemeClr val="tx1"/>
                </a:solidFill>
              </a:rPr>
              <a:t>. </a:t>
            </a:r>
            <a:r>
              <a:rPr lang="pl-PL" sz="2800" dirty="0" err="1">
                <a:solidFill>
                  <a:schemeClr val="tx1"/>
                </a:solidFill>
              </a:rPr>
              <a:t>Dobrým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příkladem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této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techniky</a:t>
            </a:r>
            <a:r>
              <a:rPr lang="pl-PL" sz="2800" dirty="0">
                <a:solidFill>
                  <a:schemeClr val="tx1"/>
                </a:solidFill>
              </a:rPr>
              <a:t> je </a:t>
            </a:r>
            <a:r>
              <a:rPr lang="pl-PL" sz="2800" dirty="0" err="1">
                <a:solidFill>
                  <a:schemeClr val="tx1"/>
                </a:solidFill>
              </a:rPr>
              <a:t>klasická</a:t>
            </a:r>
            <a:r>
              <a:rPr lang="pl-PL" sz="2800" dirty="0">
                <a:solidFill>
                  <a:schemeClr val="tx1"/>
                </a:solidFill>
              </a:rPr>
              <a:t> „</a:t>
            </a:r>
            <a:r>
              <a:rPr lang="pl-PL" sz="2800" dirty="0" err="1">
                <a:solidFill>
                  <a:schemeClr val="tx1"/>
                </a:solidFill>
              </a:rPr>
              <a:t>zeď</a:t>
            </a:r>
            <a:r>
              <a:rPr lang="pl-PL" sz="2800" dirty="0">
                <a:solidFill>
                  <a:schemeClr val="tx1"/>
                </a:solidFill>
              </a:rPr>
              <a:t>“ z pantomimy.</a:t>
            </a:r>
            <a:endParaRPr lang="sk-SK" sz="2800" dirty="0">
              <a:solidFill>
                <a:schemeClr val="tx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2B1B311-B629-5371-52C1-CD02FBCE18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5959929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138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1" y="359228"/>
            <a:ext cx="10058400" cy="642257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POSTUP - 3_2 DYNAMICKÁ LINKA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4211" y="696686"/>
            <a:ext cx="10506303" cy="546462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600" dirty="0" err="1">
                <a:solidFill>
                  <a:schemeClr val="tx1"/>
                </a:solidFill>
              </a:rPr>
              <a:t>Vytvoření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dynamického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řádku</a:t>
            </a:r>
            <a:r>
              <a:rPr lang="pl-PL" sz="2600" dirty="0">
                <a:solidFill>
                  <a:schemeClr val="tx1"/>
                </a:solidFill>
              </a:rPr>
              <a:t>. </a:t>
            </a:r>
            <a:r>
              <a:rPr lang="pl-PL" sz="2600" dirty="0" err="1">
                <a:solidFill>
                  <a:schemeClr val="tx1"/>
                </a:solidFill>
              </a:rPr>
              <a:t>Pokud</a:t>
            </a:r>
            <a:r>
              <a:rPr lang="pl-PL" sz="2600" dirty="0">
                <a:solidFill>
                  <a:schemeClr val="tx1"/>
                </a:solidFill>
              </a:rPr>
              <a:t> je k </a:t>
            </a:r>
            <a:r>
              <a:rPr lang="pl-PL" sz="2600" dirty="0" err="1">
                <a:solidFill>
                  <a:schemeClr val="tx1"/>
                </a:solidFill>
              </a:rPr>
              <a:t>pevným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bodům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přidána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pevná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čára</a:t>
            </a:r>
            <a:r>
              <a:rPr lang="pl-PL" sz="2600" dirty="0">
                <a:solidFill>
                  <a:schemeClr val="tx1"/>
                </a:solidFill>
              </a:rPr>
              <a:t>, </a:t>
            </a:r>
            <a:r>
              <a:rPr lang="pl-PL" sz="2600" dirty="0" err="1">
                <a:solidFill>
                  <a:schemeClr val="tx1"/>
                </a:solidFill>
              </a:rPr>
              <a:t>nemůže</a:t>
            </a:r>
            <a:r>
              <a:rPr lang="pl-PL" sz="2600" dirty="0">
                <a:solidFill>
                  <a:schemeClr val="tx1"/>
                </a:solidFill>
              </a:rPr>
              <a:t> na </a:t>
            </a:r>
            <a:r>
              <a:rPr lang="pl-PL" sz="2600" dirty="0" err="1">
                <a:solidFill>
                  <a:schemeClr val="tx1"/>
                </a:solidFill>
              </a:rPr>
              <a:t>ně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působit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žádnou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silou</a:t>
            </a:r>
            <a:r>
              <a:rPr lang="pl-PL" sz="2600" dirty="0">
                <a:solidFill>
                  <a:schemeClr val="tx1"/>
                </a:solidFill>
              </a:rPr>
              <a:t>. </a:t>
            </a:r>
            <a:r>
              <a:rPr lang="pl-PL" sz="2600" dirty="0" err="1">
                <a:solidFill>
                  <a:schemeClr val="tx1"/>
                </a:solidFill>
              </a:rPr>
              <a:t>Toho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lze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dosáhnout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přidáním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dynamické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čáry</a:t>
            </a:r>
            <a:r>
              <a:rPr lang="pl-PL" sz="2600" dirty="0">
                <a:solidFill>
                  <a:schemeClr val="tx1"/>
                </a:solidFill>
              </a:rPr>
              <a:t>. Tato </a:t>
            </a:r>
            <a:r>
              <a:rPr lang="pl-PL" sz="2600" dirty="0" err="1">
                <a:solidFill>
                  <a:schemeClr val="tx1"/>
                </a:solidFill>
              </a:rPr>
              <a:t>myšlenka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se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používá</a:t>
            </a:r>
            <a:r>
              <a:rPr lang="pl-PL" sz="2600" dirty="0">
                <a:solidFill>
                  <a:schemeClr val="tx1"/>
                </a:solidFill>
              </a:rPr>
              <a:t> v „</a:t>
            </a:r>
            <a:r>
              <a:rPr lang="pl-PL" sz="2600" dirty="0" err="1">
                <a:solidFill>
                  <a:schemeClr val="tx1"/>
                </a:solidFill>
              </a:rPr>
              <a:t>přetahování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lanem</a:t>
            </a:r>
            <a:r>
              <a:rPr lang="pl-PL" sz="2600" dirty="0">
                <a:solidFill>
                  <a:schemeClr val="tx1"/>
                </a:solidFill>
              </a:rPr>
              <a:t>“, ale </a:t>
            </a:r>
            <a:r>
              <a:rPr lang="pl-PL" sz="2600" dirty="0" err="1">
                <a:solidFill>
                  <a:schemeClr val="tx1"/>
                </a:solidFill>
              </a:rPr>
              <a:t>lze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ji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použít</a:t>
            </a:r>
            <a:r>
              <a:rPr lang="pl-PL" sz="2600" dirty="0">
                <a:solidFill>
                  <a:schemeClr val="tx1"/>
                </a:solidFill>
              </a:rPr>
              <a:t> na </a:t>
            </a:r>
            <a:r>
              <a:rPr lang="pl-PL" sz="2600" dirty="0" err="1">
                <a:solidFill>
                  <a:schemeClr val="tx1"/>
                </a:solidFill>
              </a:rPr>
              <a:t>jakoukoli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iluzi</a:t>
            </a:r>
            <a:r>
              <a:rPr lang="pl-PL" sz="2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600" dirty="0" err="1">
                <a:solidFill>
                  <a:schemeClr val="tx1"/>
                </a:solidFill>
              </a:rPr>
              <a:t>Postavte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se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ke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zdi</a:t>
            </a:r>
            <a:r>
              <a:rPr lang="pl-PL" sz="2600" dirty="0">
                <a:solidFill>
                  <a:schemeClr val="tx1"/>
                </a:solidFill>
              </a:rPr>
              <a:t> a </a:t>
            </a:r>
            <a:r>
              <a:rPr lang="pl-PL" sz="2600" dirty="0" err="1">
                <a:solidFill>
                  <a:schemeClr val="tx1"/>
                </a:solidFill>
              </a:rPr>
              <a:t>položte</a:t>
            </a:r>
            <a:r>
              <a:rPr lang="pl-PL" sz="2600" dirty="0">
                <a:solidFill>
                  <a:schemeClr val="tx1"/>
                </a:solidFill>
              </a:rPr>
              <a:t> na ni </a:t>
            </a:r>
            <a:r>
              <a:rPr lang="pl-PL" sz="2600" dirty="0" err="1">
                <a:solidFill>
                  <a:schemeClr val="tx1"/>
                </a:solidFill>
              </a:rPr>
              <a:t>ruce</a:t>
            </a:r>
            <a:r>
              <a:rPr lang="pl-PL" sz="2600" dirty="0">
                <a:solidFill>
                  <a:schemeClr val="tx1"/>
                </a:solidFill>
              </a:rPr>
              <a:t> na </a:t>
            </a:r>
            <a:r>
              <a:rPr lang="pl-PL" sz="2600" dirty="0" err="1">
                <a:solidFill>
                  <a:schemeClr val="tx1"/>
                </a:solidFill>
              </a:rPr>
              <a:t>šířku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ramen</a:t>
            </a:r>
            <a:r>
              <a:rPr lang="pl-PL" sz="2600" dirty="0">
                <a:solidFill>
                  <a:schemeClr val="tx1"/>
                </a:solidFill>
              </a:rPr>
              <a:t>. </a:t>
            </a:r>
            <a:r>
              <a:rPr lang="pl-PL" sz="2600" dirty="0" err="1">
                <a:solidFill>
                  <a:schemeClr val="tx1"/>
                </a:solidFill>
              </a:rPr>
              <a:t>Oběma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rukama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lehce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zatlačte</a:t>
            </a:r>
            <a:r>
              <a:rPr lang="pl-PL" sz="2600" dirty="0">
                <a:solidFill>
                  <a:schemeClr val="tx1"/>
                </a:solidFill>
              </a:rPr>
              <a:t> na </a:t>
            </a:r>
            <a:r>
              <a:rPr lang="pl-PL" sz="2600" dirty="0" err="1">
                <a:solidFill>
                  <a:schemeClr val="tx1"/>
                </a:solidFill>
              </a:rPr>
              <a:t>zeď</a:t>
            </a:r>
            <a:r>
              <a:rPr lang="pl-PL" sz="2600" dirty="0">
                <a:solidFill>
                  <a:schemeClr val="tx1"/>
                </a:solidFill>
              </a:rPr>
              <a:t>. </a:t>
            </a:r>
            <a:r>
              <a:rPr lang="pl-PL" sz="2600" dirty="0" err="1">
                <a:solidFill>
                  <a:schemeClr val="tx1"/>
                </a:solidFill>
              </a:rPr>
              <a:t>Měli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byste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cítit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tlak</a:t>
            </a:r>
            <a:r>
              <a:rPr lang="pl-PL" sz="2600" dirty="0">
                <a:solidFill>
                  <a:schemeClr val="tx1"/>
                </a:solidFill>
              </a:rPr>
              <a:t> v </a:t>
            </a:r>
            <a:r>
              <a:rPr lang="pl-PL" sz="2600" dirty="0" err="1">
                <a:solidFill>
                  <a:schemeClr val="tx1"/>
                </a:solidFill>
              </a:rPr>
              <a:t>obou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rukou</a:t>
            </a:r>
            <a:r>
              <a:rPr lang="pl-PL" sz="2600" dirty="0">
                <a:solidFill>
                  <a:schemeClr val="tx1"/>
                </a:solidFill>
              </a:rPr>
              <a:t>, ale </a:t>
            </a:r>
            <a:r>
              <a:rPr lang="pl-PL" sz="2600" dirty="0" err="1">
                <a:solidFill>
                  <a:schemeClr val="tx1"/>
                </a:solidFill>
              </a:rPr>
              <a:t>také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napětí</a:t>
            </a:r>
            <a:r>
              <a:rPr lang="pl-PL" sz="2600" dirty="0">
                <a:solidFill>
                  <a:schemeClr val="tx1"/>
                </a:solidFill>
              </a:rPr>
              <a:t> v </a:t>
            </a:r>
            <a:r>
              <a:rPr lang="pl-PL" sz="2600" dirty="0" err="1">
                <a:solidFill>
                  <a:schemeClr val="tx1"/>
                </a:solidFill>
              </a:rPr>
              <a:t>ramenou</a:t>
            </a:r>
            <a:r>
              <a:rPr lang="pl-PL" sz="2600" dirty="0">
                <a:solidFill>
                  <a:schemeClr val="tx1"/>
                </a:solidFill>
              </a:rPr>
              <a:t> a </a:t>
            </a:r>
            <a:r>
              <a:rPr lang="pl-PL" sz="2600" dirty="0" err="1">
                <a:solidFill>
                  <a:schemeClr val="tx1"/>
                </a:solidFill>
              </a:rPr>
              <a:t>bocích</a:t>
            </a:r>
            <a:r>
              <a:rPr lang="pl-PL" sz="2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600" dirty="0" err="1">
                <a:solidFill>
                  <a:schemeClr val="tx1"/>
                </a:solidFill>
              </a:rPr>
              <a:t>Dynamické</a:t>
            </a:r>
            <a:r>
              <a:rPr lang="pl-PL" sz="2600" dirty="0">
                <a:solidFill>
                  <a:schemeClr val="tx1"/>
                </a:solidFill>
              </a:rPr>
              <a:t> linie </a:t>
            </a:r>
            <a:r>
              <a:rPr lang="pl-PL" sz="2600" dirty="0" err="1">
                <a:solidFill>
                  <a:schemeClr val="tx1"/>
                </a:solidFill>
              </a:rPr>
              <a:t>jsou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navrženy</a:t>
            </a:r>
            <a:r>
              <a:rPr lang="pl-PL" sz="2600" dirty="0">
                <a:solidFill>
                  <a:schemeClr val="tx1"/>
                </a:solidFill>
              </a:rPr>
              <a:t> tak, aby </a:t>
            </a:r>
            <a:r>
              <a:rPr lang="pl-PL" sz="2600" dirty="0" err="1">
                <a:solidFill>
                  <a:schemeClr val="tx1"/>
                </a:solidFill>
              </a:rPr>
              <a:t>vyvolaly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svalovou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paměť</a:t>
            </a:r>
            <a:r>
              <a:rPr lang="pl-PL" sz="2600" dirty="0">
                <a:solidFill>
                  <a:schemeClr val="tx1"/>
                </a:solidFill>
              </a:rPr>
              <a:t> a </a:t>
            </a:r>
            <a:r>
              <a:rPr lang="pl-PL" sz="2600" dirty="0" err="1">
                <a:solidFill>
                  <a:schemeClr val="tx1"/>
                </a:solidFill>
              </a:rPr>
              <a:t>demonstrovaly</a:t>
            </a:r>
            <a:r>
              <a:rPr lang="pl-PL" sz="2600" dirty="0">
                <a:solidFill>
                  <a:schemeClr val="tx1"/>
                </a:solidFill>
              </a:rPr>
              <a:t> v </a:t>
            </a:r>
            <a:r>
              <a:rPr lang="pl-PL" sz="2600" dirty="0" err="1">
                <a:solidFill>
                  <a:schemeClr val="tx1"/>
                </a:solidFill>
              </a:rPr>
              <a:t>iluzi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realistické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napětí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příslušných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svalů</a:t>
            </a:r>
            <a:r>
              <a:rPr lang="pl-PL" sz="2600" dirty="0">
                <a:solidFill>
                  <a:schemeClr val="tx1"/>
                </a:solidFill>
              </a:rPr>
              <a:t>, </a:t>
            </a:r>
            <a:r>
              <a:rPr lang="pl-PL" sz="2600" dirty="0" err="1">
                <a:solidFill>
                  <a:schemeClr val="tx1"/>
                </a:solidFill>
              </a:rPr>
              <a:t>které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byste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použili</a:t>
            </a:r>
            <a:r>
              <a:rPr lang="pl-PL" sz="2600" dirty="0">
                <a:solidFill>
                  <a:schemeClr val="tx1"/>
                </a:solidFill>
              </a:rPr>
              <a:t> na </a:t>
            </a:r>
            <a:r>
              <a:rPr lang="pl-PL" sz="2600" dirty="0" err="1">
                <a:solidFill>
                  <a:schemeClr val="tx1"/>
                </a:solidFill>
              </a:rPr>
              <a:t>skutečné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stěně</a:t>
            </a:r>
            <a:r>
              <a:rPr lang="pl-PL" sz="2600" dirty="0">
                <a:solidFill>
                  <a:schemeClr val="tx1"/>
                </a:solidFill>
              </a:rPr>
              <a:t>.</a:t>
            </a:r>
            <a:r>
              <a:rPr lang="pl-PL" sz="2800" dirty="0">
                <a:solidFill>
                  <a:schemeClr val="tx1"/>
                </a:solidFill>
              </a:rPr>
              <a:t>.</a:t>
            </a:r>
            <a:endParaRPr lang="sk-SK" sz="2800" dirty="0">
              <a:solidFill>
                <a:schemeClr val="tx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FB35C0A-728E-D1AE-8B22-8338C293E6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099492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787592"/>
      </p:ext>
    </p:extLst>
  </p:cSld>
  <p:clrMapOvr>
    <a:masterClrMapping/>
  </p:clrMapOvr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1378</TotalTime>
  <Words>2441</Words>
  <Application>Microsoft Office PowerPoint</Application>
  <PresentationFormat>Panoramiczny</PresentationFormat>
  <Paragraphs>132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Gothic</vt:lpstr>
      <vt:lpstr>Wingdings 3</vt:lpstr>
      <vt:lpstr>Wycinek</vt:lpstr>
      <vt:lpstr> </vt:lpstr>
      <vt:lpstr>Totální komunikace</vt:lpstr>
      <vt:lpstr>Herectví - PANTOMÍMA</vt:lpstr>
      <vt:lpstr>CO JE PANTOMIMA</vt:lpstr>
      <vt:lpstr>POSTUP - 1 - Líčení a oblečení</vt:lpstr>
      <vt:lpstr>POSTUP - 2- použití řeči těla</vt:lpstr>
      <vt:lpstr>POSTUP - 3 - Základní techniky pantomimy</vt:lpstr>
      <vt:lpstr>POSTUP - 3_1 pevný bod a pantomimická stěna</vt:lpstr>
      <vt:lpstr>POSTUP - 3_2 DYNAMICKÁ LINKA</vt:lpstr>
      <vt:lpstr>POSTUP - 3_3 Prostor - hmota</vt:lpstr>
      <vt:lpstr>POSTUP 4 - Šplhání po laně</vt:lpstr>
      <vt:lpstr>POSTUP - 5 - krabice</vt:lpstr>
      <vt:lpstr>POSTUP - 5 -1- LEZENÍ PO ŽEBŘÍKU</vt:lpstr>
      <vt:lpstr>POSTUP - 5 - 2 - OHÝBÁNÍ</vt:lpstr>
      <vt:lpstr>POSTUP - 6 - chůze v silném větru</vt:lpstr>
      <vt:lpstr>POSTUP - 7 - PANTOMIMA JÍDLA</vt:lpstr>
      <vt:lpstr>POSTUP 8 - CHŮZE NA MÍSTĚ</vt:lpstr>
      <vt:lpstr>ÚKOL 1</vt:lpstr>
      <vt:lpstr>ÚKOL 2</vt:lpstr>
      <vt:lpstr>ÚKOL 3</vt:lpstr>
      <vt:lpstr>ÚKOL 4</vt:lpstr>
      <vt:lpstr>ÚKOL 5 - štafetová pantomima</vt:lpstr>
      <vt:lpstr>Prezentacja programu PowerPoint</vt:lpstr>
      <vt:lpstr>Prezentacja programu PowerPoint</vt:lpstr>
      <vt:lpstr>Prezentacja programu PowerPoint</vt:lpstr>
      <vt:lpstr> Co bylo cílem tohoto projektu? 1. Zjistili jsme, jaké typy komunikace neslyšících známe a jak je můžeme používat. Zvýšili jsme zájem o pantomimu a herectví, podpořili jsme rozvoj různých forem komunikace a rozvíjeli celostní komunikaci. 2. Můžeme žáky rozdělit do skupin podle různých kritérií, například dovedností, zájmů, kognitivních schopností, abychom „rovnoměrně“ rozdělili síly v každé skupině.</vt:lpstr>
      <vt:lpstr>1. Můžete si vyzkoušet prezentovat získané informace svým spolužákům. 2. Můžete se cítit plně zodpovědní za získané znalosti.Vaše práce může sloužit vám i ostatním ve škole i mimo ni.  3. Proto se snažte šířit produkty uvnitř i vně školy, aby žáci viděli praktické využití vašeho projektu.</vt:lpstr>
      <vt:lpstr>https://depositphotos.com/cz/photos/pantomima.html  https://zabav-deti.cz/clanek/stafetova-pantomima-459  https://sk.pinterest.com/pin/376191375134553875/  https://nivam.sk/vysledky-pilotneho-vyskumu-studentov-strednych-odbornych-skol/  https://www.wikihow.cz/Jak-na-pantomimu 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Sabina Folwarska</dc:creator>
  <cp:lastModifiedBy>xx xx</cp:lastModifiedBy>
  <cp:revision>118</cp:revision>
  <dcterms:created xsi:type="dcterms:W3CDTF">2017-08-23T08:09:52Z</dcterms:created>
  <dcterms:modified xsi:type="dcterms:W3CDTF">2025-05-22T10:06:49Z</dcterms:modified>
</cp:coreProperties>
</file>