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9" r:id="rId2"/>
    <p:sldId id="271" r:id="rId3"/>
    <p:sldId id="283" r:id="rId4"/>
    <p:sldId id="284" r:id="rId5"/>
    <p:sldId id="285" r:id="rId6"/>
    <p:sldId id="286" r:id="rId7"/>
    <p:sldId id="287" r:id="rId8"/>
    <p:sldId id="289" r:id="rId9"/>
    <p:sldId id="290" r:id="rId10"/>
    <p:sldId id="291" r:id="rId11"/>
    <p:sldId id="292" r:id="rId12"/>
    <p:sldId id="293" r:id="rId13"/>
    <p:sldId id="294" r:id="rId14"/>
    <p:sldId id="295" r:id="rId15"/>
    <p:sldId id="296" r:id="rId16"/>
    <p:sldId id="297" r:id="rId17"/>
    <p:sldId id="298" r:id="rId18"/>
    <p:sldId id="277" r:id="rId19"/>
    <p:sldId id="278" r:id="rId20"/>
    <p:sldId id="279" r:id="rId21"/>
    <p:sldId id="281" r:id="rId22"/>
    <p:sldId id="280" r:id="rId23"/>
    <p:sldId id="263" r:id="rId24"/>
    <p:sldId id="300" r:id="rId25"/>
    <p:sldId id="301" r:id="rId26"/>
    <p:sldId id="265" r:id="rId27"/>
    <p:sldId id="266" r:id="rId28"/>
    <p:sldId id="262"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6"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B80BF-30E3-4021-A680-B7194CD31077}" type="datetimeFigureOut">
              <a:rPr lang="pl-PL" smtClean="0"/>
              <a:t>19.05.2025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E181-C90A-42BA-A494-E080CCDD2447}" type="slidenum">
              <a:rPr lang="pl-PL" smtClean="0"/>
              <a:t>‹#›</a:t>
            </a:fld>
            <a:endParaRPr lang="pl-PL"/>
          </a:p>
        </p:txBody>
      </p:sp>
    </p:spTree>
    <p:extLst>
      <p:ext uri="{BB962C8B-B14F-4D97-AF65-F5344CB8AC3E}">
        <p14:creationId xmlns:p14="http://schemas.microsoft.com/office/powerpoint/2010/main" val="38540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38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Date Placeholder 2"/>
          <p:cNvSpPr>
            <a:spLocks noGrp="1"/>
          </p:cNvSpPr>
          <p:nvPr>
            <p:ph type="dt" sz="half" idx="10"/>
          </p:nvPr>
        </p:nvSpPr>
        <p:spPr/>
        <p:txBody>
          <a:bodyPr/>
          <a:lstStyle/>
          <a:p>
            <a:fld id="{22A4181D-08BB-4AEF-BA29-B67B4E4233BD}" type="datetimeFigureOut">
              <a:rPr lang="pl-PL" smtClean="0"/>
              <a:t>19.05.2025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1204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461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244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78196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594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1753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99192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4859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2324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19.05.2025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9497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2A4181D-08BB-4AEF-BA29-B67B4E4233BD}" type="datetimeFigureOut">
              <a:rPr lang="pl-PL" smtClean="0"/>
              <a:t>19.05.2025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439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2A4181D-08BB-4AEF-BA29-B67B4E4233BD}" type="datetimeFigureOut">
              <a:rPr lang="pl-PL" smtClean="0"/>
              <a:t>19.05.2025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4134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2A4181D-08BB-4AEF-BA29-B67B4E4233BD}" type="datetimeFigureOut">
              <a:rPr lang="pl-PL" smtClean="0"/>
              <a:t>19.05.2025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530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4181D-08BB-4AEF-BA29-B67B4E4233BD}" type="datetimeFigureOut">
              <a:rPr lang="pl-PL" smtClean="0"/>
              <a:t>19.05.2025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75649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19.05.2025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57098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19.05.2025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8167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A4181D-08BB-4AEF-BA29-B67B4E4233BD}" type="datetimeFigureOut">
              <a:rPr lang="pl-PL" smtClean="0"/>
              <a:t>19.05.2025</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5D3613E-AA0C-43EE-9C45-1EAB1DDAF16E}" type="slidenum">
              <a:rPr lang="pl-PL" smtClean="0"/>
              <a:t>‹#›</a:t>
            </a:fld>
            <a:endParaRPr lang="pl-PL"/>
          </a:p>
        </p:txBody>
      </p:sp>
    </p:spTree>
    <p:extLst>
      <p:ext uri="{BB962C8B-B14F-4D97-AF65-F5344CB8AC3E}">
        <p14:creationId xmlns:p14="http://schemas.microsoft.com/office/powerpoint/2010/main" val="1970413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zabav-deti.cz/clanek/stafetova-pantomima-459" TargetMode="External"/><Relationship Id="rId2" Type="http://schemas.openxmlformats.org/officeDocument/2006/relationships/hyperlink" Target="https://depositphotos.com/cz/photos/pantomima.html"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wikihow.cz/Jak-na-pantomim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5556CF9-A1CA-4B1E-9CC2-C769CF64ECE7}"/>
              </a:ext>
            </a:extLst>
          </p:cNvPr>
          <p:cNvSpPr>
            <a:spLocks noGrp="1"/>
          </p:cNvSpPr>
          <p:nvPr>
            <p:ph type="title"/>
          </p:nvPr>
        </p:nvSpPr>
        <p:spPr>
          <a:xfrm>
            <a:off x="2448745" y="4495800"/>
            <a:ext cx="8108318" cy="2080581"/>
          </a:xfrm>
        </p:spPr>
        <p:txBody>
          <a:bodyPr>
            <a:normAutofit/>
          </a:bodyPr>
          <a:lstStyle/>
          <a:p>
            <a:pPr lvl="0">
              <a:lnSpc>
                <a:spcPct val="90000"/>
              </a:lnSpc>
              <a:spcBef>
                <a:spcPts val="475"/>
              </a:spcBef>
              <a:spcAft>
                <a:spcPts val="600"/>
              </a:spcAft>
            </a:pPr>
            <a:br>
              <a:rPr lang="pl-PL" sz="1600" b="1" dirty="0">
                <a:solidFill>
                  <a:schemeClr val="bg2">
                    <a:lumMod val="75000"/>
                  </a:schemeClr>
                </a:solidFill>
              </a:rPr>
            </a:br>
            <a:endParaRPr lang="pl-PL" sz="1600" b="1" dirty="0">
              <a:solidFill>
                <a:schemeClr val="bg2">
                  <a:lumMod val="75000"/>
                </a:schemeClr>
              </a:solidFill>
            </a:endParaRPr>
          </a:p>
        </p:txBody>
      </p:sp>
      <p:sp>
        <p:nvSpPr>
          <p:cNvPr id="3" name="Symbol zastępczy zawartości 2">
            <a:extLst>
              <a:ext uri="{FF2B5EF4-FFF2-40B4-BE49-F238E27FC236}">
                <a16:creationId xmlns:a16="http://schemas.microsoft.com/office/drawing/2014/main" id="{B5AA40D8-D3EB-4250-8C95-FACDA22FA0BC}"/>
              </a:ext>
            </a:extLst>
          </p:cNvPr>
          <p:cNvSpPr>
            <a:spLocks noGrp="1"/>
          </p:cNvSpPr>
          <p:nvPr>
            <p:ph idx="1"/>
          </p:nvPr>
        </p:nvSpPr>
        <p:spPr>
          <a:xfrm>
            <a:off x="1724048" y="1894105"/>
            <a:ext cx="8622191" cy="3582027"/>
          </a:xfrm>
        </p:spPr>
        <p:txBody>
          <a:bodyPr>
            <a:normAutofit/>
          </a:bodyPr>
          <a:lstStyle/>
          <a:p>
            <a:pPr marL="0" indent="0" algn="ctr">
              <a:buNone/>
            </a:pPr>
            <a:r>
              <a:rPr lang="pl-PL" sz="4000" b="1" cap="all" dirty="0">
                <a:solidFill>
                  <a:schemeClr val="tx1"/>
                </a:solidFill>
              </a:rPr>
              <a:t>Pantomíma v Totálnej komunikácii</a:t>
            </a:r>
          </a:p>
          <a:p>
            <a:pPr marL="0" indent="0" algn="ctr">
              <a:buNone/>
            </a:pPr>
            <a:r>
              <a:rPr lang="pl-PL" sz="4000" b="1" dirty="0">
                <a:solidFill>
                  <a:schemeClr val="tx1"/>
                </a:solidFill>
              </a:rPr>
              <a:t>v predmete dramatická výchova</a:t>
            </a:r>
          </a:p>
          <a:p>
            <a:pPr marL="0" indent="0" algn="ctr">
              <a:buNone/>
            </a:pPr>
            <a:r>
              <a:rPr lang="pl-PL" sz="3200" b="1" dirty="0">
                <a:solidFill>
                  <a:schemeClr val="tx1"/>
                </a:solidFill>
              </a:rPr>
              <a:t>Príručka pre učiteľa</a:t>
            </a:r>
          </a:p>
        </p:txBody>
      </p:sp>
      <p:pic>
        <p:nvPicPr>
          <p:cNvPr id="9" name="Obraz 8">
            <a:extLst>
              <a:ext uri="{FF2B5EF4-FFF2-40B4-BE49-F238E27FC236}">
                <a16:creationId xmlns:a16="http://schemas.microsoft.com/office/drawing/2014/main" id="{A8002BA3-9AC8-07D7-90BA-7B2F4AA2D2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605" y="606520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a:extLst>
              <a:ext uri="{FF2B5EF4-FFF2-40B4-BE49-F238E27FC236}">
                <a16:creationId xmlns:a16="http://schemas.microsoft.com/office/drawing/2014/main" id="{D16C86B0-C974-BE4B-8C64-8F22C2B26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142" y="379295"/>
            <a:ext cx="6096000" cy="1278911"/>
          </a:xfrm>
          <a:prstGeom prst="rect">
            <a:avLst/>
          </a:prstGeom>
        </p:spPr>
      </p:pic>
    </p:spTree>
    <p:extLst>
      <p:ext uri="{BB962C8B-B14F-4D97-AF65-F5344CB8AC3E}">
        <p14:creationId xmlns:p14="http://schemas.microsoft.com/office/powerpoint/2010/main" val="381740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9922" y="302510"/>
            <a:ext cx="10058400" cy="816429"/>
          </a:xfrm>
        </p:spPr>
        <p:txBody>
          <a:bodyPr/>
          <a:lstStyle/>
          <a:p>
            <a:r>
              <a:rPr lang="sk-SK" b="1" dirty="0">
                <a:solidFill>
                  <a:schemeClr val="bg1"/>
                </a:solidFill>
              </a:rPr>
              <a:t>POSTUP- 3_3 Priestor - hmota</a:t>
            </a:r>
          </a:p>
        </p:txBody>
      </p:sp>
      <p:sp>
        <p:nvSpPr>
          <p:cNvPr id="3" name="Zástupný symbol textu 2"/>
          <p:cNvSpPr>
            <a:spLocks noGrp="1"/>
          </p:cNvSpPr>
          <p:nvPr>
            <p:ph type="body" idx="1"/>
          </p:nvPr>
        </p:nvSpPr>
        <p:spPr>
          <a:xfrm>
            <a:off x="441960" y="990599"/>
            <a:ext cx="11003869" cy="4876800"/>
          </a:xfrm>
        </p:spPr>
        <p:txBody>
          <a:bodyPr>
            <a:normAutofit/>
          </a:bodyPr>
          <a:lstStyle/>
          <a:p>
            <a:pPr marL="342900" indent="-342900">
              <a:buFont typeface="Arial" panose="020B0604020202020204" pitchFamily="34" charset="0"/>
              <a:buChar char="•"/>
            </a:pPr>
            <a:r>
              <a:rPr lang="sk-SK" sz="2400" dirty="0">
                <a:solidFill>
                  <a:schemeClr val="tx1"/>
                </a:solidFill>
              </a:rPr>
              <a:t>"Manipulujte" s priestorom a hmotou – „vytvárajte jednotlivé prvky zo vzduchu". Táto technika kombinuje všetky tri predchádzajúce elementy. </a:t>
            </a:r>
          </a:p>
          <a:p>
            <a:pPr marL="342900" indent="-342900">
              <a:buFont typeface="Arial" panose="020B0604020202020204" pitchFamily="34" charset="0"/>
              <a:buChar char="•"/>
            </a:pPr>
            <a:r>
              <a:rPr lang="sk-SK" sz="2400" dirty="0">
                <a:solidFill>
                  <a:schemeClr val="tx1"/>
                </a:solidFill>
              </a:rPr>
              <a:t>Napr. opis jednej ilúzie: driblovanie basketbalovou loptou. Použitím jednej ruky mím imituje mnohé z dynamickej línie, hoci na to používa práve len jednu ruku, teda len jeden bod. Namiesto dvoch pevných bodov je jeden z nich transformovaný na určitý tvar: zaoblená dlaň s ľahko pokrčenými prstami. Tento tvar definuje „priestor“, v ktorom k ilúzii dochádza a umožňuje lopte, teda „hmote“, v rámci ilúzie existovať.</a:t>
            </a:r>
          </a:p>
          <a:p>
            <a:pPr marL="342900" indent="-342900">
              <a:buFont typeface="Arial" panose="020B0604020202020204" pitchFamily="34" charset="0"/>
              <a:buChar char="•"/>
            </a:pPr>
            <a:r>
              <a:rPr lang="sk-SK" sz="2400" dirty="0">
                <a:solidFill>
                  <a:schemeClr val="tx1"/>
                </a:solidFill>
              </a:rPr>
              <a:t>Manipuláciu s priestorom a hmotou môžete využiť na vytvorenie mnohých rôznych objektov, postáv alebo udalostí.</a:t>
            </a:r>
          </a:p>
        </p:txBody>
      </p:sp>
      <p:pic>
        <p:nvPicPr>
          <p:cNvPr id="4" name="Obraz 3">
            <a:extLst>
              <a:ext uri="{FF2B5EF4-FFF2-40B4-BE49-F238E27FC236}">
                <a16:creationId xmlns:a16="http://schemas.microsoft.com/office/drawing/2014/main" id="{645C0B5E-067C-23D7-9C63-8FF1AC0B04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356" y="6010022"/>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87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POSTUP- 4 - Šplh na Lane</a:t>
            </a:r>
          </a:p>
        </p:txBody>
      </p:sp>
      <p:sp>
        <p:nvSpPr>
          <p:cNvPr id="3" name="Zástupný symbol textu 2"/>
          <p:cNvSpPr>
            <a:spLocks noGrp="1"/>
          </p:cNvSpPr>
          <p:nvPr>
            <p:ph type="body" idx="1"/>
          </p:nvPr>
        </p:nvSpPr>
        <p:spPr>
          <a:xfrm>
            <a:off x="536625" y="1194344"/>
            <a:ext cx="9787845" cy="4492171"/>
          </a:xfrm>
        </p:spPr>
        <p:txBody>
          <a:bodyPr>
            <a:normAutofit lnSpcReduction="10000"/>
          </a:bodyPr>
          <a:lstStyle/>
          <a:p>
            <a:pPr marL="342900" indent="-342900">
              <a:buFont typeface="Arial" panose="020B0604020202020204" pitchFamily="34" charset="0"/>
              <a:buChar char="•"/>
            </a:pPr>
            <a:r>
              <a:rPr lang="sk-SK" sz="2400" dirty="0">
                <a:solidFill>
                  <a:schemeClr val="tx1"/>
                </a:solidFill>
              </a:rPr>
              <a:t>Chyťte lano, predstierajte, že sa lano hojdá, </a:t>
            </a:r>
            <a:br>
              <a:rPr lang="sk-SK" sz="2400" dirty="0">
                <a:solidFill>
                  <a:schemeClr val="tx1"/>
                </a:solidFill>
              </a:rPr>
            </a:br>
            <a:r>
              <a:rPr lang="sk-SK" sz="2400" dirty="0">
                <a:solidFill>
                  <a:schemeClr val="tx1"/>
                </a:solidFill>
              </a:rPr>
              <a:t>zatiaľ čo sa naň snažíte vyšplhať. </a:t>
            </a:r>
          </a:p>
          <a:p>
            <a:pPr marL="342900" indent="-342900">
              <a:buFont typeface="Arial" panose="020B0604020202020204" pitchFamily="34" charset="0"/>
              <a:buChar char="•"/>
            </a:pPr>
            <a:r>
              <a:rPr lang="sk-SK" sz="2400" dirty="0">
                <a:solidFill>
                  <a:schemeClr val="tx1"/>
                </a:solidFill>
              </a:rPr>
              <a:t>Skĺznite dole a potom vyšplhajte späť hore. Docielite tým najlepší efekt. Akonáhle „vyšplháte až hore", </a:t>
            </a:r>
            <a:br>
              <a:rPr lang="sk-SK" sz="2400" dirty="0">
                <a:solidFill>
                  <a:schemeClr val="tx1"/>
                </a:solidFill>
              </a:rPr>
            </a:br>
            <a:r>
              <a:rPr lang="sk-SK" sz="2400" dirty="0">
                <a:solidFill>
                  <a:schemeClr val="tx1"/>
                </a:solidFill>
              </a:rPr>
              <a:t>zotrite si z čela imaginárny pot. </a:t>
            </a:r>
            <a:br>
              <a:rPr lang="sk-SK" sz="2400" dirty="0">
                <a:solidFill>
                  <a:schemeClr val="tx1"/>
                </a:solidFill>
              </a:rPr>
            </a:br>
            <a:r>
              <a:rPr lang="sk-SK" sz="2400" dirty="0">
                <a:solidFill>
                  <a:schemeClr val="tx1"/>
                </a:solidFill>
              </a:rPr>
              <a:t>Šplh na lane je pre realistické ovládnutie veľmi náročná ilúzia.</a:t>
            </a:r>
          </a:p>
          <a:p>
            <a:pPr marL="342900" indent="-342900">
              <a:buFont typeface="Arial" panose="020B0604020202020204" pitchFamily="34" charset="0"/>
              <a:buChar char="•"/>
            </a:pPr>
            <a:r>
              <a:rPr lang="sk-SK" sz="2400" dirty="0">
                <a:solidFill>
                  <a:schemeClr val="tx1"/>
                </a:solidFill>
              </a:rPr>
              <a:t>Predstavte si svoju plnú váhu. Pri šplhu na lane by sa vám silne napínali svaly a v tvári by ste mali bolestivo usilovný výraz. Stieranie potu by bola taktiež prirodzená reakcia. </a:t>
            </a:r>
          </a:p>
          <a:p>
            <a:pPr marL="342900" indent="-342900">
              <a:buFont typeface="Arial" panose="020B0604020202020204" pitchFamily="34" charset="0"/>
              <a:buChar char="•"/>
            </a:pPr>
            <a:r>
              <a:rPr lang="sk-SK" sz="2400" dirty="0">
                <a:solidFill>
                  <a:schemeClr val="tx1"/>
                </a:solidFill>
              </a:rPr>
              <a:t>Ak ste na skutočnom lane nikdy nešplhali, vyskúšajte si to. Snažte si robiť poznámky o použitých pohyboch a reakciách. </a:t>
            </a:r>
          </a:p>
        </p:txBody>
      </p:sp>
      <p:pic>
        <p:nvPicPr>
          <p:cNvPr id="4" name="Obrázok 3"/>
          <p:cNvPicPr>
            <a:picLocks noChangeAspect="1"/>
          </p:cNvPicPr>
          <p:nvPr/>
        </p:nvPicPr>
        <p:blipFill rotWithShape="1">
          <a:blip r:embed="rId2"/>
          <a:srcRect l="29161"/>
          <a:stretch/>
        </p:blipFill>
        <p:spPr>
          <a:xfrm>
            <a:off x="9395744" y="375557"/>
            <a:ext cx="2441926" cy="2585358"/>
          </a:xfrm>
          <a:prstGeom prst="rect">
            <a:avLst/>
          </a:prstGeom>
        </p:spPr>
      </p:pic>
      <p:pic>
        <p:nvPicPr>
          <p:cNvPr id="5" name="Obraz 4">
            <a:extLst>
              <a:ext uri="{FF2B5EF4-FFF2-40B4-BE49-F238E27FC236}">
                <a16:creationId xmlns:a16="http://schemas.microsoft.com/office/drawing/2014/main" id="{40C933DC-5DC3-49D2-B019-F9FB31CEF3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008052"/>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16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POSTUP- 5 - krabica</a:t>
            </a:r>
          </a:p>
        </p:txBody>
      </p:sp>
      <p:sp>
        <p:nvSpPr>
          <p:cNvPr id="3" name="Zástupný symbol textu 2"/>
          <p:cNvSpPr>
            <a:spLocks noGrp="1"/>
          </p:cNvSpPr>
          <p:nvPr>
            <p:ph type="body" idx="1"/>
          </p:nvPr>
        </p:nvSpPr>
        <p:spPr>
          <a:xfrm>
            <a:off x="123054" y="1517695"/>
            <a:ext cx="9787845" cy="4492171"/>
          </a:xfrm>
        </p:spPr>
        <p:txBody>
          <a:bodyPr>
            <a:normAutofit/>
          </a:bodyPr>
          <a:lstStyle/>
          <a:p>
            <a:pPr marL="457200" indent="-457200">
              <a:buFont typeface="Arial" panose="020B0604020202020204" pitchFamily="34" charset="0"/>
              <a:buChar char="•"/>
            </a:pPr>
            <a:r>
              <a:rPr lang="sk-SK" sz="2400" dirty="0">
                <a:solidFill>
                  <a:schemeClr val="tx1"/>
                </a:solidFill>
              </a:rPr>
              <a:t>Predstierajte, že ste „uväznení v krabici“. Pri uzavretí v krabici môžete tlačiť rukami proti sebe, najprv dlaňami, potom prstami. </a:t>
            </a:r>
          </a:p>
          <a:p>
            <a:pPr marL="457200" indent="-457200">
              <a:buFont typeface="Arial" panose="020B0604020202020204" pitchFamily="34" charset="0"/>
              <a:buChar char="•"/>
            </a:pPr>
            <a:r>
              <a:rPr lang="sk-SK" sz="2400" dirty="0">
                <a:solidFill>
                  <a:schemeClr val="tx1"/>
                </a:solidFill>
              </a:rPr>
              <a:t>Skúste hrať, akoby ste sa snažili nájsť cestu von, postupnou identifikáciou rohov a stien. Jednou rukou prejdite po „hranách" imaginárnej krabice, ako by ste chceli nájsť poklop, ktorým sa dostanete von. Jednou z možností je skutočne taký „poklop“ nájsť a dramaticky vyskočiť z krabice pomocou oboch paží a zaujať pozíciu s triumfálnym gestom.</a:t>
            </a:r>
          </a:p>
        </p:txBody>
      </p:sp>
      <p:pic>
        <p:nvPicPr>
          <p:cNvPr id="4" name="Obrázok 3"/>
          <p:cNvPicPr>
            <a:picLocks noChangeAspect="1"/>
          </p:cNvPicPr>
          <p:nvPr/>
        </p:nvPicPr>
        <p:blipFill rotWithShape="1">
          <a:blip r:embed="rId2"/>
          <a:srcRect l="14440" t="14944"/>
          <a:stretch/>
        </p:blipFill>
        <p:spPr>
          <a:xfrm>
            <a:off x="9349740" y="308461"/>
            <a:ext cx="2454571" cy="1830076"/>
          </a:xfrm>
          <a:prstGeom prst="rect">
            <a:avLst/>
          </a:prstGeom>
        </p:spPr>
      </p:pic>
      <p:pic>
        <p:nvPicPr>
          <p:cNvPr id="5" name="Obraz 4">
            <a:extLst>
              <a:ext uri="{FF2B5EF4-FFF2-40B4-BE49-F238E27FC236}">
                <a16:creationId xmlns:a16="http://schemas.microsoft.com/office/drawing/2014/main" id="{768C98D0-D6C4-125C-DFEA-2C0600C615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21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0"/>
            <a:ext cx="10058400" cy="816429"/>
          </a:xfrm>
        </p:spPr>
        <p:txBody>
          <a:bodyPr/>
          <a:lstStyle/>
          <a:p>
            <a:r>
              <a:rPr lang="sk-SK" b="1" dirty="0">
                <a:solidFill>
                  <a:schemeClr val="bg1"/>
                </a:solidFill>
              </a:rPr>
              <a:t>POSTUP- 5 -1- stúpanie po rebríku</a:t>
            </a:r>
          </a:p>
        </p:txBody>
      </p:sp>
      <p:sp>
        <p:nvSpPr>
          <p:cNvPr id="3" name="Zástupný symbol textu 2"/>
          <p:cNvSpPr>
            <a:spLocks noGrp="1"/>
          </p:cNvSpPr>
          <p:nvPr>
            <p:ph type="body" idx="1"/>
          </p:nvPr>
        </p:nvSpPr>
        <p:spPr>
          <a:xfrm>
            <a:off x="198708" y="745671"/>
            <a:ext cx="10406744" cy="5330371"/>
          </a:xfrm>
        </p:spPr>
        <p:txBody>
          <a:bodyPr>
            <a:normAutofit/>
          </a:bodyPr>
          <a:lstStyle/>
          <a:p>
            <a:pPr marL="457200" indent="-457200">
              <a:buFont typeface="Arial" panose="020B0604020202020204" pitchFamily="34" charset="0"/>
              <a:buChar char="•"/>
            </a:pPr>
            <a:r>
              <a:rPr lang="sk-SK" sz="2200" dirty="0">
                <a:solidFill>
                  <a:schemeClr val="tx1"/>
                </a:solidFill>
              </a:rPr>
              <a:t>Pre ilúziu lezenia sa musíte chytiť priečky imaginárneho rebríka. </a:t>
            </a:r>
          </a:p>
          <a:p>
            <a:pPr marL="457200" indent="-457200">
              <a:buFont typeface="Arial" panose="020B0604020202020204" pitchFamily="34" charset="0"/>
              <a:buChar char="•"/>
            </a:pPr>
            <a:r>
              <a:rPr lang="sk-SK" sz="2200" dirty="0">
                <a:solidFill>
                  <a:schemeClr val="tx1"/>
                </a:solidFill>
              </a:rPr>
              <a:t>Prednú časť chodidla vášho chodidla položte na podlahu, ako by to bola jedna priečka rebríka. Pritiahnite sa za imaginárnu priečku rebríka (oboma rukami pohybujte naraz!) a zdvíhajte sa pritom na špičku chodidla a následne druhou nohou dopadnite na zem, akoby na vyššiu priečku rebríka. </a:t>
            </a:r>
          </a:p>
          <a:p>
            <a:pPr marL="457200" indent="-457200">
              <a:buFont typeface="Arial" panose="020B0604020202020204" pitchFamily="34" charset="0"/>
              <a:buChar char="•"/>
            </a:pPr>
            <a:r>
              <a:rPr lang="sk-SK" sz="2200" dirty="0">
                <a:solidFill>
                  <a:schemeClr val="tx1"/>
                </a:solidFill>
              </a:rPr>
              <a:t>Pri „stúpaní" striedajte ruky a nohy tak, ako pri skutočnom lezení. Neustále sa pozerajte smerom nahor, ako by ste pozorovali miesto, ku ktorému sa snažíte stúpať. (Ak chcete navodiť ilúziu vysokého rebríka, občas sa vykloňte do strany a predstierajte, že sa pozeráte dole. Opatrne a pomaly nakloňte svoju hlavu, na chvíľku sa zadívajte do podlahy a rýchlo sa v predstieranej panike vráťte pohľadom dopredu alebo hore. Ilúziu tým dodá komickosti.) Trénujte a sústreďte sa na správny pohyb nôh, rovnako ako pri reálnom stúpaní.</a:t>
            </a:r>
          </a:p>
        </p:txBody>
      </p:sp>
      <p:pic>
        <p:nvPicPr>
          <p:cNvPr id="4" name="Obraz 3">
            <a:extLst>
              <a:ext uri="{FF2B5EF4-FFF2-40B4-BE49-F238E27FC236}">
                <a16:creationId xmlns:a16="http://schemas.microsoft.com/office/drawing/2014/main" id="{D70343AE-B2EA-CD36-A6E0-625E6D0E21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6112329"/>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36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POSTUP- 5 – 2 – opieranie sa</a:t>
            </a:r>
          </a:p>
        </p:txBody>
      </p:sp>
      <p:sp>
        <p:nvSpPr>
          <p:cNvPr id="3" name="Zástupný symbol textu 2"/>
          <p:cNvSpPr>
            <a:spLocks noGrp="1"/>
          </p:cNvSpPr>
          <p:nvPr>
            <p:ph type="body" idx="1"/>
          </p:nvPr>
        </p:nvSpPr>
        <p:spPr>
          <a:xfrm>
            <a:off x="450168" y="1182914"/>
            <a:ext cx="9787845" cy="4492171"/>
          </a:xfrm>
        </p:spPr>
        <p:txBody>
          <a:bodyPr>
            <a:normAutofit/>
          </a:bodyPr>
          <a:lstStyle/>
          <a:p>
            <a:pPr marL="457200" indent="-457200">
              <a:buFont typeface="Arial" panose="020B0604020202020204" pitchFamily="34" charset="0"/>
              <a:buChar char="•"/>
            </a:pPr>
            <a:r>
              <a:rPr lang="sk-SK" sz="2400" dirty="0">
                <a:solidFill>
                  <a:schemeClr val="tx1"/>
                </a:solidFill>
              </a:rPr>
              <a:t>Vykonávajte „opieranie sa" o nejaký objekt. Predstierajte, že sa opierate napr. o stĺp lampy verejného osvetlenia, stenu alebo skrinku. </a:t>
            </a:r>
          </a:p>
          <a:p>
            <a:pPr marL="457200" indent="-457200">
              <a:buFont typeface="Arial" panose="020B0604020202020204" pitchFamily="34" charset="0"/>
              <a:buChar char="•"/>
            </a:pPr>
            <a:r>
              <a:rPr lang="sk-SK" sz="2400" dirty="0">
                <a:solidFill>
                  <a:schemeClr val="tx1"/>
                </a:solidFill>
              </a:rPr>
              <a:t>Na prvý pohľad sa to nemusí zdať náročné, ale opak je pravdou. </a:t>
            </a:r>
          </a:p>
          <a:p>
            <a:pPr marL="457200" indent="-457200">
              <a:buFont typeface="Arial" panose="020B0604020202020204" pitchFamily="34" charset="0"/>
              <a:buChar char="•"/>
            </a:pPr>
            <a:r>
              <a:rPr lang="sk-SK" sz="2400" dirty="0">
                <a:solidFill>
                  <a:schemeClr val="tx1"/>
                </a:solidFill>
              </a:rPr>
              <a:t>Táto technika vyžaduje množstvo sily a koordinácie. Základné prevedenie má dve časti. Začnite s chodidlami rozkročenými na šírku ramien.</a:t>
            </a:r>
          </a:p>
        </p:txBody>
      </p:sp>
      <p:pic>
        <p:nvPicPr>
          <p:cNvPr id="4" name="Obraz 3">
            <a:extLst>
              <a:ext uri="{FF2B5EF4-FFF2-40B4-BE49-F238E27FC236}">
                <a16:creationId xmlns:a16="http://schemas.microsoft.com/office/drawing/2014/main" id="{62E5D04F-6F7E-B399-72D7-4A0C7E95F2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1874" y="6089694"/>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39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POSTUP- 6 – chôdza v silnom vetre</a:t>
            </a:r>
          </a:p>
        </p:txBody>
      </p:sp>
      <p:sp>
        <p:nvSpPr>
          <p:cNvPr id="3" name="Zástupný symbol textu 2"/>
          <p:cNvSpPr>
            <a:spLocks noGrp="1"/>
          </p:cNvSpPr>
          <p:nvPr>
            <p:ph type="body" idx="1"/>
          </p:nvPr>
        </p:nvSpPr>
        <p:spPr>
          <a:xfrm>
            <a:off x="335868" y="968283"/>
            <a:ext cx="9432601" cy="4492171"/>
          </a:xfrm>
        </p:spPr>
        <p:txBody>
          <a:bodyPr>
            <a:normAutofit/>
          </a:bodyPr>
          <a:lstStyle/>
          <a:p>
            <a:pPr marL="457200" indent="-457200">
              <a:buFont typeface="Arial" panose="020B0604020202020204" pitchFamily="34" charset="0"/>
              <a:buChar char="•"/>
            </a:pPr>
            <a:r>
              <a:rPr lang="sk-SK" sz="2800" dirty="0">
                <a:solidFill>
                  <a:schemeClr val="tx1"/>
                </a:solidFill>
              </a:rPr>
              <a:t>Predstierajte veľmi veterné počasie, ktoré vám dáva zabrať a len ťažko sa udržíte na nohách. Nechajte vietor, aby si s vami pohrával a hádzal s vami zo strany na stranu.</a:t>
            </a:r>
          </a:p>
          <a:p>
            <a:pPr marL="457200" indent="-457200">
              <a:buFont typeface="Arial" panose="020B0604020202020204" pitchFamily="34" charset="0"/>
              <a:buChar char="•"/>
            </a:pPr>
            <a:r>
              <a:rPr lang="sk-SK" sz="2800" dirty="0">
                <a:solidFill>
                  <a:schemeClr val="tx1"/>
                </a:solidFill>
              </a:rPr>
              <a:t>Scénku ozvláštnite napr. vtipným prvkom prevráteného dáždnika, odfúknutie klobúka a pod.</a:t>
            </a:r>
          </a:p>
        </p:txBody>
      </p:sp>
      <p:pic>
        <p:nvPicPr>
          <p:cNvPr id="4" name="Obrázok 3"/>
          <p:cNvPicPr>
            <a:picLocks noChangeAspect="1"/>
          </p:cNvPicPr>
          <p:nvPr/>
        </p:nvPicPr>
        <p:blipFill>
          <a:blip r:embed="rId2"/>
          <a:stretch>
            <a:fillRect/>
          </a:stretch>
        </p:blipFill>
        <p:spPr>
          <a:xfrm>
            <a:off x="9562729" y="1647212"/>
            <a:ext cx="2154232" cy="3134312"/>
          </a:xfrm>
          <a:prstGeom prst="rect">
            <a:avLst/>
          </a:prstGeom>
        </p:spPr>
      </p:pic>
      <p:pic>
        <p:nvPicPr>
          <p:cNvPr id="5" name="Obraz 4">
            <a:extLst>
              <a:ext uri="{FF2B5EF4-FFF2-40B4-BE49-F238E27FC236}">
                <a16:creationId xmlns:a16="http://schemas.microsoft.com/office/drawing/2014/main" id="{C3849432-3780-E55D-1E39-F8DF5C6DAA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89695"/>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75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POSTUP- 7 – pantomimické jedlo</a:t>
            </a:r>
          </a:p>
        </p:txBody>
      </p:sp>
      <p:sp>
        <p:nvSpPr>
          <p:cNvPr id="3" name="Zástupný symbol textu 2"/>
          <p:cNvSpPr>
            <a:spLocks noGrp="1"/>
          </p:cNvSpPr>
          <p:nvPr>
            <p:ph type="body" idx="1"/>
          </p:nvPr>
        </p:nvSpPr>
        <p:spPr>
          <a:xfrm>
            <a:off x="404448" y="1182914"/>
            <a:ext cx="9787845" cy="4492171"/>
          </a:xfrm>
        </p:spPr>
        <p:txBody>
          <a:bodyPr>
            <a:normAutofit/>
          </a:bodyPr>
          <a:lstStyle/>
          <a:p>
            <a:pPr marL="457200" indent="-457200">
              <a:buFont typeface="Arial" panose="020B0604020202020204" pitchFamily="34" charset="0"/>
              <a:buChar char="•"/>
            </a:pPr>
            <a:r>
              <a:rPr lang="sk-SK" sz="2800" dirty="0">
                <a:solidFill>
                  <a:schemeClr val="tx1"/>
                </a:solidFill>
              </a:rPr>
              <a:t>Pozorovať míma pri predstieraní konzumácie              jedla môže byť veľmi zábavné.</a:t>
            </a:r>
          </a:p>
          <a:p>
            <a:pPr marL="457200" indent="-457200">
              <a:buFont typeface="Arial" panose="020B0604020202020204" pitchFamily="34" charset="0"/>
              <a:buChar char="•"/>
            </a:pPr>
            <a:r>
              <a:rPr lang="sk-SK" sz="2800" dirty="0">
                <a:solidFill>
                  <a:schemeClr val="tx1"/>
                </a:solidFill>
              </a:rPr>
              <a:t>Príklad 1: Predstierajte, že jete zle pripravený hamburger alebo hot-</a:t>
            </a:r>
            <a:r>
              <a:rPr lang="sk-SK" sz="2800" dirty="0" err="1">
                <a:solidFill>
                  <a:schemeClr val="tx1"/>
                </a:solidFill>
              </a:rPr>
              <a:t>dog</a:t>
            </a:r>
            <a:r>
              <a:rPr lang="sk-SK" sz="2800" dirty="0">
                <a:solidFill>
                  <a:schemeClr val="tx1"/>
                </a:solidFill>
              </a:rPr>
              <a:t> a nechajte jeho obsah padať na vaše oblečenie. Ako omylom vám môže vystrieknuť trochu kečupu priamo do oka. </a:t>
            </a:r>
          </a:p>
          <a:p>
            <a:pPr marL="457200" indent="-457200">
              <a:buFont typeface="Arial" panose="020B0604020202020204" pitchFamily="34" charset="0"/>
              <a:buChar char="•"/>
            </a:pPr>
            <a:r>
              <a:rPr lang="sk-SK" sz="2800" dirty="0">
                <a:solidFill>
                  <a:schemeClr val="tx1"/>
                </a:solidFill>
              </a:rPr>
              <a:t>Príklad 2: Predstierajte lúpanie banánu a následne jeho vykĺznutie zo </a:t>
            </a:r>
            <a:r>
              <a:rPr lang="sk-SK" sz="2800">
                <a:solidFill>
                  <a:schemeClr val="tx1"/>
                </a:solidFill>
              </a:rPr>
              <a:t>šupky.?</a:t>
            </a:r>
            <a:endParaRPr lang="sk-SK" sz="2800" dirty="0">
              <a:solidFill>
                <a:schemeClr val="tx1"/>
              </a:solidFill>
            </a:endParaRPr>
          </a:p>
        </p:txBody>
      </p:sp>
      <p:pic>
        <p:nvPicPr>
          <p:cNvPr id="4" name="Obrázok 3"/>
          <p:cNvPicPr>
            <a:picLocks noChangeAspect="1"/>
          </p:cNvPicPr>
          <p:nvPr/>
        </p:nvPicPr>
        <p:blipFill>
          <a:blip r:embed="rId2"/>
          <a:stretch>
            <a:fillRect/>
          </a:stretch>
        </p:blipFill>
        <p:spPr>
          <a:xfrm>
            <a:off x="8650029" y="379613"/>
            <a:ext cx="3327130" cy="2497402"/>
          </a:xfrm>
          <a:prstGeom prst="rect">
            <a:avLst/>
          </a:prstGeom>
        </p:spPr>
      </p:pic>
      <p:pic>
        <p:nvPicPr>
          <p:cNvPr id="5" name="Obraz 4">
            <a:extLst>
              <a:ext uri="{FF2B5EF4-FFF2-40B4-BE49-F238E27FC236}">
                <a16:creationId xmlns:a16="http://schemas.microsoft.com/office/drawing/2014/main" id="{6E0DC363-952B-210C-8A8C-708A7C7F10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45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POSTUP- 8 – chôdza na mieste</a:t>
            </a:r>
          </a:p>
        </p:txBody>
      </p:sp>
      <p:sp>
        <p:nvSpPr>
          <p:cNvPr id="3" name="Zástupný symbol textu 2"/>
          <p:cNvSpPr>
            <a:spLocks noGrp="1"/>
          </p:cNvSpPr>
          <p:nvPr>
            <p:ph type="body" idx="1"/>
          </p:nvPr>
        </p:nvSpPr>
        <p:spPr>
          <a:xfrm>
            <a:off x="232998" y="1517695"/>
            <a:ext cx="10592327" cy="4492171"/>
          </a:xfrm>
        </p:spPr>
        <p:txBody>
          <a:bodyPr>
            <a:normAutofit/>
          </a:bodyPr>
          <a:lstStyle/>
          <a:p>
            <a:pPr marL="457200" indent="-457200">
              <a:buFont typeface="Arial" panose="020B0604020202020204" pitchFamily="34" charset="0"/>
              <a:buChar char="•"/>
            </a:pPr>
            <a:r>
              <a:rPr lang="sk-SK" sz="2800" dirty="0">
                <a:solidFill>
                  <a:schemeClr val="tx1"/>
                </a:solidFill>
              </a:rPr>
              <a:t>Chôdza na mieste je jedno z bežných                 pantomimických prvkov.  </a:t>
            </a:r>
          </a:p>
          <a:p>
            <a:pPr marL="457200" indent="-457200">
              <a:buFont typeface="Arial" panose="020B0604020202020204" pitchFamily="34" charset="0"/>
              <a:buChar char="•"/>
            </a:pPr>
            <a:r>
              <a:rPr lang="sk-SK" sz="2800" dirty="0">
                <a:solidFill>
                  <a:schemeClr val="tx1"/>
                </a:solidFill>
              </a:rPr>
              <a:t>Je to fyzicky náročné číslo, ktoré vlastne prevracia mechanizmus reálnej chôdze. Zadné chodidlo počas pantomimickej chôdze neprenáša žiadnu váhu, ale predstavuje chodilo ako pri normálnej chôdzi. Preto musí počas ilúzie zostať natiahnuté,  aby vyzeralo, že nesie určitú hmotnosť. Je potrebné pohybovať aj hornou časťou tela.</a:t>
            </a:r>
          </a:p>
          <a:p>
            <a:pPr marL="457200" indent="-457200">
              <a:buFont typeface="Arial" panose="020B0604020202020204" pitchFamily="34" charset="0"/>
              <a:buChar char="•"/>
            </a:pPr>
            <a:endParaRPr lang="sk-SK" sz="2800" dirty="0">
              <a:solidFill>
                <a:schemeClr val="tx1"/>
              </a:solidFill>
            </a:endParaRPr>
          </a:p>
        </p:txBody>
      </p:sp>
      <p:pic>
        <p:nvPicPr>
          <p:cNvPr id="5" name="Obrázok 4"/>
          <p:cNvPicPr>
            <a:picLocks noChangeAspect="1"/>
          </p:cNvPicPr>
          <p:nvPr/>
        </p:nvPicPr>
        <p:blipFill>
          <a:blip r:embed="rId2"/>
          <a:stretch>
            <a:fillRect/>
          </a:stretch>
        </p:blipFill>
        <p:spPr>
          <a:xfrm>
            <a:off x="9723863" y="522672"/>
            <a:ext cx="1934737" cy="2075678"/>
          </a:xfrm>
          <a:prstGeom prst="rect">
            <a:avLst/>
          </a:prstGeom>
        </p:spPr>
      </p:pic>
      <p:pic>
        <p:nvPicPr>
          <p:cNvPr id="4" name="Obraz 3">
            <a:extLst>
              <a:ext uri="{FF2B5EF4-FFF2-40B4-BE49-F238E27FC236}">
                <a16:creationId xmlns:a16="http://schemas.microsoft.com/office/drawing/2014/main" id="{69EC1D86-873F-7B97-FEE1-B35C7719AB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58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5544" y="598715"/>
            <a:ext cx="5321526" cy="707571"/>
          </a:xfrm>
        </p:spPr>
        <p:txBody>
          <a:bodyPr>
            <a:normAutofit/>
          </a:bodyPr>
          <a:lstStyle/>
          <a:p>
            <a:r>
              <a:rPr lang="sk-SK" sz="3200" b="1" dirty="0">
                <a:solidFill>
                  <a:srgbClr val="002060"/>
                </a:solidFill>
              </a:rPr>
              <a:t>ÚLOHA 1</a:t>
            </a:r>
          </a:p>
        </p:txBody>
      </p:sp>
      <p:sp>
        <p:nvSpPr>
          <p:cNvPr id="4" name="Zástupný symbol textu 3"/>
          <p:cNvSpPr>
            <a:spLocks noGrp="1"/>
          </p:cNvSpPr>
          <p:nvPr>
            <p:ph type="body" sz="half" idx="2"/>
          </p:nvPr>
        </p:nvSpPr>
        <p:spPr>
          <a:xfrm>
            <a:off x="391886" y="1534886"/>
            <a:ext cx="5181600" cy="4332513"/>
          </a:xfrm>
        </p:spPr>
        <p:txBody>
          <a:bodyPr>
            <a:normAutofit lnSpcReduction="10000"/>
          </a:bodyPr>
          <a:lstStyle/>
          <a:p>
            <a:pPr marL="342900" indent="-342900">
              <a:buFont typeface="Arial" panose="020B0604020202020204" pitchFamily="34" charset="0"/>
              <a:buChar char="•"/>
            </a:pPr>
            <a:r>
              <a:rPr lang="pl-PL" sz="2800" b="1" dirty="0">
                <a:ln w="3175" cmpd="sng">
                  <a:noFill/>
                </a:ln>
                <a:solidFill>
                  <a:prstClr val="white"/>
                </a:solidFill>
              </a:rPr>
              <a:t>Nácvik mimiky rôznych pocitov podľa emotikonov</a:t>
            </a:r>
          </a:p>
          <a:p>
            <a:pPr marL="342900" indent="-342900">
              <a:buFont typeface="Arial" panose="020B0604020202020204" pitchFamily="34" charset="0"/>
              <a:buChar char="•"/>
            </a:pPr>
            <a:r>
              <a:rPr lang="pl-PL" sz="2800" b="1" dirty="0">
                <a:ln w="3175" cmpd="sng">
                  <a:noFill/>
                </a:ln>
                <a:solidFill>
                  <a:prstClr val="white"/>
                </a:solidFill>
              </a:rPr>
              <a:t>Hra: Žiak sa snaží zopakovať  mimiku, gestá či grimasu podľa toho čo ukáže spolužiak pred ním.</a:t>
            </a:r>
          </a:p>
          <a:p>
            <a:pPr marL="342900" indent="-342900">
              <a:buFont typeface="Arial" panose="020B0604020202020204" pitchFamily="34" charset="0"/>
              <a:buChar char="•"/>
            </a:pPr>
            <a:r>
              <a:rPr lang="pl-PL" sz="2800" b="1" dirty="0">
                <a:ln w="3175" cmpd="sng">
                  <a:noFill/>
                </a:ln>
                <a:solidFill>
                  <a:prstClr val="white"/>
                </a:solidFill>
              </a:rPr>
              <a:t>Takto si spoločne precvičia vyjadrenie rôznych pocitov. </a:t>
            </a:r>
            <a:br>
              <a:rPr lang="pl-PL" sz="2400" b="1" dirty="0">
                <a:ln w="3175" cmpd="sng">
                  <a:noFill/>
                </a:ln>
                <a:solidFill>
                  <a:prstClr val="white"/>
                </a:solidFill>
              </a:rPr>
            </a:br>
            <a:endParaRPr lang="sk-SK" sz="2400" dirty="0">
              <a:solidFill>
                <a:schemeClr val="tx1"/>
              </a:solidFill>
            </a:endParaRPr>
          </a:p>
        </p:txBody>
      </p:sp>
      <p:pic>
        <p:nvPicPr>
          <p:cNvPr id="3" name="Obrázok 2"/>
          <p:cNvPicPr>
            <a:picLocks noChangeAspect="1"/>
          </p:cNvPicPr>
          <p:nvPr/>
        </p:nvPicPr>
        <p:blipFill>
          <a:blip r:embed="rId2"/>
          <a:stretch>
            <a:fillRect/>
          </a:stretch>
        </p:blipFill>
        <p:spPr>
          <a:xfrm>
            <a:off x="5947410" y="466817"/>
            <a:ext cx="2796223" cy="2796223"/>
          </a:xfrm>
          <a:prstGeom prst="rect">
            <a:avLst/>
          </a:prstGeom>
        </p:spPr>
      </p:pic>
      <p:pic>
        <p:nvPicPr>
          <p:cNvPr id="5" name="Obraz 4">
            <a:extLst>
              <a:ext uri="{FF2B5EF4-FFF2-40B4-BE49-F238E27FC236}">
                <a16:creationId xmlns:a16="http://schemas.microsoft.com/office/drawing/2014/main" id="{3198F884-AD18-08CB-ED55-5FD3194A3C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Zástupný symbol obrázka 7"/>
          <p:cNvPicPr>
            <a:picLocks noGrp="1" noChangeAspect="1"/>
          </p:cNvPicPr>
          <p:nvPr>
            <p:ph type="pic" idx="1"/>
          </p:nvPr>
        </p:nvPicPr>
        <p:blipFill>
          <a:blip r:embed="rId4">
            <a:extLst>
              <a:ext uri="{28A0092B-C50C-407E-A947-70E740481C1C}">
                <a14:useLocalDpi xmlns:a14="http://schemas.microsoft.com/office/drawing/2010/main" val="0"/>
              </a:ext>
            </a:extLst>
          </a:blip>
          <a:srcRect l="11023" r="11023"/>
          <a:stretch>
            <a:fillRect/>
          </a:stretch>
        </p:blipFill>
        <p:spPr>
          <a:xfrm>
            <a:off x="8743633" y="2494098"/>
            <a:ext cx="3220508" cy="3897085"/>
          </a:xfrm>
        </p:spPr>
      </p:pic>
    </p:spTree>
    <p:extLst>
      <p:ext uri="{BB962C8B-B14F-4D97-AF65-F5344CB8AC3E}">
        <p14:creationId xmlns:p14="http://schemas.microsoft.com/office/powerpoint/2010/main" val="409252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7351" y="451758"/>
            <a:ext cx="3335678" cy="664028"/>
          </a:xfrm>
        </p:spPr>
        <p:txBody>
          <a:bodyPr>
            <a:normAutofit/>
          </a:bodyPr>
          <a:lstStyle/>
          <a:p>
            <a:r>
              <a:rPr lang="sk-SK" sz="3200" b="1" dirty="0">
                <a:solidFill>
                  <a:srgbClr val="002060"/>
                </a:solidFill>
              </a:rPr>
              <a:t>ÚLOHA 2</a:t>
            </a:r>
          </a:p>
        </p:txBody>
      </p:sp>
      <p:sp>
        <p:nvSpPr>
          <p:cNvPr id="4" name="Zástupný symbol textu 3"/>
          <p:cNvSpPr>
            <a:spLocks noGrp="1"/>
          </p:cNvSpPr>
          <p:nvPr>
            <p:ph type="body" sz="half" idx="2"/>
          </p:nvPr>
        </p:nvSpPr>
        <p:spPr>
          <a:xfrm>
            <a:off x="4093029" y="1210491"/>
            <a:ext cx="7053941" cy="4680857"/>
          </a:xfrm>
        </p:spPr>
        <p:txBody>
          <a:bodyPr>
            <a:normAutofit/>
          </a:bodyPr>
          <a:lstStyle/>
          <a:p>
            <a:pPr marL="457200" indent="-457200">
              <a:buFont typeface="Arial" panose="020B0604020202020204" pitchFamily="34" charset="0"/>
              <a:buChar char="•"/>
            </a:pPr>
            <a:r>
              <a:rPr lang="pl-PL" sz="2800" b="1" dirty="0">
                <a:solidFill>
                  <a:schemeClr val="tx1"/>
                </a:solidFill>
              </a:rPr>
              <a:t>Žiaci si vytiahnu kartičku so slovom, ktoré majú vyjadriť iným spôsob ako posunkom – pantomímou.</a:t>
            </a:r>
          </a:p>
          <a:p>
            <a:pPr marL="457200" indent="-457200">
              <a:buFont typeface="Arial" panose="020B0604020202020204" pitchFamily="34" charset="0"/>
              <a:buChar char="•"/>
            </a:pPr>
            <a:r>
              <a:rPr lang="pl-PL" sz="2800" b="1" dirty="0">
                <a:solidFill>
                  <a:schemeClr val="tx1"/>
                </a:solidFill>
              </a:rPr>
              <a:t>V tejto úlohe využijú mimiku, gestá, pohyb. </a:t>
            </a:r>
          </a:p>
          <a:p>
            <a:pPr marL="457200" indent="-457200">
              <a:buFont typeface="Arial" panose="020B0604020202020204" pitchFamily="34" charset="0"/>
              <a:buChar char="•"/>
            </a:pPr>
            <a:r>
              <a:rPr lang="pl-PL" sz="2800" b="1" dirty="0">
                <a:solidFill>
                  <a:schemeClr val="tx1"/>
                </a:solidFill>
              </a:rPr>
              <a:t>Na kartičkách môžu byť slová z rôznych oblastí – zvieratá, povolania, aktivity, slovesá, tématické slová, popis situácie...</a:t>
            </a:r>
            <a:endParaRPr lang="sk-SK" sz="2800" dirty="0">
              <a:solidFill>
                <a:schemeClr val="tx1"/>
              </a:solidFill>
            </a:endParaRPr>
          </a:p>
        </p:txBody>
      </p:sp>
      <p:pic>
        <p:nvPicPr>
          <p:cNvPr id="5" name="Zástupný symbol obrázka 4"/>
          <p:cNvPicPr>
            <a:picLocks noGrp="1" noChangeAspect="1"/>
          </p:cNvPicPr>
          <p:nvPr>
            <p:ph type="pic" idx="1"/>
          </p:nvPr>
        </p:nvPicPr>
        <p:blipFill>
          <a:blip r:embed="rId2">
            <a:extLst>
              <a:ext uri="{28A0092B-C50C-407E-A947-70E740481C1C}">
                <a14:useLocalDpi xmlns:a14="http://schemas.microsoft.com/office/drawing/2010/main" val="0"/>
              </a:ext>
            </a:extLst>
          </a:blip>
          <a:srcRect l="29801" r="29801"/>
          <a:stretch>
            <a:fillRect/>
          </a:stretch>
        </p:blipFill>
        <p:spPr>
          <a:xfrm>
            <a:off x="599893" y="1437866"/>
            <a:ext cx="3280974" cy="4572000"/>
          </a:xfrm>
        </p:spPr>
      </p:pic>
      <p:pic>
        <p:nvPicPr>
          <p:cNvPr id="3" name="Obraz 2">
            <a:extLst>
              <a:ext uri="{FF2B5EF4-FFF2-40B4-BE49-F238E27FC236}">
                <a16:creationId xmlns:a16="http://schemas.microsoft.com/office/drawing/2014/main" id="{C67128C0-98C5-FBD8-5C1D-C67C5757FD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3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2782" y="196728"/>
            <a:ext cx="8534400" cy="1042611"/>
          </a:xfrm>
        </p:spPr>
        <p:txBody>
          <a:bodyPr/>
          <a:lstStyle/>
          <a:p>
            <a:r>
              <a:rPr lang="sk-SK" b="1" dirty="0">
                <a:solidFill>
                  <a:schemeClr val="bg1"/>
                </a:solidFill>
              </a:rPr>
              <a:t>Totálna komunikácia</a:t>
            </a:r>
          </a:p>
        </p:txBody>
      </p:sp>
      <p:sp>
        <p:nvSpPr>
          <p:cNvPr id="3" name="Zástupný symbol obsahu 2"/>
          <p:cNvSpPr>
            <a:spLocks noGrp="1"/>
          </p:cNvSpPr>
          <p:nvPr>
            <p:ph idx="1"/>
          </p:nvPr>
        </p:nvSpPr>
        <p:spPr>
          <a:xfrm>
            <a:off x="421821" y="961663"/>
            <a:ext cx="10276115" cy="5029200"/>
          </a:xfrm>
        </p:spPr>
        <p:txBody>
          <a:bodyPr>
            <a:normAutofit/>
          </a:bodyPr>
          <a:lstStyle/>
          <a:p>
            <a:pPr>
              <a:buFont typeface="Arial" panose="020B0604020202020204" pitchFamily="34" charset="0"/>
              <a:buChar char="•"/>
            </a:pPr>
            <a:r>
              <a:rPr lang="sk-SK" sz="2400" dirty="0">
                <a:solidFill>
                  <a:schemeClr val="tx1"/>
                </a:solidFill>
              </a:rPr>
              <a:t>je </a:t>
            </a:r>
            <a:r>
              <a:rPr lang="sk-SK" sz="2400" i="1" dirty="0">
                <a:solidFill>
                  <a:schemeClr val="tx1"/>
                </a:solidFill>
              </a:rPr>
              <a:t>„komplexný komunikačný systém, ktorý v sebe spája všetky použiteľné komunikačné formy (akustické, vizuálne, slovné, neslovné, manuálne, atď.) k dosiahnutiu dorozumievania sa so sluchovo postihnutými a medzi nimi navzájom.“</a:t>
            </a:r>
          </a:p>
          <a:p>
            <a:pPr>
              <a:buFont typeface="Arial" panose="020B0604020202020204" pitchFamily="34" charset="0"/>
              <a:buChar char="•"/>
            </a:pPr>
            <a:r>
              <a:rPr lang="sk-SK" sz="2400" dirty="0">
                <a:solidFill>
                  <a:schemeClr val="tx1"/>
                </a:solidFill>
              </a:rPr>
              <a:t> Nepočujúce dieťa sa zoznamuje so všetkými dostupnými komunikačnými prostriedkami, ku ktorým patrí reč, posunkový jazyk, prstová abeceda, gestá, mimika, reč tela, odzeranie pier, čítanie a písanie. </a:t>
            </a:r>
          </a:p>
          <a:p>
            <a:pPr>
              <a:buFont typeface="Arial" panose="020B0604020202020204" pitchFamily="34" charset="0"/>
              <a:buChar char="•"/>
            </a:pPr>
            <a:r>
              <a:rPr lang="sk-SK" sz="2400" dirty="0">
                <a:solidFill>
                  <a:schemeClr val="tx1"/>
                </a:solidFill>
              </a:rPr>
              <a:t>Posunkový jazyk má svoj jazykový systém. Posunkuje sa len v ohraničenom posunkovom priestore, ktorý je ohraničený rozpaženými lakťami, temenom hlavy a pásom. </a:t>
            </a:r>
          </a:p>
          <a:p>
            <a:pPr>
              <a:buFont typeface="Arial" panose="020B0604020202020204" pitchFamily="34" charset="0"/>
              <a:buChar char="•"/>
            </a:pPr>
            <a:r>
              <a:rPr lang="sk-SK" sz="2400" dirty="0">
                <a:solidFill>
                  <a:schemeClr val="tx1"/>
                </a:solidFill>
              </a:rPr>
              <a:t>Pantomíma je hra telom a rozumie jej každý človek.</a:t>
            </a:r>
          </a:p>
        </p:txBody>
      </p:sp>
      <p:pic>
        <p:nvPicPr>
          <p:cNvPr id="4" name="Obraz 3">
            <a:extLst>
              <a:ext uri="{FF2B5EF4-FFF2-40B4-BE49-F238E27FC236}">
                <a16:creationId xmlns:a16="http://schemas.microsoft.com/office/drawing/2014/main" id="{D53693D3-1A42-1F53-F2D2-0C3B1CAF95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8340" y="6104377"/>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39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4474" y="381000"/>
            <a:ext cx="5321526" cy="751114"/>
          </a:xfrm>
        </p:spPr>
        <p:txBody>
          <a:bodyPr>
            <a:normAutofit/>
          </a:bodyPr>
          <a:lstStyle/>
          <a:p>
            <a:r>
              <a:rPr lang="sk-SK" sz="3200" b="1" dirty="0">
                <a:solidFill>
                  <a:srgbClr val="002060"/>
                </a:solidFill>
              </a:rPr>
              <a:t>ÚLOHA 3</a:t>
            </a:r>
          </a:p>
        </p:txBody>
      </p:sp>
      <p:sp>
        <p:nvSpPr>
          <p:cNvPr id="4" name="Zástupný symbol textu 3"/>
          <p:cNvSpPr>
            <a:spLocks noGrp="1"/>
          </p:cNvSpPr>
          <p:nvPr>
            <p:ph type="body" sz="half" idx="2"/>
          </p:nvPr>
        </p:nvSpPr>
        <p:spPr>
          <a:xfrm>
            <a:off x="987820" y="1312459"/>
            <a:ext cx="7587573" cy="3853542"/>
          </a:xfrm>
        </p:spPr>
        <p:txBody>
          <a:bodyPr>
            <a:normAutofit fontScale="85000" lnSpcReduction="10000"/>
          </a:bodyPr>
          <a:lstStyle/>
          <a:p>
            <a:pPr>
              <a:lnSpc>
                <a:spcPct val="110000"/>
              </a:lnSpc>
              <a:spcBef>
                <a:spcPts val="600"/>
              </a:spcBef>
            </a:pPr>
            <a:r>
              <a:rPr lang="pl-PL" sz="3300" b="1" dirty="0">
                <a:ln w="3175" cmpd="sng">
                  <a:noFill/>
                </a:ln>
                <a:solidFill>
                  <a:prstClr val="white"/>
                </a:solidFill>
              </a:rPr>
              <a:t>Pantomímou žiak vyjadrí nejakú situáciu</a:t>
            </a:r>
            <a:br>
              <a:rPr lang="pl-PL" sz="3300" b="1" dirty="0">
                <a:ln w="3175" cmpd="sng">
                  <a:noFill/>
                </a:ln>
                <a:solidFill>
                  <a:prstClr val="white"/>
                </a:solidFill>
              </a:rPr>
            </a:br>
            <a:br>
              <a:rPr lang="pl-PL" sz="3300" b="1" dirty="0">
                <a:ln w="3175" cmpd="sng">
                  <a:noFill/>
                </a:ln>
                <a:solidFill>
                  <a:prstClr val="white"/>
                </a:solidFill>
              </a:rPr>
            </a:br>
            <a:r>
              <a:rPr lang="pl-PL" sz="3300" b="1" dirty="0">
                <a:ln w="3175" cmpd="sng">
                  <a:noFill/>
                </a:ln>
                <a:solidFill>
                  <a:prstClr val="white"/>
                </a:solidFill>
              </a:rPr>
              <a:t>Napríklad:</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pohyb na eskalátore, vo výťahu</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zdvihanie ťažkého kufra</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hľadanie stratenej veci</a:t>
            </a:r>
          </a:p>
          <a:p>
            <a:pPr marL="457200" indent="-457200">
              <a:lnSpc>
                <a:spcPct val="110000"/>
              </a:lnSpc>
              <a:spcBef>
                <a:spcPts val="600"/>
              </a:spcBef>
              <a:buFont typeface="Arial" panose="020B0604020202020204" pitchFamily="34" charset="0"/>
              <a:buChar char="•"/>
            </a:pPr>
            <a:r>
              <a:rPr lang="pl-PL" sz="3300" b="1" dirty="0">
                <a:ln w="3175" cmpd="sng">
                  <a:noFill/>
                </a:ln>
                <a:solidFill>
                  <a:prstClr val="white"/>
                </a:solidFill>
              </a:rPr>
              <a:t>vlasnosti: dlhý, vysoký...</a:t>
            </a:r>
            <a:endParaRPr lang="sk-SK" sz="2400" dirty="0">
              <a:solidFill>
                <a:schemeClr val="tx1"/>
              </a:solidFill>
            </a:endParaRPr>
          </a:p>
        </p:txBody>
      </p:sp>
      <p:pic>
        <p:nvPicPr>
          <p:cNvPr id="12" name="Obrázok 11"/>
          <p:cNvPicPr>
            <a:picLocks noChangeAspect="1"/>
          </p:cNvPicPr>
          <p:nvPr/>
        </p:nvPicPr>
        <p:blipFill rotWithShape="1">
          <a:blip r:embed="rId2"/>
          <a:srcRect l="7916" r="24148"/>
          <a:stretch/>
        </p:blipFill>
        <p:spPr>
          <a:xfrm>
            <a:off x="7537210" y="3369880"/>
            <a:ext cx="2460171" cy="2408129"/>
          </a:xfrm>
          <a:prstGeom prst="rect">
            <a:avLst/>
          </a:prstGeom>
        </p:spPr>
      </p:pic>
      <p:pic>
        <p:nvPicPr>
          <p:cNvPr id="3" name="Obraz 2">
            <a:extLst>
              <a:ext uri="{FF2B5EF4-FFF2-40B4-BE49-F238E27FC236}">
                <a16:creationId xmlns:a16="http://schemas.microsoft.com/office/drawing/2014/main" id="{5E3023A9-4CA3-5B9B-E9AC-2ABAE85944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Zástupný symbol obrázka 8"/>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8095" t="16127" r="13909" b="3617"/>
          <a:stretch/>
        </p:blipFill>
        <p:spPr>
          <a:xfrm>
            <a:off x="9609154" y="749667"/>
            <a:ext cx="1945532" cy="3007200"/>
          </a:xfrm>
        </p:spPr>
      </p:pic>
    </p:spTree>
    <p:extLst>
      <p:ext uri="{BB962C8B-B14F-4D97-AF65-F5344CB8AC3E}">
        <p14:creationId xmlns:p14="http://schemas.microsoft.com/office/powerpoint/2010/main" val="309753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427" y="464694"/>
            <a:ext cx="4860348" cy="772886"/>
          </a:xfrm>
        </p:spPr>
        <p:txBody>
          <a:bodyPr>
            <a:normAutofit/>
          </a:bodyPr>
          <a:lstStyle/>
          <a:p>
            <a:r>
              <a:rPr lang="pl-PL" sz="3200" b="1" dirty="0">
                <a:solidFill>
                  <a:schemeClr val="bg1"/>
                </a:solidFill>
              </a:rPr>
              <a:t>ÚLOHA 4</a:t>
            </a:r>
            <a:endParaRPr lang="sk-SK" sz="3200" dirty="0">
              <a:solidFill>
                <a:schemeClr val="bg1"/>
              </a:solidFill>
            </a:endParaRPr>
          </a:p>
        </p:txBody>
      </p:sp>
      <p:pic>
        <p:nvPicPr>
          <p:cNvPr id="5" name="Zástupný symbol obsahu 4"/>
          <p:cNvPicPr>
            <a:picLocks noGrp="1" noChangeAspect="1"/>
          </p:cNvPicPr>
          <p:nvPr>
            <p:ph idx="1"/>
          </p:nvPr>
        </p:nvPicPr>
        <p:blipFill>
          <a:blip r:embed="rId2"/>
          <a:stretch>
            <a:fillRect/>
          </a:stretch>
        </p:blipFill>
        <p:spPr>
          <a:xfrm>
            <a:off x="9732780" y="551701"/>
            <a:ext cx="1944793" cy="1828959"/>
          </a:xfrm>
          <a:prstGeom prst="rect">
            <a:avLst/>
          </a:prstGeom>
        </p:spPr>
      </p:pic>
      <p:sp>
        <p:nvSpPr>
          <p:cNvPr id="4" name="Zástupný symbol textu 3"/>
          <p:cNvSpPr>
            <a:spLocks noGrp="1"/>
          </p:cNvSpPr>
          <p:nvPr>
            <p:ph type="body" sz="half" idx="2"/>
          </p:nvPr>
        </p:nvSpPr>
        <p:spPr>
          <a:xfrm>
            <a:off x="3269057" y="1655045"/>
            <a:ext cx="7062076" cy="4082144"/>
          </a:xfrm>
        </p:spPr>
        <p:txBody>
          <a:bodyPr>
            <a:normAutofit/>
          </a:bodyPr>
          <a:lstStyle/>
          <a:p>
            <a:r>
              <a:rPr lang="pl-PL" sz="2800" b="1" dirty="0">
                <a:solidFill>
                  <a:schemeClr val="tx1"/>
                </a:solidFill>
              </a:rPr>
              <a:t>Túto úlohu budú žiaci plniť v dvoch skupinách. </a:t>
            </a:r>
          </a:p>
          <a:p>
            <a:r>
              <a:rPr lang="pl-PL" sz="2800" b="1" dirty="0">
                <a:solidFill>
                  <a:schemeClr val="tx1"/>
                </a:solidFill>
              </a:rPr>
              <a:t>Žiak zo skupiny 1 bude predvádzať ukážku, hádať budú žiaci zo skupiny 2 a potom naopak, predvádza žiak zo skupiny 2 a háda skupina 1.</a:t>
            </a:r>
          </a:p>
          <a:p>
            <a:r>
              <a:rPr lang="pl-PL" sz="2800" b="1" dirty="0">
                <a:solidFill>
                  <a:schemeClr val="tx1"/>
                </a:solidFill>
              </a:rPr>
              <a:t>Ukážky napr.: povolanie, osoba, šport, zviera....</a:t>
            </a:r>
            <a:endParaRPr lang="sk-SK" sz="2800" b="1" dirty="0">
              <a:solidFill>
                <a:schemeClr val="tx1"/>
              </a:solidFill>
            </a:endParaRPr>
          </a:p>
        </p:txBody>
      </p:sp>
      <p:pic>
        <p:nvPicPr>
          <p:cNvPr id="6" name="Obrázok 5"/>
          <p:cNvPicPr>
            <a:picLocks noChangeAspect="1"/>
          </p:cNvPicPr>
          <p:nvPr/>
        </p:nvPicPr>
        <p:blipFill>
          <a:blip r:embed="rId3"/>
          <a:stretch>
            <a:fillRect/>
          </a:stretch>
        </p:blipFill>
        <p:spPr>
          <a:xfrm>
            <a:off x="514427" y="1655045"/>
            <a:ext cx="1944793" cy="1828959"/>
          </a:xfrm>
          <a:prstGeom prst="rect">
            <a:avLst/>
          </a:prstGeom>
        </p:spPr>
      </p:pic>
      <p:pic>
        <p:nvPicPr>
          <p:cNvPr id="7" name="Obrázok 6"/>
          <p:cNvPicPr>
            <a:picLocks noChangeAspect="1"/>
          </p:cNvPicPr>
          <p:nvPr/>
        </p:nvPicPr>
        <p:blipFill>
          <a:blip r:embed="rId4"/>
          <a:stretch>
            <a:fillRect/>
          </a:stretch>
        </p:blipFill>
        <p:spPr>
          <a:xfrm>
            <a:off x="514428" y="4071284"/>
            <a:ext cx="1938582" cy="1938582"/>
          </a:xfrm>
          <a:prstGeom prst="rect">
            <a:avLst/>
          </a:prstGeom>
        </p:spPr>
      </p:pic>
      <p:pic>
        <p:nvPicPr>
          <p:cNvPr id="3" name="Obraz 2">
            <a:extLst>
              <a:ext uri="{FF2B5EF4-FFF2-40B4-BE49-F238E27FC236}">
                <a16:creationId xmlns:a16="http://schemas.microsoft.com/office/drawing/2014/main" id="{8F86B233-840E-70F1-57A7-49539ACC02D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1874" y="600986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7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027" y="220636"/>
            <a:ext cx="7188289" cy="664028"/>
          </a:xfrm>
        </p:spPr>
        <p:txBody>
          <a:bodyPr>
            <a:normAutofit/>
          </a:bodyPr>
          <a:lstStyle/>
          <a:p>
            <a:r>
              <a:rPr lang="sk-SK" sz="3200" b="1" dirty="0">
                <a:solidFill>
                  <a:srgbClr val="002060"/>
                </a:solidFill>
              </a:rPr>
              <a:t>ÚLOHA 5 – štafetová pantomíma</a:t>
            </a:r>
          </a:p>
        </p:txBody>
      </p:sp>
      <p:sp>
        <p:nvSpPr>
          <p:cNvPr id="4" name="Zástupný symbol textu 3"/>
          <p:cNvSpPr>
            <a:spLocks noGrp="1"/>
          </p:cNvSpPr>
          <p:nvPr>
            <p:ph type="body" sz="half" idx="2"/>
          </p:nvPr>
        </p:nvSpPr>
        <p:spPr>
          <a:xfrm>
            <a:off x="283028" y="884664"/>
            <a:ext cx="9173206" cy="5537907"/>
          </a:xfrm>
        </p:spPr>
        <p:txBody>
          <a:bodyPr>
            <a:noAutofit/>
          </a:bodyPr>
          <a:lstStyle/>
          <a:p>
            <a:r>
              <a:rPr lang="pl-PL" sz="2000" b="1" dirty="0">
                <a:ln w="3175" cmpd="sng">
                  <a:noFill/>
                </a:ln>
                <a:solidFill>
                  <a:prstClr val="white"/>
                </a:solidFill>
              </a:rPr>
              <a:t>Hra v skupinách: Žiaci sa rozdelia sa do skupín a zoradia sa                     do zástupu.</a:t>
            </a:r>
          </a:p>
          <a:p>
            <a:pPr marL="342900" indent="-342900">
              <a:buFont typeface="Arial" panose="020B0604020202020204" pitchFamily="34" charset="0"/>
              <a:buChar char="•"/>
            </a:pPr>
            <a:r>
              <a:rPr lang="pl-PL" sz="2000" b="1" dirty="0">
                <a:ln w="3175" cmpd="sng">
                  <a:noFill/>
                </a:ln>
                <a:solidFill>
                  <a:prstClr val="white"/>
                </a:solidFill>
              </a:rPr>
              <a:t>Posledný hráč v zástupe v každej skupine sa dozvie zadanie,         ktoré bude predvádzať, napr. zviera, povolanie a pod.</a:t>
            </a:r>
          </a:p>
          <a:p>
            <a:pPr marL="342900" indent="-342900">
              <a:buFont typeface="Arial" panose="020B0604020202020204" pitchFamily="34" charset="0"/>
              <a:buChar char="•"/>
            </a:pPr>
            <a:r>
              <a:rPr lang="pl-PL" sz="2000" b="1" dirty="0">
                <a:ln w="3175" cmpd="sng">
                  <a:noFill/>
                </a:ln>
                <a:solidFill>
                  <a:prstClr val="white"/>
                </a:solidFill>
              </a:rPr>
              <a:t>Hráč poklepká po ramene spoluhráča pred ním, ten sa otočí a      snaží sa z predvádzanej pantomímy uhadnúť, o čosa jedná. Nikto nehovorí. Ak si je hádajúci istý, dá pokyn, že uhádol a týmto preberá štafetu.</a:t>
            </a:r>
          </a:p>
          <a:p>
            <a:pPr marL="342900" indent="-342900">
              <a:buFont typeface="Arial" panose="020B0604020202020204" pitchFamily="34" charset="0"/>
              <a:buChar char="•"/>
            </a:pPr>
            <a:r>
              <a:rPr lang="pl-PL" sz="2000" b="1" dirty="0">
                <a:ln w="3175" cmpd="sng">
                  <a:noFill/>
                </a:ln>
                <a:solidFill>
                  <a:prstClr val="white"/>
                </a:solidFill>
              </a:rPr>
              <a:t>Pokračuje sa dopredu, z hádača sa stáva predvádzajúci, poklepká na rameno spoluhráča pred ním a takto štafeta pokračuje až k prvému členovi družstva. Prvý hráč vysloví svoj tip nahlas.</a:t>
            </a:r>
          </a:p>
          <a:p>
            <a:pPr marL="342900" indent="-342900">
              <a:buFont typeface="Arial" panose="020B0604020202020204" pitchFamily="34" charset="0"/>
              <a:buChar char="•"/>
            </a:pPr>
            <a:r>
              <a:rPr lang="pl-PL" sz="2000" b="1" dirty="0">
                <a:ln w="3175" cmpd="sng">
                  <a:noFill/>
                </a:ln>
                <a:solidFill>
                  <a:prstClr val="white"/>
                </a:solidFill>
              </a:rPr>
              <a:t>Bod získava to družstvo, ktoré ako prvé a správne pomenuje zadanie. Ak nikto neuhádne môže bod získať družstvo, ktoré je najbližšie zadaniu.</a:t>
            </a:r>
            <a:endParaRPr lang="sk-SK" sz="2000" dirty="0">
              <a:solidFill>
                <a:schemeClr val="tx1"/>
              </a:solidFill>
            </a:endParaRPr>
          </a:p>
        </p:txBody>
      </p:sp>
      <p:pic>
        <p:nvPicPr>
          <p:cNvPr id="6" name="Zástupný symbol obrázka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816" t="33810" r="7816"/>
          <a:stretch/>
        </p:blipFill>
        <p:spPr>
          <a:xfrm>
            <a:off x="9144478" y="435429"/>
            <a:ext cx="2583465" cy="2177160"/>
          </a:xfrm>
        </p:spPr>
      </p:pic>
      <p:pic>
        <p:nvPicPr>
          <p:cNvPr id="5" name="Obrázok 4"/>
          <p:cNvPicPr>
            <a:picLocks noChangeAspect="1"/>
          </p:cNvPicPr>
          <p:nvPr/>
        </p:nvPicPr>
        <p:blipFill rotWithShape="1">
          <a:blip r:embed="rId3"/>
          <a:srcRect l="16417" r="27957"/>
          <a:stretch/>
        </p:blipFill>
        <p:spPr>
          <a:xfrm>
            <a:off x="9702575" y="3870831"/>
            <a:ext cx="2025368" cy="2177160"/>
          </a:xfrm>
          <a:prstGeom prst="rect">
            <a:avLst/>
          </a:prstGeom>
        </p:spPr>
      </p:pic>
      <p:pic>
        <p:nvPicPr>
          <p:cNvPr id="3" name="Obraz 2">
            <a:extLst>
              <a:ext uri="{FF2B5EF4-FFF2-40B4-BE49-F238E27FC236}">
                <a16:creationId xmlns:a16="http://schemas.microsoft.com/office/drawing/2014/main" id="{7DBFF28A-6557-BD2B-DBF5-DE7F4CD761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604" y="597333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05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348387" y="184713"/>
            <a:ext cx="8534400" cy="850037"/>
          </a:xfrm>
        </p:spPr>
        <p:txBody>
          <a:bodyPr>
            <a:normAutofit/>
          </a:bodyPr>
          <a:lstStyle/>
          <a:p>
            <a:pPr marL="0" indent="0">
              <a:buNone/>
            </a:pPr>
            <a:r>
              <a:rPr lang="pl-PL" sz="3600" b="1" dirty="0"/>
              <a:t>HODNOTENIE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3391538893"/>
              </p:ext>
            </p:extLst>
          </p:nvPr>
        </p:nvGraphicFramePr>
        <p:xfrm>
          <a:off x="238946" y="1191450"/>
          <a:ext cx="11619880" cy="4652174"/>
        </p:xfrm>
        <a:graphic>
          <a:graphicData uri="http://schemas.openxmlformats.org/drawingml/2006/table">
            <a:tbl>
              <a:tblPr firstRow="1" bandRow="1">
                <a:tableStyleId>{5C22544A-7EE6-4342-B048-85BDC9FD1C3A}</a:tableStyleId>
              </a:tblPr>
              <a:tblGrid>
                <a:gridCol w="1361155">
                  <a:extLst>
                    <a:ext uri="{9D8B030D-6E8A-4147-A177-3AD203B41FA5}">
                      <a16:colId xmlns:a16="http://schemas.microsoft.com/office/drawing/2014/main" val="2209836761"/>
                    </a:ext>
                  </a:extLst>
                </a:gridCol>
                <a:gridCol w="1815353">
                  <a:extLst>
                    <a:ext uri="{9D8B030D-6E8A-4147-A177-3AD203B41FA5}">
                      <a16:colId xmlns:a16="http://schemas.microsoft.com/office/drawing/2014/main" val="552271926"/>
                    </a:ext>
                  </a:extLst>
                </a:gridCol>
                <a:gridCol w="2138083">
                  <a:extLst>
                    <a:ext uri="{9D8B030D-6E8A-4147-A177-3AD203B41FA5}">
                      <a16:colId xmlns:a16="http://schemas.microsoft.com/office/drawing/2014/main" val="3867393604"/>
                    </a:ext>
                  </a:extLst>
                </a:gridCol>
                <a:gridCol w="2178423">
                  <a:extLst>
                    <a:ext uri="{9D8B030D-6E8A-4147-A177-3AD203B41FA5}">
                      <a16:colId xmlns:a16="http://schemas.microsoft.com/office/drawing/2014/main" val="2779443640"/>
                    </a:ext>
                  </a:extLst>
                </a:gridCol>
                <a:gridCol w="2111188">
                  <a:extLst>
                    <a:ext uri="{9D8B030D-6E8A-4147-A177-3AD203B41FA5}">
                      <a16:colId xmlns:a16="http://schemas.microsoft.com/office/drawing/2014/main" val="2367130653"/>
                    </a:ext>
                  </a:extLst>
                </a:gridCol>
                <a:gridCol w="2015678">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hodnotenie</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výborný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chválitebný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dostatočný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nedostatočný</a:t>
                      </a:r>
                    </a:p>
                  </a:txBody>
                  <a:tcPr/>
                </a:tc>
                <a:extLst>
                  <a:ext uri="{0D108BD9-81ED-4DB2-BD59-A6C34878D82A}">
                    <a16:rowId xmlns:a16="http://schemas.microsoft.com/office/drawing/2014/main" val="1984544701"/>
                  </a:ext>
                </a:extLst>
              </a:tr>
              <a:tr h="1940307">
                <a:tc>
                  <a:txBody>
                    <a:bodyPr/>
                    <a:lstStyle/>
                    <a:p>
                      <a:pPr marL="0" marR="0" lvl="0" indent="0" algn="l" rtl="0" hangingPunct="0">
                        <a:lnSpc>
                          <a:spcPct val="100000"/>
                        </a:lnSpc>
                        <a:spcBef>
                          <a:spcPts val="0"/>
                        </a:spcBef>
                        <a:spcAft>
                          <a:spcPts val="0"/>
                        </a:spcAft>
                        <a:buNone/>
                        <a:tabLst/>
                      </a:pPr>
                      <a:endParaRPr lang="sk-SK" sz="1600" b="1" i="0" u="none" strike="noStrike" kern="1200" noProof="0" dirty="0">
                        <a:latin typeface="+mn-lt"/>
                        <a:ea typeface="Lucida Sans Unicode" pitchFamily="2"/>
                        <a:cs typeface="Mangal" pitchFamily="2"/>
                      </a:endParaRPr>
                    </a:p>
                    <a:p>
                      <a:pPr marL="0" marR="0" lvl="0" indent="0" algn="l" rtl="0" hangingPunct="0">
                        <a:lnSpc>
                          <a:spcPct val="100000"/>
                        </a:lnSpc>
                        <a:spcBef>
                          <a:spcPts val="0"/>
                        </a:spcBef>
                        <a:spcAft>
                          <a:spcPts val="0"/>
                        </a:spcAft>
                        <a:buNone/>
                        <a:tabLst/>
                      </a:pPr>
                      <a:r>
                        <a:rPr lang="sk-SK" sz="1600" b="1" i="0" u="none" strike="noStrike" kern="1200" noProof="0" dirty="0">
                          <a:latin typeface="+mn-lt"/>
                          <a:ea typeface="Lucida Sans Unicode" pitchFamily="2"/>
                          <a:cs typeface="Mangal" pitchFamily="2"/>
                        </a:rPr>
                        <a:t>Kognitívne ciele</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používa mimické a pantomimické prvky ako prostriedky dramatizácie.</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Vyčerpávajúco využíva poznatky z iných predmetov (napr. literatúra, výtvarná výchova), prípadne iných zdrojov.</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Pri používaní mimických a pantomimických prvkov ako prostriedkov dramatizácie žiak robí menšie chyby. Využíva len niektoré poznatky z iných predmetov (napr. literatúra, výtvarná výchova) a iných zdrojov.</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dokáže len čiastočne používať mimické a pantomimické prvky ako prostriedky dramatizácie. Čiastočne využíva poznatky z iných predmetov (napr. literatúra, výtvarná výchova)  a iných zdrojov.</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dokáže používať mimické a pantomimické prvky ako prostriedky dramatizácie len s pomocou učiteľa.  Poznatky z iných predmetov (napr. literatúra, výtvarná výchova)  využíva len povrchne.</a:t>
                      </a:r>
                    </a:p>
                  </a:txBody>
                  <a:tcPr/>
                </a:tc>
                <a:tc>
                  <a:txBody>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sk-SK" sz="1600" b="0" i="0" u="none" strike="noStrike" kern="1200" noProof="0" dirty="0">
                          <a:latin typeface="+mn-lt"/>
                          <a:ea typeface="Lucida Sans Unicode" pitchFamily="2"/>
                          <a:cs typeface="Mangal" pitchFamily="2"/>
                        </a:rPr>
                        <a:t>Žiak nedokáže používať mimické a pantomimické prvky ako prostriedky dramatizácie.  Poznatky z iných predmetov nedokáže využiť.</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 činností sa nezapája.</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3012255102"/>
                  </a:ext>
                </a:extLst>
              </a:tr>
            </a:tbl>
          </a:graphicData>
        </a:graphic>
      </p:graphicFrame>
      <p:pic>
        <p:nvPicPr>
          <p:cNvPr id="4" name="Obrázok 3"/>
          <p:cNvPicPr>
            <a:picLocks noChangeAspect="1"/>
          </p:cNvPicPr>
          <p:nvPr/>
        </p:nvPicPr>
        <p:blipFill>
          <a:blip r:embed="rId2"/>
          <a:stretch>
            <a:fillRect/>
          </a:stretch>
        </p:blipFill>
        <p:spPr>
          <a:xfrm>
            <a:off x="9888588" y="136263"/>
            <a:ext cx="1667142" cy="878113"/>
          </a:xfrm>
          <a:prstGeom prst="rect">
            <a:avLst/>
          </a:prstGeom>
        </p:spPr>
      </p:pic>
      <p:pic>
        <p:nvPicPr>
          <p:cNvPr id="2" name="Obraz 1">
            <a:extLst>
              <a:ext uri="{FF2B5EF4-FFF2-40B4-BE49-F238E27FC236}">
                <a16:creationId xmlns:a16="http://schemas.microsoft.com/office/drawing/2014/main" id="{6BD0960F-3D6C-AA04-7D68-1D810A3931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734" y="6028962"/>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0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buNone/>
            </a:pPr>
            <a:r>
              <a:rPr lang="pl-PL" sz="3600" b="1" dirty="0"/>
              <a:t>HODNOTENIE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4210910829"/>
              </p:ext>
            </p:extLst>
          </p:nvPr>
        </p:nvGraphicFramePr>
        <p:xfrm>
          <a:off x="480369" y="1078237"/>
          <a:ext cx="11075361" cy="4896014"/>
        </p:xfrm>
        <a:graphic>
          <a:graphicData uri="http://schemas.openxmlformats.org/drawingml/2006/table">
            <a:tbl>
              <a:tblPr firstRow="1" bandRow="1">
                <a:tableStyleId>{5C22544A-7EE6-4342-B048-85BDC9FD1C3A}</a:tableStyleId>
              </a:tblPr>
              <a:tblGrid>
                <a:gridCol w="1271737">
                  <a:extLst>
                    <a:ext uri="{9D8B030D-6E8A-4147-A177-3AD203B41FA5}">
                      <a16:colId xmlns:a16="http://schemas.microsoft.com/office/drawing/2014/main" val="2209836761"/>
                    </a:ext>
                  </a:extLst>
                </a:gridCol>
                <a:gridCol w="1845636">
                  <a:extLst>
                    <a:ext uri="{9D8B030D-6E8A-4147-A177-3AD203B41FA5}">
                      <a16:colId xmlns:a16="http://schemas.microsoft.com/office/drawing/2014/main" val="552271926"/>
                    </a:ext>
                  </a:extLst>
                </a:gridCol>
                <a:gridCol w="1909720">
                  <a:extLst>
                    <a:ext uri="{9D8B030D-6E8A-4147-A177-3AD203B41FA5}">
                      <a16:colId xmlns:a16="http://schemas.microsoft.com/office/drawing/2014/main" val="3867393604"/>
                    </a:ext>
                  </a:extLst>
                </a:gridCol>
                <a:gridCol w="2037889">
                  <a:extLst>
                    <a:ext uri="{9D8B030D-6E8A-4147-A177-3AD203B41FA5}">
                      <a16:colId xmlns:a16="http://schemas.microsoft.com/office/drawing/2014/main" val="2779443640"/>
                    </a:ext>
                  </a:extLst>
                </a:gridCol>
                <a:gridCol w="1973805">
                  <a:extLst>
                    <a:ext uri="{9D8B030D-6E8A-4147-A177-3AD203B41FA5}">
                      <a16:colId xmlns:a16="http://schemas.microsoft.com/office/drawing/2014/main" val="2367130653"/>
                    </a:ext>
                  </a:extLst>
                </a:gridCol>
                <a:gridCol w="2036574">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hodnotenie</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výborný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chválitebný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dostatočný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nedostatočný</a:t>
                      </a:r>
                    </a:p>
                  </a:txBody>
                  <a:tcPr/>
                </a:tc>
                <a:extLst>
                  <a:ext uri="{0D108BD9-81ED-4DB2-BD59-A6C34878D82A}">
                    <a16:rowId xmlns:a16="http://schemas.microsoft.com/office/drawing/2014/main" val="1984544701"/>
                  </a:ext>
                </a:extLst>
              </a:tr>
              <a:tr h="1956145">
                <a:tc>
                  <a:txBody>
                    <a:bodyPr/>
                    <a:lstStyle/>
                    <a:p>
                      <a:pPr marL="0" marR="0" lvl="0" indent="0" algn="l" rtl="0" hangingPunct="0">
                        <a:lnSpc>
                          <a:spcPct val="100000"/>
                        </a:lnSpc>
                        <a:spcBef>
                          <a:spcPts val="0"/>
                        </a:spcBef>
                        <a:spcAft>
                          <a:spcPts val="0"/>
                        </a:spcAft>
                        <a:buNone/>
                        <a:tabLst/>
                      </a:pPr>
                      <a:r>
                        <a:rPr lang="sk-SK" sz="1600" b="1" i="0" u="none" strike="noStrike" kern="1200" noProof="0" dirty="0">
                          <a:latin typeface="+mn-lt"/>
                          <a:ea typeface="Lucida Sans Unicode" pitchFamily="2"/>
                          <a:cs typeface="Mangal" pitchFamily="2"/>
                        </a:rPr>
                        <a:t>Psychomotorické ciele</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schopný komunikovať umeleckými prostriedkami,  spontánne sa prejaviť,</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prepájať slovné, pohybové a iné schopnosti, kombinovať ich za účelom vyjadrenia vlastných vnútorných stavov a emócií.</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schopný s menšími chybami komunikovať umeleckými prostriedkami, menej spontánne sa prejaviť,</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prepájať slovné, pohybové a iné schopnosti, za účelom vyjadrenia vlastných vnútorných stavov a emócií.</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s väčšími obmedzeniami je schopný komunikovať umeleckými prostriedkami, neprejavuje sa spontánne, čiastočne a s chybami</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 slovné, pohybové a iné schopnosti, nedokáže ich kombinovať za účelom vyjadrenia emócií.</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ani s pomocou učiteľa nie je schopný komunikovať umeleckými prostriedkami,, nedokáže</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prepájať slovné, pohybové a iné schopnosti, nevie ich kombinovať za účelom svojich  emócií.</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nedokáže komunikovať umeleckými prostriedkami, neprejavuje sa, nezapája sa do aktivít na hodine.</a:t>
                      </a: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10355503" y="140598"/>
            <a:ext cx="1613840" cy="850038"/>
          </a:xfrm>
          <a:prstGeom prst="rect">
            <a:avLst/>
          </a:prstGeom>
        </p:spPr>
      </p:pic>
      <p:pic>
        <p:nvPicPr>
          <p:cNvPr id="2" name="Obraz 1">
            <a:extLst>
              <a:ext uri="{FF2B5EF4-FFF2-40B4-BE49-F238E27FC236}">
                <a16:creationId xmlns:a16="http://schemas.microsoft.com/office/drawing/2014/main" id="{4E2638B3-1892-A2D4-AE8E-E1851D5399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497" y="613559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57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49123"/>
            <a:ext cx="8534400" cy="850037"/>
          </a:xfrm>
        </p:spPr>
        <p:txBody>
          <a:bodyPr>
            <a:normAutofit/>
          </a:bodyPr>
          <a:lstStyle/>
          <a:p>
            <a:pPr marL="0" indent="0">
              <a:buNone/>
            </a:pPr>
            <a:r>
              <a:rPr lang="pl-PL" sz="3600" b="1" dirty="0"/>
              <a:t>HODNOTENIE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1148472565"/>
              </p:ext>
            </p:extLst>
          </p:nvPr>
        </p:nvGraphicFramePr>
        <p:xfrm>
          <a:off x="892933" y="899160"/>
          <a:ext cx="9992779" cy="5059680"/>
        </p:xfrm>
        <a:graphic>
          <a:graphicData uri="http://schemas.openxmlformats.org/drawingml/2006/table">
            <a:tbl>
              <a:tblPr firstRow="1" bandRow="1">
                <a:tableStyleId>{5C22544A-7EE6-4342-B048-85BDC9FD1C3A}</a:tableStyleId>
              </a:tblPr>
              <a:tblGrid>
                <a:gridCol w="1239942">
                  <a:extLst>
                    <a:ext uri="{9D8B030D-6E8A-4147-A177-3AD203B41FA5}">
                      <a16:colId xmlns:a16="http://schemas.microsoft.com/office/drawing/2014/main" val="2209836761"/>
                    </a:ext>
                  </a:extLst>
                </a:gridCol>
                <a:gridCol w="1636363">
                  <a:extLst>
                    <a:ext uri="{9D8B030D-6E8A-4147-A177-3AD203B41FA5}">
                      <a16:colId xmlns:a16="http://schemas.microsoft.com/office/drawing/2014/main" val="552271926"/>
                    </a:ext>
                  </a:extLst>
                </a:gridCol>
                <a:gridCol w="1844430">
                  <a:extLst>
                    <a:ext uri="{9D8B030D-6E8A-4147-A177-3AD203B41FA5}">
                      <a16:colId xmlns:a16="http://schemas.microsoft.com/office/drawing/2014/main" val="3867393604"/>
                    </a:ext>
                  </a:extLst>
                </a:gridCol>
                <a:gridCol w="1844518">
                  <a:extLst>
                    <a:ext uri="{9D8B030D-6E8A-4147-A177-3AD203B41FA5}">
                      <a16:colId xmlns:a16="http://schemas.microsoft.com/office/drawing/2014/main" val="2779443640"/>
                    </a:ext>
                  </a:extLst>
                </a:gridCol>
                <a:gridCol w="1815564">
                  <a:extLst>
                    <a:ext uri="{9D8B030D-6E8A-4147-A177-3AD203B41FA5}">
                      <a16:colId xmlns:a16="http://schemas.microsoft.com/office/drawing/2014/main" val="2367130653"/>
                    </a:ext>
                  </a:extLst>
                </a:gridCol>
                <a:gridCol w="1611962">
                  <a:extLst>
                    <a:ext uri="{9D8B030D-6E8A-4147-A177-3AD203B41FA5}">
                      <a16:colId xmlns:a16="http://schemas.microsoft.com/office/drawing/2014/main" val="983822204"/>
                    </a:ext>
                  </a:extLst>
                </a:gridCol>
              </a:tblGrid>
              <a:tr h="52144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hodnotenie</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výborný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chválitebný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dostatočný</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nedostatočný</a:t>
                      </a:r>
                    </a:p>
                  </a:txBody>
                  <a:tcPr/>
                </a:tc>
                <a:extLst>
                  <a:ext uri="{0D108BD9-81ED-4DB2-BD59-A6C34878D82A}">
                    <a16:rowId xmlns:a16="http://schemas.microsoft.com/office/drawing/2014/main" val="1984544701"/>
                  </a:ext>
                </a:extLst>
              </a:tr>
              <a:tr h="4473445">
                <a:tc>
                  <a:txBody>
                    <a:bodyPr/>
                    <a:lstStyle/>
                    <a:p>
                      <a:pPr marL="0" marR="0" lvl="0" indent="0" algn="l" rtl="0" hangingPunct="0">
                        <a:lnSpc>
                          <a:spcPct val="100000"/>
                        </a:lnSpc>
                        <a:spcBef>
                          <a:spcPts val="0"/>
                        </a:spcBef>
                        <a:spcAft>
                          <a:spcPts val="0"/>
                        </a:spcAft>
                        <a:buNone/>
                        <a:tabLst/>
                      </a:pPr>
                      <a:r>
                        <a:rPr lang="sk-SK" sz="1600" b="1" i="0" u="none" strike="noStrike" kern="1200" noProof="0" dirty="0" err="1">
                          <a:latin typeface="+mn-lt"/>
                          <a:ea typeface="Lucida Sans Unicode" pitchFamily="2"/>
                          <a:cs typeface="Mangal" pitchFamily="2"/>
                        </a:rPr>
                        <a:t>Socioafektívne</a:t>
                      </a:r>
                      <a:r>
                        <a:rPr lang="sk-SK" sz="1600" b="1" i="0" u="none" strike="noStrike" kern="1200" noProof="0" dirty="0">
                          <a:latin typeface="+mn-lt"/>
                          <a:ea typeface="Lucida Sans Unicode" pitchFamily="2"/>
                          <a:cs typeface="Mangal" pitchFamily="2"/>
                        </a:rPr>
                        <a:t> ciele</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dokáže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Je schopný spolupracovať, cítiť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 menšími chybami je schopný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S menšími obmedzeniami je schopný spolupracovať, cítiť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s usmernením učiteľa je schopný aspoň čiastočne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Často nie je schopný spolupracovať a cítiť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je schopný vyjadrovať svoje emócie prostredníctvom dramatických činností len s veľkou pomocou učiteľa.</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S veľkými problémami spolupracuje so skupinou a necíti  zodpovednosť za priebeh a splnenie spoločnej úlohy.</a:t>
                      </a:r>
                    </a:p>
                  </a:txBody>
                  <a:tcPr/>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Žiak nedokáže vyjadrovať svoje emócie prostredníctvom dramatických činností.</a:t>
                      </a:r>
                    </a:p>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Nedokáže spolupracovať so skupinou, odmieta zapojenie sa do spoločnej úlohy.</a:t>
                      </a:r>
                    </a:p>
                    <a:p>
                      <a:pPr marL="0" marR="0" lvl="0" indent="0" algn="l" rtl="0" hangingPunct="0">
                        <a:lnSpc>
                          <a:spcPct val="100000"/>
                        </a:lnSpc>
                        <a:spcBef>
                          <a:spcPts val="0"/>
                        </a:spcBef>
                        <a:spcAft>
                          <a:spcPts val="0"/>
                        </a:spcAft>
                        <a:buNone/>
                        <a:tabLst/>
                      </a:pP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592609923"/>
                  </a:ext>
                </a:extLst>
              </a:tr>
            </a:tbl>
          </a:graphicData>
        </a:graphic>
      </p:graphicFrame>
      <p:pic>
        <p:nvPicPr>
          <p:cNvPr id="2" name="Obraz 1">
            <a:extLst>
              <a:ext uri="{FF2B5EF4-FFF2-40B4-BE49-F238E27FC236}">
                <a16:creationId xmlns:a16="http://schemas.microsoft.com/office/drawing/2014/main" id="{3BFFBE8B-FAB6-58C7-BA63-D261525A4B6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497" y="603338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3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8" name="Straight Connector 1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E38C1B8-1464-4E8F-B741-F6E1A1627935}"/>
              </a:ext>
            </a:extLst>
          </p:cNvPr>
          <p:cNvSpPr>
            <a:spLocks noGrp="1"/>
          </p:cNvSpPr>
          <p:nvPr>
            <p:ph type="title"/>
          </p:nvPr>
        </p:nvSpPr>
        <p:spPr>
          <a:xfrm>
            <a:off x="961861" y="1096915"/>
            <a:ext cx="10730647" cy="4645648"/>
          </a:xfrm>
        </p:spPr>
        <p:txBody>
          <a:bodyPr>
            <a:noAutofit/>
          </a:bodyPr>
          <a:lstStyle/>
          <a:p>
            <a:pPr lvl="0">
              <a:lnSpc>
                <a:spcPct val="90000"/>
              </a:lnSpc>
            </a:pPr>
            <a:br>
              <a:rPr lang="pl-PL" sz="2800" b="1" dirty="0"/>
            </a:br>
            <a:r>
              <a:rPr lang="pl-PL" sz="2800" b="1" cap="none" dirty="0"/>
              <a:t>Čo bolo cieľom tohto  projektu?</a:t>
            </a:r>
            <a:br>
              <a:rPr lang="pl-PL" sz="2800" b="1" cap="none" dirty="0"/>
            </a:br>
            <a:br>
              <a:rPr lang="pl-PL" sz="2800" b="1" cap="none" dirty="0"/>
            </a:br>
            <a:r>
              <a:rPr lang="pl-PL" sz="2800" b="1" cap="none" dirty="0"/>
              <a:t>Dozvedeli sme sa aké typy komunikácie nepočujúcich poznáme a ako ich môžeme využívať.</a:t>
            </a:r>
            <a:br>
              <a:rPr lang="pl-PL" sz="2800" b="1" cap="none" dirty="0"/>
            </a:br>
            <a:r>
              <a:rPr lang="pl-PL" sz="2800" b="1" cap="none" dirty="0"/>
              <a:t>Zvyšovali sme záujem o pantomímu a herectvo, podporovali sme tým rozvoj rôznych foriem komunikácie a rozvíjali totálnu komunikáciu.</a:t>
            </a:r>
            <a:br>
              <a:rPr lang="pl-PL" sz="2800" b="1" cap="none" dirty="0"/>
            </a:br>
            <a:br>
              <a:rPr lang="pl-PL" sz="2800" b="1" cap="none" dirty="0"/>
            </a:br>
            <a:r>
              <a:rPr lang="sk-SK" sz="2800" b="1" cap="none" dirty="0"/>
              <a:t>Žiakov môžeme rozdeliť do skupín podľa rôznych kritérií, napríklad podľa zručností, záujmov, kognitívnych schopností, aby sa „rovnomerne“ rozdelili sily v jednotlivých skupinách.</a:t>
            </a:r>
            <a:br>
              <a:rPr lang="sk-SK" sz="2800" b="1" cap="none" dirty="0"/>
            </a:br>
            <a:endParaRPr lang="pl-PL" sz="2800" b="1" dirty="0"/>
          </a:p>
        </p:txBody>
      </p:sp>
      <p:sp>
        <p:nvSpPr>
          <p:cNvPr id="3" name="Symbol zastępczy zawartości 2">
            <a:extLst>
              <a:ext uri="{FF2B5EF4-FFF2-40B4-BE49-F238E27FC236}">
                <a16:creationId xmlns:a16="http://schemas.microsoft.com/office/drawing/2014/main" id="{A148E320-7A26-423C-B5D6-184BE83B884E}"/>
              </a:ext>
            </a:extLst>
          </p:cNvPr>
          <p:cNvSpPr>
            <a:spLocks noGrp="1"/>
          </p:cNvSpPr>
          <p:nvPr>
            <p:ph idx="1"/>
          </p:nvPr>
        </p:nvSpPr>
        <p:spPr>
          <a:xfrm>
            <a:off x="961861" y="309594"/>
            <a:ext cx="6626072" cy="803429"/>
          </a:xfrm>
        </p:spPr>
        <p:txBody>
          <a:bodyPr>
            <a:normAutofit/>
          </a:bodyPr>
          <a:lstStyle/>
          <a:p>
            <a:pPr marL="0" indent="0">
              <a:buNone/>
            </a:pPr>
            <a:r>
              <a:rPr lang="pl-PL" sz="3200" b="1" dirty="0"/>
              <a:t>ZÁVER</a:t>
            </a:r>
            <a:endParaRPr lang="pl-PL" sz="3200" dirty="0"/>
          </a:p>
        </p:txBody>
      </p:sp>
      <p:pic>
        <p:nvPicPr>
          <p:cNvPr id="4" name="Obrázok 3"/>
          <p:cNvPicPr>
            <a:picLocks noChangeAspect="1"/>
          </p:cNvPicPr>
          <p:nvPr/>
        </p:nvPicPr>
        <p:blipFill>
          <a:blip r:embed="rId2"/>
          <a:stretch>
            <a:fillRect/>
          </a:stretch>
        </p:blipFill>
        <p:spPr>
          <a:xfrm>
            <a:off x="10030728" y="254904"/>
            <a:ext cx="1523098" cy="1523098"/>
          </a:xfrm>
          <a:prstGeom prst="rect">
            <a:avLst/>
          </a:prstGeom>
        </p:spPr>
      </p:pic>
      <p:pic>
        <p:nvPicPr>
          <p:cNvPr id="6" name="Obraz 5">
            <a:extLst>
              <a:ext uri="{FF2B5EF4-FFF2-40B4-BE49-F238E27FC236}">
                <a16:creationId xmlns:a16="http://schemas.microsoft.com/office/drawing/2014/main" id="{EC8FC8CB-F79E-22D7-B59D-BF5903D53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10362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4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DF426AD6-812C-410A-A143-73C11976BA70}"/>
              </a:ext>
            </a:extLst>
          </p:cNvPr>
          <p:cNvSpPr>
            <a:spLocks noGrp="1"/>
          </p:cNvSpPr>
          <p:nvPr>
            <p:ph type="title"/>
          </p:nvPr>
        </p:nvSpPr>
        <p:spPr>
          <a:xfrm>
            <a:off x="719847" y="1342176"/>
            <a:ext cx="10552991" cy="4132792"/>
          </a:xfrm>
        </p:spPr>
        <p:txBody>
          <a:bodyPr>
            <a:noAutofit/>
          </a:bodyPr>
          <a:lstStyle/>
          <a:p>
            <a:pPr lvl="0">
              <a:lnSpc>
                <a:spcPct val="90000"/>
              </a:lnSpc>
              <a:spcBef>
                <a:spcPts val="600"/>
              </a:spcBef>
            </a:pPr>
            <a:r>
              <a:rPr lang="sk-SK" sz="2800" b="1" cap="none" dirty="0"/>
              <a:t>Môžete si vyskúšať prezentovanie zhromaždených informácií svojim spolužiakom.</a:t>
            </a:r>
            <a:br>
              <a:rPr lang="sk-SK" sz="2800" b="1" cap="none" dirty="0"/>
            </a:br>
            <a:br>
              <a:rPr lang="sk-SK" sz="2800" b="1" cap="none" dirty="0"/>
            </a:br>
            <a:r>
              <a:rPr lang="sk-SK" sz="2800" b="1" cap="none" dirty="0"/>
              <a:t>Môžete sa cítiť plne zodpovední za získavanie poznatkov.</a:t>
            </a:r>
            <a:br>
              <a:rPr lang="sk-SK" sz="2800" b="1" cap="none" dirty="0"/>
            </a:br>
            <a:br>
              <a:rPr lang="sk-SK" sz="2800" b="1" cap="none" dirty="0"/>
            </a:br>
            <a:r>
              <a:rPr lang="sk-SK" sz="2800" b="1" cap="none" dirty="0"/>
              <a:t>Vaša práca môže slúžiť vám aj ďalším osobám vo vašej škole a mimo nej. Preto sa snažte produkty šíriť v škole aj mimo nej, aby žiaci videli praktické využitie ich projektu.</a:t>
            </a:r>
            <a:endParaRPr lang="pl-PL" sz="2800" dirty="0"/>
          </a:p>
        </p:txBody>
      </p:sp>
      <p:sp>
        <p:nvSpPr>
          <p:cNvPr id="3" name="Symbol zastępczy zawartości 2">
            <a:extLst>
              <a:ext uri="{FF2B5EF4-FFF2-40B4-BE49-F238E27FC236}">
                <a16:creationId xmlns:a16="http://schemas.microsoft.com/office/drawing/2014/main" id="{720BB1B6-4412-4D94-BF71-D03494C2A9AB}"/>
              </a:ext>
            </a:extLst>
          </p:cNvPr>
          <p:cNvSpPr>
            <a:spLocks noGrp="1"/>
          </p:cNvSpPr>
          <p:nvPr>
            <p:ph idx="1"/>
          </p:nvPr>
        </p:nvSpPr>
        <p:spPr>
          <a:xfrm>
            <a:off x="837794" y="657506"/>
            <a:ext cx="6626072" cy="696100"/>
          </a:xfrm>
        </p:spPr>
        <p:txBody>
          <a:bodyPr>
            <a:normAutofit/>
          </a:bodyPr>
          <a:lstStyle/>
          <a:p>
            <a:pPr marL="0" indent="0">
              <a:buNone/>
            </a:pPr>
            <a:r>
              <a:rPr lang="pl-PL" sz="3200" b="1" dirty="0"/>
              <a:t>ZÁVER</a:t>
            </a:r>
            <a:endParaRPr lang="pl-PL" sz="3200" dirty="0"/>
          </a:p>
        </p:txBody>
      </p:sp>
      <p:pic>
        <p:nvPicPr>
          <p:cNvPr id="4" name="Obrázok 3"/>
          <p:cNvPicPr>
            <a:picLocks noChangeAspect="1"/>
          </p:cNvPicPr>
          <p:nvPr/>
        </p:nvPicPr>
        <p:blipFill>
          <a:blip r:embed="rId2"/>
          <a:stretch>
            <a:fillRect/>
          </a:stretch>
        </p:blipFill>
        <p:spPr>
          <a:xfrm>
            <a:off x="9793224" y="290513"/>
            <a:ext cx="1809345" cy="1812396"/>
          </a:xfrm>
          <a:prstGeom prst="rect">
            <a:avLst/>
          </a:prstGeom>
        </p:spPr>
      </p:pic>
      <p:pic>
        <p:nvPicPr>
          <p:cNvPr id="5" name="Obraz 4">
            <a:extLst>
              <a:ext uri="{FF2B5EF4-FFF2-40B4-BE49-F238E27FC236}">
                <a16:creationId xmlns:a16="http://schemas.microsoft.com/office/drawing/2014/main" id="{64E4795A-B5B5-D0FE-034A-7558636090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497" y="603338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43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1FCBD570-2C99-4E59-8209-1524CE7C584A}"/>
              </a:ext>
            </a:extLst>
          </p:cNvPr>
          <p:cNvSpPr>
            <a:spLocks noGrp="1"/>
          </p:cNvSpPr>
          <p:nvPr>
            <p:ph type="title"/>
          </p:nvPr>
        </p:nvSpPr>
        <p:spPr>
          <a:xfrm>
            <a:off x="994732" y="1082902"/>
            <a:ext cx="10102687" cy="4673674"/>
          </a:xfrm>
        </p:spPr>
        <p:txBody>
          <a:bodyPr>
            <a:normAutofit/>
          </a:bodyPr>
          <a:lstStyle/>
          <a:p>
            <a:pPr lvl="0">
              <a:lnSpc>
                <a:spcPct val="90000"/>
              </a:lnSpc>
              <a:spcBef>
                <a:spcPts val="300"/>
              </a:spcBef>
            </a:pPr>
            <a:r>
              <a:rPr lang="pl-PL" sz="2400" b="1" dirty="0">
                <a:solidFill>
                  <a:schemeClr val="bg1"/>
                </a:solidFill>
                <a:hlinkClick r:id="rId2">
                  <a:extLst>
                    <a:ext uri="{A12FA001-AC4F-418D-AE19-62706E023703}">
                      <ahyp:hlinkClr xmlns:ahyp="http://schemas.microsoft.com/office/drawing/2018/hyperlinkcolor" val="tx"/>
                    </a:ext>
                  </a:extLst>
                </a:hlinkClick>
              </a:rPr>
              <a:t>https://depositphotos.com/cz/photos/pantomima.html</a:t>
            </a:r>
            <a:br>
              <a:rPr lang="pl-PL" sz="2400" b="1" dirty="0">
                <a:solidFill>
                  <a:schemeClr val="bg1"/>
                </a:solidFill>
              </a:rPr>
            </a:br>
            <a:br>
              <a:rPr lang="pl-PL" sz="2400" b="1" dirty="0">
                <a:solidFill>
                  <a:schemeClr val="bg1"/>
                </a:solidFill>
              </a:rPr>
            </a:br>
            <a:r>
              <a:rPr lang="pl-PL" sz="2400" b="1" dirty="0">
                <a:solidFill>
                  <a:schemeClr val="bg1"/>
                </a:solidFill>
                <a:hlinkClick r:id="rId3">
                  <a:extLst>
                    <a:ext uri="{A12FA001-AC4F-418D-AE19-62706E023703}">
                      <ahyp:hlinkClr xmlns:ahyp="http://schemas.microsoft.com/office/drawing/2018/hyperlinkcolor" val="tx"/>
                    </a:ext>
                  </a:extLst>
                </a:hlinkClick>
              </a:rPr>
              <a:t>https://zabav-deti.cz/clanek/stafetova-pantomima-459</a:t>
            </a:r>
            <a:br>
              <a:rPr lang="pl-PL" sz="2400" b="1" dirty="0">
                <a:solidFill>
                  <a:schemeClr val="bg1"/>
                </a:solidFill>
              </a:rPr>
            </a:br>
            <a:br>
              <a:rPr lang="pl-PL" sz="2400" b="1" dirty="0">
                <a:solidFill>
                  <a:schemeClr val="bg1"/>
                </a:solidFill>
              </a:rPr>
            </a:br>
            <a:r>
              <a:rPr lang="pl-PL" sz="2400" b="1" dirty="0">
                <a:solidFill>
                  <a:schemeClr val="bg1"/>
                </a:solidFill>
              </a:rPr>
              <a:t>https://sk.pinterest.com/pin/376191375134553875/</a:t>
            </a:r>
            <a:br>
              <a:rPr lang="pl-PL" sz="2400" b="1" dirty="0">
                <a:solidFill>
                  <a:schemeClr val="bg1"/>
                </a:solidFill>
              </a:rPr>
            </a:br>
            <a:br>
              <a:rPr lang="pl-PL" sz="2400" b="1" dirty="0">
                <a:solidFill>
                  <a:schemeClr val="bg1"/>
                </a:solidFill>
              </a:rPr>
            </a:br>
            <a:r>
              <a:rPr lang="pl-PL" sz="2400" b="1" dirty="0">
                <a:solidFill>
                  <a:schemeClr val="bg1"/>
                </a:solidFill>
              </a:rPr>
              <a:t>https://nivam.sk/vysledky-pilotneho-vyskumu-studentov-strednych-odbornych-skol/</a:t>
            </a:r>
            <a:br>
              <a:rPr lang="pl-PL" sz="2400" b="1" dirty="0">
                <a:solidFill>
                  <a:schemeClr val="bg1"/>
                </a:solidFill>
              </a:rPr>
            </a:br>
            <a:br>
              <a:rPr lang="pl-PL" sz="2400" b="1" dirty="0">
                <a:solidFill>
                  <a:schemeClr val="bg1"/>
                </a:solidFill>
              </a:rPr>
            </a:br>
            <a:r>
              <a:rPr lang="sk-SK" sz="2400" b="1" u="sng" dirty="0">
                <a:solidFill>
                  <a:schemeClr val="bg1"/>
                </a:solidFill>
                <a:hlinkClick r:id="rId4">
                  <a:extLst>
                    <a:ext uri="{A12FA001-AC4F-418D-AE19-62706E023703}">
                      <ahyp:hlinkClr xmlns:ahyp="http://schemas.microsoft.com/office/drawing/2018/hyperlinkcolor" val="tx"/>
                    </a:ext>
                  </a:extLst>
                </a:hlinkClick>
              </a:rPr>
              <a:t>https://www.wikihow.cz/Jak-na-pantomimu</a:t>
            </a:r>
            <a:r>
              <a:rPr lang="sk-SK" sz="2400" b="1" dirty="0">
                <a:solidFill>
                  <a:schemeClr val="bg1"/>
                </a:solidFill>
              </a:rPr>
              <a:t> </a:t>
            </a:r>
            <a:br>
              <a:rPr lang="sk-SK" sz="2400" dirty="0">
                <a:solidFill>
                  <a:schemeClr val="bg1"/>
                </a:solidFill>
              </a:rPr>
            </a:b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1530565D-36B0-4E91-BAA1-F4FBDDA41738}"/>
              </a:ext>
            </a:extLst>
          </p:cNvPr>
          <p:cNvSpPr>
            <a:spLocks noGrp="1"/>
          </p:cNvSpPr>
          <p:nvPr>
            <p:ph idx="1"/>
          </p:nvPr>
        </p:nvSpPr>
        <p:spPr>
          <a:xfrm>
            <a:off x="994732" y="667278"/>
            <a:ext cx="7493137" cy="1014692"/>
          </a:xfrm>
        </p:spPr>
        <p:txBody>
          <a:bodyPr>
            <a:normAutofit/>
          </a:bodyPr>
          <a:lstStyle/>
          <a:p>
            <a:pPr marL="0" indent="0">
              <a:buNone/>
            </a:pPr>
            <a:r>
              <a:rPr lang="pl-PL" sz="3200" b="1" dirty="0"/>
              <a:t>ZDROJE</a:t>
            </a:r>
          </a:p>
        </p:txBody>
      </p:sp>
      <p:pic>
        <p:nvPicPr>
          <p:cNvPr id="4" name="Obraz 3">
            <a:extLst>
              <a:ext uri="{FF2B5EF4-FFF2-40B4-BE49-F238E27FC236}">
                <a16:creationId xmlns:a16="http://schemas.microsoft.com/office/drawing/2014/main" id="{384D2FCE-7D5F-A08C-D639-DCE9B3C67A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8497" y="603338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129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DF00BD2B-6EA3-A669-8ACF-7403FA426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610" y="365759"/>
            <a:ext cx="6096000" cy="1278911"/>
          </a:xfrm>
          <a:prstGeom prst="rect">
            <a:avLst/>
          </a:prstGeom>
        </p:spPr>
      </p:pic>
      <p:pic>
        <p:nvPicPr>
          <p:cNvPr id="4" name="Obraz 3">
            <a:extLst>
              <a:ext uri="{FF2B5EF4-FFF2-40B4-BE49-F238E27FC236}">
                <a16:creationId xmlns:a16="http://schemas.microsoft.com/office/drawing/2014/main" id="{B43F5C53-459C-4C37-CF09-55D19E0A55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497" y="6033386"/>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AF6437BF-C330-83A1-78E9-85CCAF8D5D97}"/>
              </a:ext>
            </a:extLst>
          </p:cNvPr>
          <p:cNvSpPr txBox="1"/>
          <p:nvPr/>
        </p:nvSpPr>
        <p:spPr>
          <a:xfrm>
            <a:off x="674370" y="2501214"/>
            <a:ext cx="10538460" cy="1393010"/>
          </a:xfrm>
          <a:prstGeom prst="rect">
            <a:avLst/>
          </a:prstGeom>
          <a:noFill/>
        </p:spPr>
        <p:txBody>
          <a:bodyPr wrap="square">
            <a:spAutoFit/>
          </a:bodyPr>
          <a:lstStyle/>
          <a:p>
            <a:pPr>
              <a:lnSpc>
                <a:spcPct val="107000"/>
              </a:lnSpc>
              <a:spcAft>
                <a:spcPts val="800"/>
              </a:spcAft>
            </a:pP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Spolufinancované</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z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prostriedkov</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Európskej</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únie</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Názory</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stanoviská</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vyjadrené</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tejto</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prezentácii</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sú</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výlučne</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názormi</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autora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autorov</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nemusia</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odrážať</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oficiálne</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stanoviská</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Európskej</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únie</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alebo</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Nadácie</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rozvoj</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systému</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vzdelávania</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EÚ ani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Nadácia</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nenesú</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zodpovednosť</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za </a:t>
            </a:r>
            <a:r>
              <a:rPr lang="pl-PL" sz="2000" i="1"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obsah</a:t>
            </a:r>
            <a:r>
              <a:rPr lang="pl-PL" sz="20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pl-PL"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57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954" y="283837"/>
            <a:ext cx="5866247" cy="890211"/>
          </a:xfrm>
        </p:spPr>
        <p:txBody>
          <a:bodyPr>
            <a:normAutofit/>
          </a:bodyPr>
          <a:lstStyle/>
          <a:p>
            <a:r>
              <a:rPr lang="sk-SK" sz="3200" b="1" dirty="0">
                <a:solidFill>
                  <a:schemeClr val="bg1"/>
                </a:solidFill>
              </a:rPr>
              <a:t>Herectvo - PANTOMÍMA</a:t>
            </a:r>
          </a:p>
        </p:txBody>
      </p:sp>
      <p:sp>
        <p:nvSpPr>
          <p:cNvPr id="3" name="Zástupný symbol obsahu 2"/>
          <p:cNvSpPr>
            <a:spLocks noGrp="1"/>
          </p:cNvSpPr>
          <p:nvPr>
            <p:ph idx="1"/>
          </p:nvPr>
        </p:nvSpPr>
        <p:spPr>
          <a:xfrm>
            <a:off x="331514" y="803760"/>
            <a:ext cx="9836167" cy="4333393"/>
          </a:xfrm>
        </p:spPr>
        <p:txBody>
          <a:bodyPr>
            <a:normAutofit/>
          </a:bodyPr>
          <a:lstStyle/>
          <a:p>
            <a:pPr>
              <a:buFont typeface="Arial" panose="020B0604020202020204" pitchFamily="34" charset="0"/>
              <a:buChar char="•"/>
            </a:pPr>
            <a:r>
              <a:rPr lang="sk-SK" sz="2400" dirty="0">
                <a:solidFill>
                  <a:schemeClr val="tx1"/>
                </a:solidFill>
              </a:rPr>
              <a:t>Herectvo je umelecký odbor založený na stvárňovaní          iných jedincov vecí či javov. Tvorivý umelec venujúci sa herectvu využíva herecké výrazové prostriedky – zvukový prejav, mimiku gestikuláciu, postoje, pohyb.</a:t>
            </a:r>
          </a:p>
          <a:p>
            <a:pPr>
              <a:buFont typeface="Arial" panose="020B0604020202020204" pitchFamily="34" charset="0"/>
              <a:buChar char="•"/>
            </a:pPr>
            <a:r>
              <a:rPr lang="sk-SK" sz="2400" dirty="0">
                <a:solidFill>
                  <a:schemeClr val="tx1"/>
                </a:solidFill>
              </a:rPr>
              <a:t>Najznámejším  hercom nemého filmu bol Charlie Chaplin</a:t>
            </a:r>
          </a:p>
          <a:p>
            <a:pPr>
              <a:buFont typeface="Arial" panose="020B0604020202020204" pitchFamily="34" charset="0"/>
              <a:buChar char="•"/>
            </a:pPr>
            <a:r>
              <a:rPr lang="sk-SK" sz="2400" b="1" dirty="0">
                <a:solidFill>
                  <a:schemeClr val="tx1"/>
                </a:solidFill>
              </a:rPr>
              <a:t>„Mím musí mať telo gymnastu, myseľ herca a srdce básnika.“</a:t>
            </a:r>
          </a:p>
          <a:p>
            <a:pPr marL="0" indent="0">
              <a:buNone/>
            </a:pPr>
            <a:r>
              <a:rPr lang="sk-SK" sz="2400" b="1" dirty="0">
                <a:solidFill>
                  <a:schemeClr val="tx1"/>
                </a:solidFill>
              </a:rPr>
              <a:t>        </a:t>
            </a:r>
            <a:r>
              <a:rPr lang="sk-SK" sz="2400" b="1" dirty="0" err="1">
                <a:solidFill>
                  <a:schemeClr val="tx1"/>
                </a:solidFill>
              </a:rPr>
              <a:t>Etienne</a:t>
            </a:r>
            <a:r>
              <a:rPr lang="sk-SK" sz="2400" b="1" dirty="0">
                <a:solidFill>
                  <a:schemeClr val="tx1"/>
                </a:solidFill>
              </a:rPr>
              <a:t> </a:t>
            </a:r>
            <a:r>
              <a:rPr lang="sk-SK" sz="2400" b="1" dirty="0" err="1">
                <a:solidFill>
                  <a:schemeClr val="tx1"/>
                </a:solidFill>
              </a:rPr>
              <a:t>Decroux</a:t>
            </a:r>
            <a:r>
              <a:rPr lang="sk-SK" sz="2400" b="1" dirty="0">
                <a:solidFill>
                  <a:schemeClr val="tx1"/>
                </a:solidFill>
              </a:rPr>
              <a:t> – „otec modernej pantomímy“</a:t>
            </a:r>
          </a:p>
        </p:txBody>
      </p:sp>
      <p:pic>
        <p:nvPicPr>
          <p:cNvPr id="8" name="Obrázok 7"/>
          <p:cNvPicPr>
            <a:picLocks noChangeAspect="1"/>
          </p:cNvPicPr>
          <p:nvPr/>
        </p:nvPicPr>
        <p:blipFill>
          <a:blip r:embed="rId2"/>
          <a:stretch>
            <a:fillRect/>
          </a:stretch>
        </p:blipFill>
        <p:spPr>
          <a:xfrm>
            <a:off x="9715229" y="500039"/>
            <a:ext cx="1743076" cy="2619376"/>
          </a:xfrm>
          <a:prstGeom prst="rect">
            <a:avLst/>
          </a:prstGeom>
        </p:spPr>
      </p:pic>
      <p:pic>
        <p:nvPicPr>
          <p:cNvPr id="4" name="Obrázok 3"/>
          <p:cNvPicPr>
            <a:picLocks noChangeAspect="1"/>
          </p:cNvPicPr>
          <p:nvPr/>
        </p:nvPicPr>
        <p:blipFill>
          <a:blip r:embed="rId3"/>
          <a:stretch>
            <a:fillRect/>
          </a:stretch>
        </p:blipFill>
        <p:spPr>
          <a:xfrm>
            <a:off x="8906672" y="4167805"/>
            <a:ext cx="2749534" cy="1938696"/>
          </a:xfrm>
          <a:prstGeom prst="rect">
            <a:avLst/>
          </a:prstGeom>
        </p:spPr>
      </p:pic>
      <p:pic>
        <p:nvPicPr>
          <p:cNvPr id="5" name="Obraz 4">
            <a:extLst>
              <a:ext uri="{FF2B5EF4-FFF2-40B4-BE49-F238E27FC236}">
                <a16:creationId xmlns:a16="http://schemas.microsoft.com/office/drawing/2014/main" id="{9266E189-60AC-C741-295B-229D737A61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3722" y="6017268"/>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24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4233" y="352924"/>
            <a:ext cx="10058400" cy="1088571"/>
          </a:xfrm>
        </p:spPr>
        <p:txBody>
          <a:bodyPr/>
          <a:lstStyle/>
          <a:p>
            <a:r>
              <a:rPr lang="sk-SK" b="1" dirty="0">
                <a:solidFill>
                  <a:schemeClr val="bg1"/>
                </a:solidFill>
              </a:rPr>
              <a:t>Ako na pantomímu</a:t>
            </a:r>
          </a:p>
        </p:txBody>
      </p:sp>
      <p:sp>
        <p:nvSpPr>
          <p:cNvPr id="3" name="Zástupný symbol textu 2"/>
          <p:cNvSpPr>
            <a:spLocks noGrp="1"/>
          </p:cNvSpPr>
          <p:nvPr>
            <p:ph type="body" idx="1"/>
          </p:nvPr>
        </p:nvSpPr>
        <p:spPr>
          <a:xfrm>
            <a:off x="684213" y="1245552"/>
            <a:ext cx="9352417" cy="4702629"/>
          </a:xfrm>
        </p:spPr>
        <p:txBody>
          <a:bodyPr>
            <a:noAutofit/>
          </a:bodyPr>
          <a:lstStyle/>
          <a:p>
            <a:pPr marL="457200" indent="-457200">
              <a:buFont typeface="Arial" panose="020B0604020202020204" pitchFamily="34" charset="0"/>
              <a:buChar char="•"/>
            </a:pPr>
            <a:r>
              <a:rPr lang="sk-SK" sz="2800" dirty="0">
                <a:solidFill>
                  <a:schemeClr val="tx1"/>
                </a:solidFill>
              </a:rPr>
              <a:t>Pantomíma je jednou z najstarších foriem divadla, v ktorej herci predvádzajú sériu príbehov iba za pomoci svojho tela bez toho, aby prehovorili. </a:t>
            </a:r>
          </a:p>
          <a:p>
            <a:pPr marL="457200" indent="-457200">
              <a:buFont typeface="Arial" panose="020B0604020202020204" pitchFamily="34" charset="0"/>
              <a:buChar char="•"/>
            </a:pPr>
            <a:r>
              <a:rPr lang="sk-SK" sz="2800" dirty="0">
                <a:solidFill>
                  <a:schemeClr val="tx1"/>
                </a:solidFill>
              </a:rPr>
              <a:t>Pantomíma je často vysmievaná, ale v skutočnosti sa jedná o veľmi zábavnú a zaujímavú aktivitu pre mnoho hercov aj pre divákov. </a:t>
            </a:r>
          </a:p>
          <a:p>
            <a:pPr marL="457200" indent="-457200">
              <a:buFont typeface="Arial" panose="020B0604020202020204" pitchFamily="34" charset="0"/>
              <a:buChar char="•"/>
            </a:pPr>
            <a:r>
              <a:rPr lang="sk-SK" sz="2800" dirty="0">
                <a:solidFill>
                  <a:schemeClr val="tx1"/>
                </a:solidFill>
              </a:rPr>
              <a:t>Všetko čo na zvládnutie pantomimickej techniky potrebujete je vôľa a trocha inštrukcií.</a:t>
            </a:r>
          </a:p>
        </p:txBody>
      </p:sp>
      <p:pic>
        <p:nvPicPr>
          <p:cNvPr id="4" name="Obraz 3">
            <a:extLst>
              <a:ext uri="{FF2B5EF4-FFF2-40B4-BE49-F238E27FC236}">
                <a16:creationId xmlns:a16="http://schemas.microsoft.com/office/drawing/2014/main" id="{2D2379A0-8831-3C3B-0B8B-2F56918F6E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5948181"/>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46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23079"/>
            <a:ext cx="10058400" cy="816429"/>
          </a:xfrm>
        </p:spPr>
        <p:txBody>
          <a:bodyPr/>
          <a:lstStyle/>
          <a:p>
            <a:r>
              <a:rPr lang="sk-SK" b="1" dirty="0">
                <a:solidFill>
                  <a:schemeClr val="bg1"/>
                </a:solidFill>
              </a:rPr>
              <a:t>POSTUP- 1 – Make-up a Oblečenie</a:t>
            </a:r>
          </a:p>
        </p:txBody>
      </p:sp>
      <p:sp>
        <p:nvSpPr>
          <p:cNvPr id="3" name="Zástupný symbol textu 2"/>
          <p:cNvSpPr>
            <a:spLocks noGrp="1"/>
          </p:cNvSpPr>
          <p:nvPr>
            <p:ph type="body" idx="1"/>
          </p:nvPr>
        </p:nvSpPr>
        <p:spPr>
          <a:xfrm>
            <a:off x="413657" y="893682"/>
            <a:ext cx="9622971" cy="5323257"/>
          </a:xfrm>
        </p:spPr>
        <p:txBody>
          <a:bodyPr>
            <a:noAutofit/>
          </a:bodyPr>
          <a:lstStyle/>
          <a:p>
            <a:pPr marL="342900" indent="-342900">
              <a:buFont typeface="Arial" panose="020B0604020202020204" pitchFamily="34" charset="0"/>
              <a:buChar char="•"/>
            </a:pPr>
            <a:r>
              <a:rPr lang="sk-SK" sz="2600" dirty="0">
                <a:solidFill>
                  <a:schemeClr val="tx1"/>
                </a:solidFill>
              </a:rPr>
              <a:t>Naneste si správny make-up: biely make-upu na tvár, výrazné čierne očné linky s namaľovanými čiernymi slzami, akoby stekajúcimi po lícach, tmavo nafarbeným obočím a čiernym alebo červeným rúžom. Biely make-up sa používa na zdôraznenie výrazu tváre, ktorý je dobre viditeľný z väčšej vzdialenosti.</a:t>
            </a:r>
          </a:p>
          <a:p>
            <a:pPr marL="342900" indent="-342900">
              <a:buFont typeface="Arial" panose="020B0604020202020204" pitchFamily="34" charset="0"/>
              <a:buChar char="•"/>
            </a:pPr>
            <a:r>
              <a:rPr lang="sk-SK" sz="2600" dirty="0">
                <a:solidFill>
                  <a:schemeClr val="tx1"/>
                </a:solidFill>
              </a:rPr>
              <a:t>Oblečte si kostým: celočierne oblečenie alebo tričko s horizontálnymi čierno-bielymi pruhmi, ideálne s veľkým výstrihom a trojštvrťovými rukávmi, čierne nohavice, čierne traky, biele rukavice a čierny klobúk. Ten však nie je nutný, môžete ho nahradiť čiernym alebo červeným baretom.</a:t>
            </a:r>
          </a:p>
        </p:txBody>
      </p:sp>
      <p:pic>
        <p:nvPicPr>
          <p:cNvPr id="4" name="Obrázok 3"/>
          <p:cNvPicPr>
            <a:picLocks noChangeAspect="1"/>
          </p:cNvPicPr>
          <p:nvPr/>
        </p:nvPicPr>
        <p:blipFill rotWithShape="1">
          <a:blip r:embed="rId2"/>
          <a:srcRect l="24209" r="18868"/>
          <a:stretch/>
        </p:blipFill>
        <p:spPr>
          <a:xfrm>
            <a:off x="10036628" y="1710111"/>
            <a:ext cx="1894114" cy="2495628"/>
          </a:xfrm>
          <a:prstGeom prst="rect">
            <a:avLst/>
          </a:prstGeom>
        </p:spPr>
      </p:pic>
      <p:pic>
        <p:nvPicPr>
          <p:cNvPr id="5" name="Obraz 4">
            <a:extLst>
              <a:ext uri="{FF2B5EF4-FFF2-40B4-BE49-F238E27FC236}">
                <a16:creationId xmlns:a16="http://schemas.microsoft.com/office/drawing/2014/main" id="{BA703A25-97EF-8260-8621-0989E2F34E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4" y="6100348"/>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8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POSTUP- 2- používajte reč tela</a:t>
            </a:r>
          </a:p>
        </p:txBody>
      </p:sp>
      <p:sp>
        <p:nvSpPr>
          <p:cNvPr id="3" name="Zástupný symbol textu 2"/>
          <p:cNvSpPr>
            <a:spLocks noGrp="1"/>
          </p:cNvSpPr>
          <p:nvPr>
            <p:ph type="body" idx="1"/>
          </p:nvPr>
        </p:nvSpPr>
        <p:spPr>
          <a:xfrm>
            <a:off x="512762" y="1306286"/>
            <a:ext cx="9787845" cy="4492171"/>
          </a:xfrm>
        </p:spPr>
        <p:txBody>
          <a:bodyPr>
            <a:normAutofit/>
          </a:bodyPr>
          <a:lstStyle/>
          <a:p>
            <a:pPr marL="342900" indent="-342900">
              <a:buFont typeface="Arial" panose="020B0604020202020204" pitchFamily="34" charset="0"/>
              <a:buChar char="•"/>
            </a:pPr>
            <a:r>
              <a:rPr lang="sk-SK" sz="2800" dirty="0">
                <a:solidFill>
                  <a:schemeClr val="tx1"/>
                </a:solidFill>
              </a:rPr>
              <a:t>Nepotrebujete hovoriť ani naznačovať rozprávanie.</a:t>
            </a:r>
          </a:p>
          <a:p>
            <a:pPr marL="342900" indent="-342900">
              <a:buFont typeface="Arial" panose="020B0604020202020204" pitchFamily="34" charset="0"/>
              <a:buChar char="•"/>
            </a:pPr>
            <a:r>
              <a:rPr lang="sk-SK" sz="2800" dirty="0">
                <a:solidFill>
                  <a:schemeClr val="tx1"/>
                </a:solidFill>
              </a:rPr>
              <a:t>Používajte rôzne výrazy tváre, gestá a rozličné </a:t>
            </a:r>
            <a:br>
              <a:rPr lang="sk-SK" sz="2800" dirty="0">
                <a:solidFill>
                  <a:schemeClr val="tx1"/>
                </a:solidFill>
              </a:rPr>
            </a:br>
            <a:r>
              <a:rPr lang="sk-SK" sz="2800" dirty="0">
                <a:solidFill>
                  <a:schemeClr val="tx1"/>
                </a:solidFill>
              </a:rPr>
              <a:t>pozície tela.</a:t>
            </a:r>
          </a:p>
          <a:p>
            <a:pPr marL="342900" indent="-342900">
              <a:buFont typeface="Arial" panose="020B0604020202020204" pitchFamily="34" charset="0"/>
              <a:buChar char="•"/>
            </a:pPr>
            <a:r>
              <a:rPr lang="sk-SK" sz="2800" dirty="0">
                <a:solidFill>
                  <a:schemeClr val="tx1"/>
                </a:solidFill>
              </a:rPr>
              <a:t>Použite zrkadlo (alebo publikum) a rozhodnite, </a:t>
            </a:r>
            <a:br>
              <a:rPr lang="sk-SK" sz="2800" dirty="0">
                <a:solidFill>
                  <a:schemeClr val="tx1"/>
                </a:solidFill>
              </a:rPr>
            </a:br>
            <a:r>
              <a:rPr lang="sk-SK" sz="2800" dirty="0">
                <a:solidFill>
                  <a:schemeClr val="tx1"/>
                </a:solidFill>
              </a:rPr>
              <a:t>ktoré pohyby sú najpresvedčivejšie. </a:t>
            </a:r>
            <a:br>
              <a:rPr lang="sk-SK" sz="2800" dirty="0">
                <a:solidFill>
                  <a:schemeClr val="tx1"/>
                </a:solidFill>
              </a:rPr>
            </a:br>
            <a:r>
              <a:rPr lang="sk-SK" sz="2800" dirty="0">
                <a:solidFill>
                  <a:schemeClr val="tx1"/>
                </a:solidFill>
              </a:rPr>
              <a:t>Pomôžu vám s tým aj reakcie publika, ich prístup a vyvolané emócie. Ďalšou dôležitou pomôckou je videokamera.</a:t>
            </a:r>
          </a:p>
        </p:txBody>
      </p:sp>
      <p:pic>
        <p:nvPicPr>
          <p:cNvPr id="4" name="Obrázok 3"/>
          <p:cNvPicPr>
            <a:picLocks noChangeAspect="1"/>
          </p:cNvPicPr>
          <p:nvPr/>
        </p:nvPicPr>
        <p:blipFill rotWithShape="1">
          <a:blip r:embed="rId2"/>
          <a:srcRect l="23801" r="23997"/>
          <a:stretch/>
        </p:blipFill>
        <p:spPr>
          <a:xfrm>
            <a:off x="10165080" y="1495798"/>
            <a:ext cx="1762289" cy="2531936"/>
          </a:xfrm>
          <a:prstGeom prst="rect">
            <a:avLst/>
          </a:prstGeom>
        </p:spPr>
      </p:pic>
      <p:pic>
        <p:nvPicPr>
          <p:cNvPr id="5" name="Obraz 4">
            <a:extLst>
              <a:ext uri="{FF2B5EF4-FFF2-40B4-BE49-F238E27FC236}">
                <a16:creationId xmlns:a16="http://schemas.microsoft.com/office/drawing/2014/main" id="{C47E0C3A-EBAA-C469-92CF-F040A2938F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089695"/>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62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POSTUP- 3 – základné pantomimické techniky</a:t>
            </a:r>
          </a:p>
        </p:txBody>
      </p:sp>
      <p:sp>
        <p:nvSpPr>
          <p:cNvPr id="3" name="Zástupný symbol textu 2"/>
          <p:cNvSpPr>
            <a:spLocks noGrp="1"/>
          </p:cNvSpPr>
          <p:nvPr>
            <p:ph type="body" idx="1"/>
          </p:nvPr>
        </p:nvSpPr>
        <p:spPr>
          <a:xfrm>
            <a:off x="684212" y="713559"/>
            <a:ext cx="9787845" cy="4492171"/>
          </a:xfrm>
        </p:spPr>
        <p:txBody>
          <a:bodyPr>
            <a:normAutofit/>
          </a:bodyPr>
          <a:lstStyle/>
          <a:p>
            <a:pPr marL="342900" indent="-342900">
              <a:buFont typeface="Arial" panose="020B0604020202020204" pitchFamily="34" charset="0"/>
              <a:buChar char="•"/>
            </a:pPr>
            <a:r>
              <a:rPr lang="sk-SK" sz="2800" dirty="0">
                <a:solidFill>
                  <a:schemeClr val="tx1"/>
                </a:solidFill>
              </a:rPr>
              <a:t>Kultivujte svoju predstavivosť. Pre míma je najdôležitejšia viera v to, že predvádzaná ilúzia je reálna. </a:t>
            </a:r>
          </a:p>
          <a:p>
            <a:pPr marL="342900" indent="-342900">
              <a:buFont typeface="Arial" panose="020B0604020202020204" pitchFamily="34" charset="0"/>
              <a:buChar char="•"/>
            </a:pPr>
            <a:r>
              <a:rPr lang="sk-SK" sz="2800" dirty="0">
                <a:solidFill>
                  <a:schemeClr val="tx1"/>
                </a:solidFill>
              </a:rPr>
              <a:t>Napr. predstierajte, že stena, o ktorú sa opierate, je reálna, napr. je na dotyk hrubá, hladká, mokrá, suchá, studená alebo teplá. </a:t>
            </a:r>
          </a:p>
        </p:txBody>
      </p:sp>
      <p:pic>
        <p:nvPicPr>
          <p:cNvPr id="4" name="Obraz 3">
            <a:extLst>
              <a:ext uri="{FF2B5EF4-FFF2-40B4-BE49-F238E27FC236}">
                <a16:creationId xmlns:a16="http://schemas.microsoft.com/office/drawing/2014/main" id="{4DB78D10-3F9B-47E2-12B2-FBA9A21F36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595" y="599440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3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POSTUP- 3_1 pevný bod a pantomimický múr</a:t>
            </a:r>
          </a:p>
        </p:txBody>
      </p:sp>
      <p:sp>
        <p:nvSpPr>
          <p:cNvPr id="3" name="Zástupný symbol textu 2"/>
          <p:cNvSpPr>
            <a:spLocks noGrp="1"/>
          </p:cNvSpPr>
          <p:nvPr>
            <p:ph type="body" idx="1"/>
          </p:nvPr>
        </p:nvSpPr>
        <p:spPr>
          <a:xfrm>
            <a:off x="684212" y="1306286"/>
            <a:ext cx="9787845" cy="4492171"/>
          </a:xfrm>
        </p:spPr>
        <p:txBody>
          <a:bodyPr>
            <a:normAutofit/>
          </a:bodyPr>
          <a:lstStyle/>
          <a:p>
            <a:pPr marL="342900" indent="-342900">
              <a:buFont typeface="Arial" panose="020B0604020202020204" pitchFamily="34" charset="0"/>
              <a:buChar char="•"/>
            </a:pPr>
            <a:r>
              <a:rPr lang="sk-SK" sz="2800" dirty="0">
                <a:solidFill>
                  <a:schemeClr val="tx1"/>
                </a:solidFill>
              </a:rPr>
              <a:t>Technika pevného bodu: mím svojim telom lokalizuje jeden bod a ten udržuje v priestore ako nepohyblivý. </a:t>
            </a:r>
          </a:p>
          <a:p>
            <a:pPr marL="342900" indent="-342900">
              <a:buFont typeface="Arial" panose="020B0604020202020204" pitchFamily="34" charset="0"/>
              <a:buChar char="•"/>
            </a:pPr>
            <a:r>
              <a:rPr lang="sk-SK" sz="2800" dirty="0">
                <a:solidFill>
                  <a:schemeClr val="tx1"/>
                </a:solidFill>
              </a:rPr>
              <a:t>Pridajte k pevným bodom línie. Linku spočiatku vybudujete jednoduchým pridaním ďalšieho pevného bodu. Táto línia nemusí byť fixovaná, pokiaľ dodržíte pevnosť oboch vytvorených bodov. Dobrým príkladom tejto techniky je klasický pantomimický "múr".</a:t>
            </a:r>
          </a:p>
        </p:txBody>
      </p:sp>
      <p:pic>
        <p:nvPicPr>
          <p:cNvPr id="4" name="Obraz 3">
            <a:extLst>
              <a:ext uri="{FF2B5EF4-FFF2-40B4-BE49-F238E27FC236}">
                <a16:creationId xmlns:a16="http://schemas.microsoft.com/office/drawing/2014/main" id="{94BF045C-0BCD-D18F-757B-ED5CA5D049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5994400"/>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13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359228"/>
            <a:ext cx="10058400" cy="642257"/>
          </a:xfrm>
        </p:spPr>
        <p:txBody>
          <a:bodyPr/>
          <a:lstStyle/>
          <a:p>
            <a:r>
              <a:rPr lang="sk-SK" b="1" dirty="0">
                <a:solidFill>
                  <a:schemeClr val="bg1"/>
                </a:solidFill>
              </a:rPr>
              <a:t>POSTUP- 3_2 dynamická línia</a:t>
            </a:r>
          </a:p>
        </p:txBody>
      </p:sp>
      <p:sp>
        <p:nvSpPr>
          <p:cNvPr id="3" name="Zástupný symbol textu 2"/>
          <p:cNvSpPr>
            <a:spLocks noGrp="1"/>
          </p:cNvSpPr>
          <p:nvPr>
            <p:ph type="body" idx="1"/>
          </p:nvPr>
        </p:nvSpPr>
        <p:spPr>
          <a:xfrm>
            <a:off x="460259" y="475706"/>
            <a:ext cx="10506303" cy="5464628"/>
          </a:xfrm>
        </p:spPr>
        <p:txBody>
          <a:bodyPr>
            <a:noAutofit/>
          </a:bodyPr>
          <a:lstStyle/>
          <a:p>
            <a:pPr marL="342900" indent="-342900">
              <a:buFont typeface="Arial" panose="020B0604020202020204" pitchFamily="34" charset="0"/>
              <a:buChar char="•"/>
            </a:pPr>
            <a:r>
              <a:rPr lang="sk-SK" sz="2400" dirty="0">
                <a:solidFill>
                  <a:schemeClr val="tx1"/>
                </a:solidFill>
              </a:rPr>
              <a:t>Vytvorte dynamickú líniu. Keď pevným bodom pridáte pevnú líniu, nemôže na pevné body vyvíjať žiadnu silu. To dosiahnete pridaním dynamickej línie. Ide o ideu využívanú pri „ťahaní lana“, ale dá sa aplikovať na akúkoľvek ilúziu. </a:t>
            </a:r>
          </a:p>
          <a:p>
            <a:pPr marL="342900" indent="-342900">
              <a:buFont typeface="Arial" panose="020B0604020202020204" pitchFamily="34" charset="0"/>
              <a:buChar char="•"/>
            </a:pPr>
            <a:r>
              <a:rPr lang="sk-SK" sz="2400" dirty="0">
                <a:solidFill>
                  <a:schemeClr val="tx1"/>
                </a:solidFill>
              </a:rPr>
              <a:t>Postavte sa k stene a priložte na nej ruky asi na šírku ramien. Ľahko proti stene tlačte oboma rukami. Mali by ste cítiť tlak v oboch rukách, ale zároveň aj pnutie v ramenách a bokoch. </a:t>
            </a:r>
          </a:p>
          <a:p>
            <a:pPr marL="342900" indent="-342900">
              <a:buFont typeface="Arial" panose="020B0604020202020204" pitchFamily="34" charset="0"/>
              <a:buChar char="•"/>
            </a:pPr>
            <a:r>
              <a:rPr lang="sk-SK" sz="2400" dirty="0">
                <a:solidFill>
                  <a:schemeClr val="tx1"/>
                </a:solidFill>
              </a:rPr>
              <a:t>Dynamické linky majú za úlohu vyvolať svalovú pamäť a v ilúzii predviesť realistické pnutie tých správnych svalov, ktoré by ste použili pri skutočnej stene.</a:t>
            </a:r>
          </a:p>
        </p:txBody>
      </p:sp>
      <p:pic>
        <p:nvPicPr>
          <p:cNvPr id="4" name="Obraz 3">
            <a:extLst>
              <a:ext uri="{FF2B5EF4-FFF2-40B4-BE49-F238E27FC236}">
                <a16:creationId xmlns:a16="http://schemas.microsoft.com/office/drawing/2014/main" id="{43EBBE2B-23F9-4CD1-DE3B-DA837EF204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62" y="5917474"/>
            <a:ext cx="1743075"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787592"/>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1255</TotalTime>
  <Words>2398</Words>
  <Application>Microsoft Office PowerPoint</Application>
  <PresentationFormat>Panoramiczny</PresentationFormat>
  <Paragraphs>147</Paragraphs>
  <Slides>29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29</vt:i4>
      </vt:variant>
    </vt:vector>
  </HeadingPairs>
  <TitlesOfParts>
    <vt:vector size="34" baseType="lpstr">
      <vt:lpstr>Arial</vt:lpstr>
      <vt:lpstr>Calibri</vt:lpstr>
      <vt:lpstr>Century Gothic</vt:lpstr>
      <vt:lpstr>Wingdings 3</vt:lpstr>
      <vt:lpstr>Wycinek</vt:lpstr>
      <vt:lpstr> </vt:lpstr>
      <vt:lpstr>Totálna komunikácia</vt:lpstr>
      <vt:lpstr>Herectvo - PANTOMÍMA</vt:lpstr>
      <vt:lpstr>Ako na pantomímu</vt:lpstr>
      <vt:lpstr>POSTUP- 1 – Make-up a Oblečenie</vt:lpstr>
      <vt:lpstr>POSTUP- 2- používajte reč tela</vt:lpstr>
      <vt:lpstr>POSTUP- 3 – základné pantomimické techniky</vt:lpstr>
      <vt:lpstr>POSTUP- 3_1 pevný bod a pantomimický múr</vt:lpstr>
      <vt:lpstr>POSTUP- 3_2 dynamická línia</vt:lpstr>
      <vt:lpstr>POSTUP- 3_3 Priestor - hmota</vt:lpstr>
      <vt:lpstr>POSTUP- 4 - Šplh na Lane</vt:lpstr>
      <vt:lpstr>POSTUP- 5 - krabica</vt:lpstr>
      <vt:lpstr>POSTUP- 5 -1- stúpanie po rebríku</vt:lpstr>
      <vt:lpstr>POSTUP- 5 – 2 – opieranie sa</vt:lpstr>
      <vt:lpstr>POSTUP- 6 – chôdza v silnom vetre</vt:lpstr>
      <vt:lpstr>POSTUP- 7 – pantomimické jedlo</vt:lpstr>
      <vt:lpstr>POSTUP- 8 – chôdza na mieste</vt:lpstr>
      <vt:lpstr>ÚLOHA 1</vt:lpstr>
      <vt:lpstr>ÚLOHA 2</vt:lpstr>
      <vt:lpstr>ÚLOHA 3</vt:lpstr>
      <vt:lpstr>ÚLOHA 4</vt:lpstr>
      <vt:lpstr>ÚLOHA 5 – štafetová pantomíma</vt:lpstr>
      <vt:lpstr>Prezentacja programu PowerPoint</vt:lpstr>
      <vt:lpstr>Prezentacja programu PowerPoint</vt:lpstr>
      <vt:lpstr>Prezentacja programu PowerPoint</vt:lpstr>
      <vt:lpstr> Čo bolo cieľom tohto  projektu?  Dozvedeli sme sa aké typy komunikácie nepočujúcich poznáme a ako ich môžeme využívať. Zvyšovali sme záujem o pantomímu a herectvo, podporovali sme tým rozvoj rôznych foriem komunikácie a rozvíjali totálnu komunikáciu.  Žiakov môžeme rozdeliť do skupín podľa rôznych kritérií, napríklad podľa zručností, záujmov, kognitívnych schopností, aby sa „rovnomerne“ rozdelili sily v jednotlivých skupinách. </vt:lpstr>
      <vt:lpstr>Môžete si vyskúšať prezentovanie zhromaždených informácií svojim spolužiakom.  Môžete sa cítiť plne zodpovední za získavanie poznatkov.  Vaša práca môže slúžiť vám aj ďalším osobám vo vašej škole a mimo nej. Preto sa snažte produkty šíriť v škole aj mimo nej, aby žiaci videli praktické využitie ich projektu.</vt:lpstr>
      <vt:lpstr>https://depositphotos.com/cz/photos/pantomima.html  https://zabav-deti.cz/clanek/stafetova-pantomima-459  https://sk.pinterest.com/pin/376191375134553875/  https://nivam.sk/vysledky-pilotneho-vyskumu-studentov-strednych-odbornych-skol/  https://www.wikihow.cz/Jak-na-pantomimu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Sabina Folwarska</dc:creator>
  <cp:lastModifiedBy>xx xx</cp:lastModifiedBy>
  <cp:revision>98</cp:revision>
  <dcterms:created xsi:type="dcterms:W3CDTF">2017-08-23T08:09:52Z</dcterms:created>
  <dcterms:modified xsi:type="dcterms:W3CDTF">2025-05-19T12:12:26Z</dcterms:modified>
</cp:coreProperties>
</file>