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26.05.2025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pcteplice.cz/evt_file.php?file=2629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A0BF0A-8873-C3BC-3C63-87A87E515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45" y="2319810"/>
            <a:ext cx="10619643" cy="2082321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480544"/>
            <a:ext cx="5533263" cy="1163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FA0A05-A54F-ABD9-C6A4-B5806F978AB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80522" y="2675418"/>
            <a:ext cx="1112657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pl-PL" sz="4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EMOCE A BARVY</a:t>
            </a:r>
            <a:br>
              <a:rPr kumimoji="0" lang="cs-CZ" altLang="pl-PL" sz="4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 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metodika</a:t>
            </a:r>
            <a:r>
              <a:rPr lang="cs-CZ" sz="2400" i="1" spc="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výuky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4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pl-PL" altLang="pl-PL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B5571DFC-1B94-A67B-4795-8B8EEEDB8EB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3186" y="565865"/>
            <a:ext cx="10249757" cy="90323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BF7F1F-CAC4-92EF-11DB-45E45642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400800" y="1838848"/>
            <a:ext cx="11736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073" name="image13.png">
            <a:extLst>
              <a:ext uri="{FF2B5EF4-FFF2-40B4-BE49-F238E27FC236}">
                <a16:creationId xmlns:a16="http://schemas.microsoft.com/office/drawing/2014/main" id="{93C76519-C2C7-0BAE-EC8C-C34756ED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0234482" y="633965"/>
            <a:ext cx="836561" cy="7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73CE8B73-69FE-3332-BAF5-08D46E7E6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23965" y="565865"/>
            <a:ext cx="9043516" cy="8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06. AKTIVITA 2 – KARTY 11 EMOCÍ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AEF90D8-D7F8-02BC-3BD5-C2FAC912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95228" y="1141097"/>
            <a:ext cx="12252508" cy="457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401511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7488"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174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Tabule: Aktivita 2 – tabulka 11 emocí</a:t>
            </a:r>
          </a:p>
          <a:p>
            <a:pPr marL="0" marR="0" lvl="0" indent="217488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</a:pPr>
            <a:r>
              <a:rPr lang="cs-CZ" altLang="pl-PL" sz="2000" b="1" dirty="0">
                <a:ea typeface="Calibri" panose="020F0502020204030204" pitchFamily="34" charset="0"/>
              </a:rPr>
              <a:t> - </a:t>
            </a:r>
            <a:r>
              <a:rPr lang="cs-CZ" altLang="pl-PL" sz="2000" dirty="0">
                <a:ea typeface="Calibri" panose="020F0502020204030204" pitchFamily="34" charset="0"/>
              </a:rPr>
              <a:t>U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čitel představí</a:t>
            </a:r>
            <a:r>
              <a:rPr lang="cs-CZ" altLang="pl-PL" sz="2000" dirty="0">
                <a:ea typeface="Calibri" panose="020F0502020204030204" pitchFamily="34" charset="0"/>
              </a:rPr>
              <a:t> 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11pojmů vyjadřujících emoce a zkontroluje, jestli žáci dobře chápou význam </a:t>
            </a:r>
            <a:b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  <a:r>
              <a:rPr lang="cs-CZ" altLang="pl-PL" sz="2000" dirty="0">
                <a:ea typeface="Calibri" panose="020F0502020204030204" pitchFamily="34" charset="0"/>
              </a:rPr>
              <a:t>- 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každý žák dostane sadu 11 barevných kartiček a sadu 11 názvů emocí, některé barvy mají více odstínů- v tom případě se kartičky vrství na sebe pro jednu emoci </a:t>
            </a:r>
            <a:b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- učitel  ukáže názorně jak si žáci kartičky rozloží na lavici a potom budou podle vlastních pocitů přiřazovat jednotlivé emoce k barvám  </a:t>
            </a:r>
            <a:b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- nakonec si všichni barvy a emoce zkontrolují a dohodnou se na finální verzi</a:t>
            </a:r>
            <a:endParaRPr kumimoji="0" lang="cs-CZ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17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</a:pP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22525" algn="l"/>
                <a:tab pos="3763963" algn="l"/>
                <a:tab pos="5140325" algn="l"/>
                <a:tab pos="6970713" algn="l"/>
                <a:tab pos="7747000" algn="l"/>
                <a:tab pos="8278813" algn="l"/>
                <a:tab pos="9283700" algn="l"/>
                <a:tab pos="11117263" algn="l"/>
                <a:tab pos="12607925" algn="l"/>
                <a:tab pos="13306425" algn="l"/>
                <a:tab pos="14546263" algn="l"/>
                <a:tab pos="14990763" algn="l"/>
              </a:tabLst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az 5">
            <a:extLst>
              <a:ext uri="{FF2B5EF4-FFF2-40B4-BE49-F238E27FC236}">
                <a16:creationId xmlns:a16="http://schemas.microsoft.com/office/drawing/2014/main" id="{7984C481-E748-325B-7B0B-8F23371B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599925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24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409F98CF-5D30-4BF8-FCAB-86E213276C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7412" y="2641600"/>
            <a:ext cx="23079" cy="0"/>
          </a:xfrm>
          <a:prstGeom prst="line">
            <a:avLst/>
          </a:prstGeom>
          <a:noFill/>
          <a:ln w="4576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Line 1">
            <a:extLst>
              <a:ext uri="{FF2B5EF4-FFF2-40B4-BE49-F238E27FC236}">
                <a16:creationId xmlns:a16="http://schemas.microsoft.com/office/drawing/2014/main" id="{B00660DC-D7D7-EEE2-ECDD-CB2ED755D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5388" y="469900"/>
            <a:ext cx="0" cy="2171700"/>
          </a:xfrm>
          <a:prstGeom prst="line">
            <a:avLst/>
          </a:prstGeom>
          <a:noFill/>
          <a:ln w="1373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CB2D4D90-3652-C1D1-3B4B-A54A4387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5237"/>
            <a:ext cx="10515600" cy="744265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B9E0FA0-1A5F-D08B-8193-F7454B8E8060}"/>
              </a:ext>
            </a:extLst>
          </p:cNvPr>
          <p:cNvSpPr txBox="1"/>
          <p:nvPr/>
        </p:nvSpPr>
        <p:spPr>
          <a:xfrm>
            <a:off x="-2940939" y="623754"/>
            <a:ext cx="1233686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0065" marR="1139825" indent="2021840">
              <a:lnSpc>
                <a:spcPct val="90000"/>
              </a:lnSpc>
            </a:pPr>
            <a:r>
              <a:rPr lang="cs-C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07. AKTIVITA 3 – OBRAZY A KARTY</a:t>
            </a:r>
            <a:endParaRPr lang="pl-PL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19EFA5C-5C87-2706-0741-42401F671452}"/>
              </a:ext>
            </a:extLst>
          </p:cNvPr>
          <p:cNvSpPr txBox="1"/>
          <p:nvPr/>
        </p:nvSpPr>
        <p:spPr>
          <a:xfrm>
            <a:off x="-972179" y="1398928"/>
            <a:ext cx="1316417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 marR="1684655">
              <a:lnSpc>
                <a:spcPct val="150000"/>
              </a:lnSpc>
              <a:spcBef>
                <a:spcPts val="1730"/>
              </a:spcBef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Tabule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prezentace</a:t>
            </a:r>
            <a:r>
              <a:rPr lang="cs-CZ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“emočních”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fotografií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barev-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každou</a:t>
            </a:r>
            <a:r>
              <a:rPr lang="cs-CZ" spc="-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fotografií v prezentaci následuje slide s příslušnou</a:t>
            </a:r>
            <a:r>
              <a:rPr lang="cs-CZ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barvou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5CF0F6F-5B0E-495B-1DCB-14CC7FFE9EC8}"/>
              </a:ext>
            </a:extLst>
          </p:cNvPr>
          <p:cNvSpPr txBox="1"/>
          <p:nvPr/>
        </p:nvSpPr>
        <p:spPr>
          <a:xfrm rot="10800000" flipV="1">
            <a:off x="-972179" y="2338298"/>
            <a:ext cx="12401347" cy="2321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>
              <a:spcBef>
                <a:spcPts val="3455"/>
              </a:spcBef>
              <a:buNone/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Aktivita 3: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 nejprve vysvětlí žákům následující</a:t>
            </a:r>
            <a:r>
              <a:rPr lang="cs-CZ" spc="5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kroky:</a:t>
            </a:r>
            <a:b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žáci si ponechají na lavicích rozložené barevné karty a názvy</a:t>
            </a:r>
            <a:r>
              <a:rPr lang="cs-CZ" spc="-2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emocí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SzPts val="3500"/>
              <a:tabLst>
                <a:tab pos="2250440" algn="l"/>
              </a:tabLs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-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 postupně ukazuje jednotlivé fotografie</a:t>
            </a:r>
            <a:r>
              <a:rPr lang="cs-CZ" spc="-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prezentace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buSzPts val="3500"/>
              <a:tabLst>
                <a:tab pos="225044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- žáci</a:t>
            </a:r>
            <a:r>
              <a:rPr lang="cs-CZ" spc="1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vybírají</a:t>
            </a:r>
            <a:r>
              <a:rPr lang="cs-CZ" spc="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barevné</a:t>
            </a:r>
            <a:r>
              <a:rPr lang="cs-CZ" spc="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karty</a:t>
            </a:r>
            <a:r>
              <a:rPr lang="cs-CZ" spc="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cs-CZ" spc="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každé</a:t>
            </a:r>
            <a:r>
              <a:rPr lang="cs-CZ" spc="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fotografii</a:t>
            </a:r>
            <a:r>
              <a:rPr lang="cs-CZ" spc="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podle</a:t>
            </a:r>
            <a:r>
              <a:rPr lang="cs-CZ" spc="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svých</a:t>
            </a:r>
            <a:r>
              <a:rPr lang="cs-CZ" spc="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pocitů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027430" lvl="2">
              <a:spcBef>
                <a:spcPts val="110"/>
              </a:spcBef>
              <a:buSzPts val="3500"/>
              <a:tabLst>
                <a:tab pos="2410460" algn="l"/>
                <a:tab pos="2411095" algn="l"/>
                <a:tab pos="4036060" algn="l"/>
                <a:tab pos="5662295" algn="l"/>
                <a:tab pos="6661150" algn="l"/>
                <a:tab pos="8595360" algn="l"/>
                <a:tab pos="9845675" algn="l"/>
                <a:tab pos="10328910" algn="l"/>
                <a:tab pos="11664315" algn="l"/>
                <a:tab pos="13034645" algn="l"/>
                <a:tab pos="14172565" algn="l"/>
                <a:tab pos="15329535" algn="l"/>
                <a:tab pos="15749905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jakmile všichni žáci zvednou kartu – učitel	ukáže další slide	s </a:t>
            </a:r>
            <a:r>
              <a:rPr lang="cs-CZ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barvou,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která k </a:t>
            </a:r>
            <a:b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fotografii</a:t>
            </a:r>
            <a:r>
              <a:rPr lang="cs-CZ" spc="1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patří </a:t>
            </a:r>
            <a:b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ktivita</a:t>
            </a:r>
            <a:r>
              <a:rPr lang="cs-CZ" spc="-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může</a:t>
            </a:r>
            <a:r>
              <a:rPr lang="cs-CZ" spc="-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pokračovat</a:t>
            </a:r>
            <a:r>
              <a:rPr lang="cs-CZ" spc="-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jen</a:t>
            </a:r>
            <a:r>
              <a:rPr lang="cs-CZ" spc="-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pc="-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rychlou</a:t>
            </a:r>
            <a:r>
              <a:rPr lang="cs-CZ" spc="-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vizuální</a:t>
            </a:r>
            <a:r>
              <a:rPr lang="cs-CZ" spc="-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kontrolou</a:t>
            </a:r>
            <a:r>
              <a:rPr lang="cs-CZ" spc="-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cs-CZ" spc="-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shody/rozdíly </a:t>
            </a:r>
            <a:b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nebo</a:t>
            </a:r>
            <a:r>
              <a:rPr lang="cs-CZ" spc="1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cs-CZ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cs-CZ" spc="1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každé</a:t>
            </a:r>
            <a:r>
              <a:rPr lang="cs-CZ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fotografii</a:t>
            </a:r>
            <a:r>
              <a:rPr lang="cs-CZ" spc="1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její</a:t>
            </a:r>
            <a:r>
              <a:rPr lang="cs-CZ" spc="1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barvě</a:t>
            </a:r>
            <a:r>
              <a:rPr lang="cs-CZ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může</a:t>
            </a:r>
            <a:r>
              <a:rPr lang="cs-CZ" spc="1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vést</a:t>
            </a:r>
            <a:r>
              <a:rPr lang="cs-CZ" spc="1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krátká</a:t>
            </a:r>
            <a:r>
              <a:rPr lang="cs-CZ" spc="12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diskuze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88C22A15-D15E-4F24-0F7B-A1431D74CAE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834013" y="67979"/>
            <a:ext cx="127841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102" name="image14.png">
            <a:extLst>
              <a:ext uri="{FF2B5EF4-FFF2-40B4-BE49-F238E27FC236}">
                <a16:creationId xmlns:a16="http://schemas.microsoft.com/office/drawing/2014/main" id="{0ED61FB5-5E88-67CE-4160-F0F6DA9D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693326" y="1542230"/>
            <a:ext cx="2891420" cy="4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>
            <a:extLst>
              <a:ext uri="{FF2B5EF4-FFF2-40B4-BE49-F238E27FC236}">
                <a16:creationId xmlns:a16="http://schemas.microsoft.com/office/drawing/2014/main" id="{B918B9FB-206A-D924-31D5-02CB86AEC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97946"/>
            <a:ext cx="103456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4788" algn="l"/>
                <a:tab pos="3884613" algn="l"/>
                <a:tab pos="5667375" algn="l"/>
                <a:tab pos="6497638" algn="l"/>
                <a:tab pos="8107363" algn="l"/>
                <a:tab pos="10464800" algn="l"/>
                <a:tab pos="11804650" algn="l"/>
                <a:tab pos="13412788" algn="l"/>
                <a:tab pos="15006638" algn="l"/>
              </a:tabLst>
            </a:pPr>
            <a:r>
              <a:rPr kumimoji="0" lang="cs-CZ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 tuto aktivitu lze vybrat fotografie, které budou žákům připomínat důležitá témata současnosti, na která chce učitel upozornit například z předmětu Občanská nauka, nebo Ekologie</a:t>
            </a:r>
            <a:endParaRPr kumimoji="0" lang="cs-CZ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Obraz 5">
            <a:extLst>
              <a:ext uri="{FF2B5EF4-FFF2-40B4-BE49-F238E27FC236}">
                <a16:creationId xmlns:a16="http://schemas.microsoft.com/office/drawing/2014/main" id="{9C01345C-397B-9513-22E3-22F312A73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599925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8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7F4BA1F-9B79-06D9-C8E4-A79F4786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639" y="603529"/>
            <a:ext cx="10232794" cy="7238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80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02D2A6-6437-4A60-E10C-400493B51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51" y="96798"/>
            <a:ext cx="124398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85375" tIns="8887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5121" name="image13.png">
            <a:extLst>
              <a:ext uri="{FF2B5EF4-FFF2-40B4-BE49-F238E27FC236}">
                <a16:creationId xmlns:a16="http://schemas.microsoft.com/office/drawing/2014/main" id="{82819A1F-1772-AFB8-0C00-81725A51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793" y="1327355"/>
            <a:ext cx="1779639" cy="140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FCD871-59E2-2FE4-7084-D3ED58BE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785" y="609372"/>
            <a:ext cx="4722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08. ÚKOL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28C8624-DE0C-4CD6-4F79-09102D857994}"/>
              </a:ext>
            </a:extLst>
          </p:cNvPr>
          <p:cNvSpPr txBox="1"/>
          <p:nvPr/>
        </p:nvSpPr>
        <p:spPr>
          <a:xfrm>
            <a:off x="-825910" y="1543665"/>
            <a:ext cx="11798710" cy="527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>
              <a:spcBef>
                <a:spcPts val="2880"/>
              </a:spcBef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Tabule: body zadání úkolu, keré žáci dostanou také v elektronické podobě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ts val="3825"/>
              </a:lnSpc>
              <a:buSzPts val="3500"/>
              <a:tabLst>
                <a:tab pos="2250440" algn="l"/>
              </a:tabLst>
            </a:pP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EMOCE – </a:t>
            </a:r>
            <a:r>
              <a:rPr lang="cs-CZ" sz="2000" b="1" spc="-5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ÚKOL: </a:t>
            </a:r>
          </a:p>
          <a:p>
            <a:pPr lvl="1">
              <a:lnSpc>
                <a:spcPts val="3825"/>
              </a:lnSpc>
              <a:buSzPts val="3500"/>
              <a:tabLst>
                <a:tab pos="225044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- udělej 2 fotografie – pozitivní a negativní</a:t>
            </a:r>
            <a:r>
              <a:rPr lang="cs-CZ" sz="2000" spc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situace</a:t>
            </a:r>
          </a:p>
          <a:p>
            <a:pPr lvl="1">
              <a:lnSpc>
                <a:spcPts val="3825"/>
              </a:lnSpc>
              <a:buSzPts val="3500"/>
              <a:tabLst>
                <a:tab pos="225044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-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obě fotografie	pošli na	společný Team/Messenger/nebo	jiná skupinová     platforma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>
              <a:lnSpc>
                <a:spcPts val="3675"/>
              </a:lnSpc>
              <a:buSzPts val="3500"/>
              <a:tabLst>
                <a:tab pos="2294255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- pro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každou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fotografii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název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emoce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(může</a:t>
            </a:r>
            <a:r>
              <a:rPr lang="cs-CZ" sz="2000" spc="4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být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více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emocí</a:t>
            </a:r>
            <a:r>
              <a:rPr lang="cs-CZ" sz="2000" spc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jednu  </a:t>
            </a:r>
            <a:b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fotografii)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ts val="4050"/>
              </a:lnSpc>
              <a:buSzPts val="3500"/>
              <a:tabLst>
                <a:tab pos="225044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- názvy emocí neposílej do Teamu – spolužáci budou příští hodinu</a:t>
            </a:r>
            <a:r>
              <a:rPr lang="cs-CZ" sz="2000" spc="-3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hádat </a:t>
            </a:r>
          </a:p>
          <a:p>
            <a:pPr lvl="1">
              <a:lnSpc>
                <a:spcPts val="4050"/>
              </a:lnSpc>
              <a:buSzPts val="3500"/>
              <a:tabLst>
                <a:tab pos="2250440" algn="l"/>
              </a:tabLst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cs-CZ" sz="20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závěr</a:t>
            </a:r>
            <a:r>
              <a:rPr lang="cs-CZ" sz="20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hodiny</a:t>
            </a:r>
            <a:r>
              <a:rPr lang="cs-CZ" sz="20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můžou</a:t>
            </a:r>
            <a:r>
              <a:rPr lang="cs-CZ" sz="20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žáci</a:t>
            </a:r>
            <a:r>
              <a:rPr lang="cs-CZ" sz="20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zopakovat</a:t>
            </a:r>
            <a:r>
              <a:rPr lang="cs-CZ" sz="2000" spc="-1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znaky</a:t>
            </a:r>
            <a:r>
              <a:rPr lang="cs-CZ" sz="20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emocí</a:t>
            </a:r>
            <a:r>
              <a:rPr lang="cs-CZ" sz="20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20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jejich</a:t>
            </a:r>
            <a:r>
              <a:rPr lang="cs-CZ" sz="2000" spc="-1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barvy v rychlém  </a:t>
            </a:r>
            <a:b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brainstormingu.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91665">
              <a:lnSpc>
                <a:spcPts val="4050"/>
              </a:lnSpc>
              <a:spcBef>
                <a:spcPts val="3375"/>
              </a:spcBef>
            </a:pPr>
            <a:endParaRPr lang="pl-PL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5">
            <a:extLst>
              <a:ext uri="{FF2B5EF4-FFF2-40B4-BE49-F238E27FC236}">
                <a16:creationId xmlns:a16="http://schemas.microsoft.com/office/drawing/2014/main" id="{65DD3F92-C6D7-5279-4BAB-3725E39C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599925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4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2C43D88-0C9B-7A04-B06B-69FDAC85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60439"/>
            <a:ext cx="10156722" cy="6784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09. PREZENTACE/HODNOCENÍ ÚKOLŮ</a:t>
            </a:r>
            <a:endParaRPr lang="pl-P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E91B217-A516-90F8-F866-ADB9D8B063BF}"/>
              </a:ext>
            </a:extLst>
          </p:cNvPr>
          <p:cNvSpPr txBox="1"/>
          <p:nvPr/>
        </p:nvSpPr>
        <p:spPr>
          <a:xfrm>
            <a:off x="-816079" y="1497175"/>
            <a:ext cx="1202485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>
              <a:lnSpc>
                <a:spcPct val="150000"/>
              </a:lnSpc>
              <a:spcBef>
                <a:spcPts val="3210"/>
              </a:spcBef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Učitel připraví zaslané fotografie k prezentaci a zve jednotlivé žáky, aby své fotografie  představili.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6921A1E-2C08-4C91-911E-C588583B9582}"/>
              </a:ext>
            </a:extLst>
          </p:cNvPr>
          <p:cNvSpPr txBox="1"/>
          <p:nvPr/>
        </p:nvSpPr>
        <p:spPr>
          <a:xfrm>
            <a:off x="-816079" y="2455835"/>
            <a:ext cx="1277210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 marR="2247265">
              <a:lnSpc>
                <a:spcPct val="150000"/>
              </a:lnSpc>
              <a:spcBef>
                <a:spcPts val="3785"/>
              </a:spcBef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Spolužáci zkouší určit emoci/emoce, které každá fotografie představuje   a diskutují s</a:t>
            </a:r>
            <a:r>
              <a:rPr lang="cs-CZ" sz="2000" spc="1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autory.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56EE62E-E509-93B1-26EF-3F537B6ADE98}"/>
              </a:ext>
            </a:extLst>
          </p:cNvPr>
          <p:cNvSpPr txBox="1"/>
          <p:nvPr/>
        </p:nvSpPr>
        <p:spPr>
          <a:xfrm>
            <a:off x="-1032389" y="3081251"/>
            <a:ext cx="13961807" cy="2968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3730" marR="1563370" indent="-118110">
              <a:lnSpc>
                <a:spcPts val="7650"/>
              </a:lnSpc>
              <a:spcBef>
                <a:spcPts val="75"/>
              </a:spcBef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Na</a:t>
            </a:r>
            <a:r>
              <a:rPr lang="cs-CZ" sz="2000" spc="-3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závěr</a:t>
            </a:r>
            <a:r>
              <a:rPr lang="cs-CZ" sz="2000" spc="-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</a:t>
            </a:r>
            <a:r>
              <a:rPr lang="cs-CZ" sz="2000" spc="-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vede</a:t>
            </a:r>
            <a:r>
              <a:rPr lang="cs-CZ" sz="2000" spc="-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neformální</a:t>
            </a:r>
            <a:r>
              <a:rPr lang="cs-CZ" sz="2000" spc="-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hodnocení</a:t>
            </a:r>
            <a:r>
              <a:rPr lang="cs-CZ" sz="2000" spc="-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formou</a:t>
            </a:r>
            <a:r>
              <a:rPr lang="cs-CZ" sz="2000" spc="-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rozhovoru</a:t>
            </a:r>
            <a:r>
              <a:rPr lang="cs-CZ" sz="2000" spc="-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2000" spc="-3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žáky. Otázky k hodnocení: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3600"/>
              </a:lnSpc>
              <a:buSzPts val="3500"/>
              <a:tabLst>
                <a:tab pos="225044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- Která fotografie vás nejvíc zaujala a</a:t>
            </a:r>
            <a:r>
              <a:rPr lang="cs-CZ" sz="2000" spc="4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proč?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3825"/>
              </a:lnSpc>
              <a:buSzPts val="3500"/>
              <a:tabLst>
                <a:tab pos="225044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- Která fotografie na vás působí nejvíc pozitivně/negativně a</a:t>
            </a:r>
            <a:r>
              <a:rPr lang="cs-CZ" sz="2000" spc="-2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proč?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3825"/>
              </a:lnSpc>
              <a:buSzPts val="3500"/>
              <a:tabLst>
                <a:tab pos="225044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- Co se vám líbí/nelíbí na této</a:t>
            </a:r>
            <a:r>
              <a:rPr lang="cs-CZ" sz="2000" spc="4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fotografii?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4050"/>
              </a:lnSpc>
              <a:buSzPts val="3500"/>
              <a:tabLst>
                <a:tab pos="2250440" algn="l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- Napadá</a:t>
            </a:r>
            <a:r>
              <a:rPr lang="cs-CZ" sz="200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vás</a:t>
            </a:r>
            <a:r>
              <a:rPr lang="cs-CZ" sz="200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podobná</a:t>
            </a:r>
            <a:r>
              <a:rPr lang="cs-CZ" sz="20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situace</a:t>
            </a:r>
            <a:r>
              <a:rPr lang="cs-CZ" sz="200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nebo</a:t>
            </a:r>
            <a:r>
              <a:rPr lang="cs-CZ" sz="20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nějaký</a:t>
            </a:r>
            <a:r>
              <a:rPr lang="cs-CZ" sz="200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příběh</a:t>
            </a:r>
            <a:r>
              <a:rPr lang="cs-CZ" sz="20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cs-CZ" sz="2000" spc="1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některé</a:t>
            </a:r>
            <a:r>
              <a:rPr lang="cs-CZ" sz="2000" spc="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fotografii?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5">
            <a:extLst>
              <a:ext uri="{FF2B5EF4-FFF2-40B4-BE49-F238E27FC236}">
                <a16:creationId xmlns:a16="http://schemas.microsoft.com/office/drawing/2014/main" id="{F139956F-CA10-A807-3292-1E29533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9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8DBA24-826F-5E56-EA96-00BD194C8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229978" y="3351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28376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169" name="image21.png">
            <a:extLst>
              <a:ext uri="{FF2B5EF4-FFF2-40B4-BE49-F238E27FC236}">
                <a16:creationId xmlns:a16="http://schemas.microsoft.com/office/drawing/2014/main" id="{1CF2E426-5724-DBC3-D209-3E4768B4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270" y="1238865"/>
            <a:ext cx="1357678" cy="8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D71438FF-D73C-C89D-D360-EDC5FEB1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15039"/>
            <a:ext cx="10156722" cy="7238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pl-PL" sz="3000" b="1" dirty="0">
                <a:latin typeface="Arial" panose="020B0604020202020204" pitchFamily="34" charset="0"/>
                <a:ea typeface="Calibri" panose="020F0502020204030204" pitchFamily="34" charset="0"/>
              </a:rPr>
              <a:t>10. AKTIVITA 4 – TVORBA NÁSTĚNKY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FE5747D-3E74-AADD-AEF8-88C7FE7B94A6}"/>
              </a:ext>
            </a:extLst>
          </p:cNvPr>
          <p:cNvSpPr txBox="1"/>
          <p:nvPr/>
        </p:nvSpPr>
        <p:spPr>
          <a:xfrm>
            <a:off x="0" y="1238865"/>
            <a:ext cx="11937442" cy="1810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>
              <a:lnSpc>
                <a:spcPts val="3680"/>
              </a:lnSpc>
              <a:spcBef>
                <a:spcPts val="1840"/>
              </a:spcBef>
              <a:buNone/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Cíl:</a:t>
            </a:r>
            <a:endParaRPr lang="pl-PL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065" marR="1563370">
              <a:lnSpc>
                <a:spcPct val="87000"/>
              </a:lnSpc>
              <a:spcBef>
                <a:spcPts val="140"/>
              </a:spcBef>
              <a:buNone/>
              <a:tabLst>
                <a:tab pos="3245485" algn="l"/>
                <a:tab pos="5305425" algn="l"/>
                <a:tab pos="5706110" algn="l"/>
                <a:tab pos="8034655" algn="l"/>
                <a:tab pos="9370060" algn="l"/>
                <a:tab pos="11599545" algn="l"/>
                <a:tab pos="12042775" algn="l"/>
                <a:tab pos="13340080" algn="l"/>
                <a:tab pos="14603730" algn="l"/>
                <a:tab pos="15020925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Seznámení spolužáků s psychologií barev, významem 11 druhů barev a </a:t>
            </a:r>
            <a:r>
              <a:rPr lang="cs-CZ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emocemi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vyjadřujícími jednotlivé</a:t>
            </a:r>
            <a:r>
              <a:rPr lang="cs-CZ" spc="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barvy.</a:t>
            </a:r>
          </a:p>
          <a:p>
            <a:pPr marL="1028065" marR="1563370">
              <a:lnSpc>
                <a:spcPct val="87000"/>
              </a:lnSpc>
              <a:spcBef>
                <a:spcPts val="140"/>
              </a:spcBef>
              <a:buNone/>
              <a:tabLst>
                <a:tab pos="3245485" algn="l"/>
                <a:tab pos="5305425" algn="l"/>
                <a:tab pos="5706110" algn="l"/>
                <a:tab pos="8034655" algn="l"/>
                <a:tab pos="9370060" algn="l"/>
                <a:tab pos="11599545" algn="l"/>
                <a:tab pos="12042775" algn="l"/>
                <a:tab pos="13340080" algn="l"/>
                <a:tab pos="14603730" algn="l"/>
                <a:tab pos="15020925" algn="l"/>
              </a:tabLst>
            </a:pPr>
            <a:endParaRPr lang="cs-C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065" marR="1563370">
              <a:lnSpc>
                <a:spcPct val="87000"/>
              </a:lnSpc>
              <a:spcBef>
                <a:spcPts val="140"/>
              </a:spcBef>
              <a:buNone/>
              <a:tabLst>
                <a:tab pos="3245485" algn="l"/>
                <a:tab pos="5305425" algn="l"/>
                <a:tab pos="5706110" algn="l"/>
                <a:tab pos="8034655" algn="l"/>
                <a:tab pos="9370060" algn="l"/>
                <a:tab pos="11599545" algn="l"/>
                <a:tab pos="12042775" algn="l"/>
                <a:tab pos="13340080" algn="l"/>
                <a:tab pos="14603730" algn="l"/>
                <a:tab pos="15020925" algn="l"/>
              </a:tabLst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Pomůcky: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nástěnka,	špendlíky, sada 11 karet	 barevných papírů, sada 11 karet popisující </a:t>
            </a:r>
            <a:r>
              <a:rPr lang="cs-CZ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názvy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emocí, sada 11 černobílých fotografií vystihujících</a:t>
            </a:r>
            <a:r>
              <a:rPr lang="cs-CZ" spc="2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emoce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4DAE55F-328A-4838-27AB-7CAF9D28C025}"/>
              </a:ext>
            </a:extLst>
          </p:cNvPr>
          <p:cNvSpPr txBox="1"/>
          <p:nvPr/>
        </p:nvSpPr>
        <p:spPr>
          <a:xfrm>
            <a:off x="0" y="2962869"/>
            <a:ext cx="12650874" cy="2715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065">
              <a:lnSpc>
                <a:spcPts val="3680"/>
              </a:lnSpc>
              <a:spcBef>
                <a:spcPts val="3110"/>
              </a:spcBef>
              <a:buNone/>
            </a:pPr>
            <a:r>
              <a:rPr lang="cs-CZ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Postup:</a:t>
            </a:r>
            <a:endParaRPr lang="pl-PL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06220" lvl="0">
              <a:lnSpc>
                <a:spcPct val="87000"/>
              </a:lnSpc>
              <a:spcBef>
                <a:spcPts val="140"/>
              </a:spcBef>
              <a:buSzPts val="3200"/>
              <a:tabLst>
                <a:tab pos="135509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- žáci umisťují na nástěnku fotografie emocí, přiřazují k nim jednotlivé barevné   </a:t>
            </a:r>
          </a:p>
          <a:p>
            <a:pPr marR="1506220" lvl="0">
              <a:lnSpc>
                <a:spcPct val="87000"/>
              </a:lnSpc>
              <a:spcBef>
                <a:spcPts val="140"/>
              </a:spcBef>
              <a:buSzPts val="3200"/>
              <a:tabLst>
                <a:tab pos="135509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karty </a:t>
            </a:r>
            <a:r>
              <a:rPr lang="cs-CZ" spc="7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názvy</a:t>
            </a:r>
            <a:r>
              <a:rPr lang="cs-CZ" spc="10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emocí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3335"/>
              </a:lnSpc>
              <a:buSzPts val="3200"/>
              <a:tabLst>
                <a:tab pos="134493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- nástěnku mohoudoplnit šipkami, nebo jinými piktogramypro jednodušší</a:t>
            </a:r>
            <a:r>
              <a:rPr lang="cs-CZ" spc="2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orientaci</a:t>
            </a:r>
          </a:p>
          <a:p>
            <a:pPr marR="1506220" lvl="0">
              <a:lnSpc>
                <a:spcPct val="87000"/>
              </a:lnSpc>
              <a:spcBef>
                <a:spcPts val="135"/>
              </a:spcBef>
              <a:buSzPts val="3200"/>
              <a:tabLst>
                <a:tab pos="1447800" algn="l"/>
                <a:tab pos="1448435" algn="l"/>
                <a:tab pos="2111375" algn="l"/>
                <a:tab pos="4061460" algn="l"/>
                <a:tab pos="5775325" algn="l"/>
                <a:tab pos="7900670" algn="l"/>
                <a:tab pos="10229850" algn="l"/>
                <a:tab pos="12742545" algn="l"/>
                <a:tab pos="14782800" algn="l"/>
                <a:tab pos="15254605" algn="l"/>
                <a:tab pos="16519525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- na	nástěnce dodržují kompozici    usnadňující pochopení: fotografie – barva </a:t>
            </a:r>
            <a:r>
              <a:rPr lang="cs-CZ" spc="-9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   </a:t>
            </a:r>
            <a:br>
              <a:rPr lang="cs-CZ" spc="-9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pc="-9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název</a:t>
            </a:r>
            <a:r>
              <a:rPr lang="cs-CZ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emoce </a:t>
            </a:r>
            <a:b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- učitel pouze dohlíží na   právnost přiřazených karet a</a:t>
            </a:r>
            <a:r>
              <a:rPr lang="cs-CZ" spc="-1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fotografií </a:t>
            </a:r>
            <a:b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- žáci nástěnku představí  svým spolužákům a vysvětlí principy, smysl a </a:t>
            </a:r>
            <a:r>
              <a:rPr lang="cs-CZ" spc="-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význam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jednotlivých </a:t>
            </a:r>
            <a:b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barev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5">
            <a:extLst>
              <a:ext uri="{FF2B5EF4-FFF2-40B4-BE49-F238E27FC236}">
                <a16:creationId xmlns:a16="http://schemas.microsoft.com/office/drawing/2014/main" id="{D2D780D7-7C92-A11E-65B1-E6122D2D4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54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3C14487F-6458-814B-5C18-4B2C7F2F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505" y="60500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E14F5C37-BCAB-8754-5C4F-EB6489570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15039"/>
            <a:ext cx="10156722" cy="7238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cs-CZ" altLang="pl-PL" sz="3000" b="1" dirty="0">
                <a:latin typeface="Arial" panose="020B0604020202020204" pitchFamily="34" charset="0"/>
                <a:ea typeface="Calibri" panose="020F0502020204030204" pitchFamily="34" charset="0"/>
              </a:rPr>
              <a:t>11. ZÁVĚR - HODNOCENÍ</a:t>
            </a:r>
            <a:endParaRPr lang="cs-CZ" altLang="pl-PL" sz="3000" dirty="0"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902D99-AB27-7BDD-0A50-C6539C040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AutoShape 1">
            <a:extLst>
              <a:ext uri="{FF2B5EF4-FFF2-40B4-BE49-F238E27FC236}">
                <a16:creationId xmlns:a16="http://schemas.microsoft.com/office/drawing/2014/main" id="{92ACB2F9-D6BA-1929-F16E-0C2920E83A92}"/>
              </a:ext>
            </a:extLst>
          </p:cNvPr>
          <p:cNvSpPr>
            <a:spLocks/>
          </p:cNvSpPr>
          <p:nvPr/>
        </p:nvSpPr>
        <p:spPr bwMode="auto">
          <a:xfrm>
            <a:off x="8967019" y="1238865"/>
            <a:ext cx="2241755" cy="432619"/>
          </a:xfrm>
          <a:custGeom>
            <a:avLst/>
            <a:gdLst>
              <a:gd name="T0" fmla="+- 0 21749 20207"/>
              <a:gd name="T1" fmla="*/ T0 w 8593"/>
              <a:gd name="T2" fmla="+- 0 -2268 -2268"/>
              <a:gd name="T3" fmla="*/ -2268 h 3562"/>
              <a:gd name="T4" fmla="+- 0 20255 20207"/>
              <a:gd name="T5" fmla="*/ T4 w 8593"/>
              <a:gd name="T6" fmla="+- 0 1293 -2268"/>
              <a:gd name="T7" fmla="*/ 1293 h 3562"/>
              <a:gd name="T8" fmla="+- 0 22368 20207"/>
              <a:gd name="T9" fmla="*/ T8 w 8593"/>
              <a:gd name="T10" fmla="+- 0 -2268 -2268"/>
              <a:gd name="T11" fmla="*/ -2268 h 3562"/>
              <a:gd name="T12" fmla="+- 0 20769 20207"/>
              <a:gd name="T13" fmla="*/ T12 w 8593"/>
              <a:gd name="T14" fmla="+- 0 1273 -2268"/>
              <a:gd name="T15" fmla="*/ 1273 h 3562"/>
              <a:gd name="T16" fmla="+- 0 22368 20207"/>
              <a:gd name="T17" fmla="*/ T16 w 8593"/>
              <a:gd name="T18" fmla="+- 0 -2268 -2268"/>
              <a:gd name="T19" fmla="*/ -2268 h 3562"/>
              <a:gd name="T20" fmla="+- 0 22873 20207"/>
              <a:gd name="T21" fmla="*/ T20 w 8593"/>
              <a:gd name="T22" fmla="+- 0 -2268 -2268"/>
              <a:gd name="T23" fmla="*/ -2268 h 3562"/>
              <a:gd name="T24" fmla="+- 0 21379 20207"/>
              <a:gd name="T25" fmla="*/ T24 w 8593"/>
              <a:gd name="T26" fmla="+- 0 1293 -2268"/>
              <a:gd name="T27" fmla="*/ 1293 h 3562"/>
              <a:gd name="T28" fmla="+- 0 23492 20207"/>
              <a:gd name="T29" fmla="*/ T28 w 8593"/>
              <a:gd name="T30" fmla="+- 0 -2268 -2268"/>
              <a:gd name="T31" fmla="*/ -2268 h 3562"/>
              <a:gd name="T32" fmla="+- 0 21894 20207"/>
              <a:gd name="T33" fmla="*/ T32 w 8593"/>
              <a:gd name="T34" fmla="+- 0 1273 -2268"/>
              <a:gd name="T35" fmla="*/ 1273 h 3562"/>
              <a:gd name="T36" fmla="+- 0 23492 20207"/>
              <a:gd name="T37" fmla="*/ T36 w 8593"/>
              <a:gd name="T38" fmla="+- 0 -2268 -2268"/>
              <a:gd name="T39" fmla="*/ -2268 h 3562"/>
              <a:gd name="T40" fmla="+- 0 23998 20207"/>
              <a:gd name="T41" fmla="*/ T40 w 8593"/>
              <a:gd name="T42" fmla="+- 0 -2268 -2268"/>
              <a:gd name="T43" fmla="*/ -2268 h 3562"/>
              <a:gd name="T44" fmla="+- 0 22504 20207"/>
              <a:gd name="T45" fmla="*/ T44 w 8593"/>
              <a:gd name="T46" fmla="+- 0 1293 -2268"/>
              <a:gd name="T47" fmla="*/ 1293 h 3562"/>
              <a:gd name="T48" fmla="+- 0 24617 20207"/>
              <a:gd name="T49" fmla="*/ T48 w 8593"/>
              <a:gd name="T50" fmla="+- 0 -2268 -2268"/>
              <a:gd name="T51" fmla="*/ -2268 h 3562"/>
              <a:gd name="T52" fmla="+- 0 23019 20207"/>
              <a:gd name="T53" fmla="*/ T52 w 8593"/>
              <a:gd name="T54" fmla="+- 0 1273 -2268"/>
              <a:gd name="T55" fmla="*/ 1273 h 3562"/>
              <a:gd name="T56" fmla="+- 0 24617 20207"/>
              <a:gd name="T57" fmla="*/ T56 w 8593"/>
              <a:gd name="T58" fmla="+- 0 -2268 -2268"/>
              <a:gd name="T59" fmla="*/ -2268 h 3562"/>
              <a:gd name="T60" fmla="+- 0 25123 20207"/>
              <a:gd name="T61" fmla="*/ T60 w 8593"/>
              <a:gd name="T62" fmla="+- 0 -2268 -2268"/>
              <a:gd name="T63" fmla="*/ -2268 h 3562"/>
              <a:gd name="T64" fmla="+- 0 23629 20207"/>
              <a:gd name="T65" fmla="*/ T64 w 8593"/>
              <a:gd name="T66" fmla="+- 0 1293 -2268"/>
              <a:gd name="T67" fmla="*/ 1293 h 3562"/>
              <a:gd name="T68" fmla="+- 0 25741 20207"/>
              <a:gd name="T69" fmla="*/ T68 w 8593"/>
              <a:gd name="T70" fmla="+- 0 -2268 -2268"/>
              <a:gd name="T71" fmla="*/ -2268 h 3562"/>
              <a:gd name="T72" fmla="+- 0 24143 20207"/>
              <a:gd name="T73" fmla="*/ T72 w 8593"/>
              <a:gd name="T74" fmla="+- 0 1273 -2268"/>
              <a:gd name="T75" fmla="*/ 1273 h 3562"/>
              <a:gd name="T76" fmla="+- 0 25741 20207"/>
              <a:gd name="T77" fmla="*/ T76 w 8593"/>
              <a:gd name="T78" fmla="+- 0 -2268 -2268"/>
              <a:gd name="T79" fmla="*/ -2268 h 3562"/>
              <a:gd name="T80" fmla="+- 0 26247 20207"/>
              <a:gd name="T81" fmla="*/ T80 w 8593"/>
              <a:gd name="T82" fmla="+- 0 -2268 -2268"/>
              <a:gd name="T83" fmla="*/ -2268 h 3562"/>
              <a:gd name="T84" fmla="+- 0 24753 20207"/>
              <a:gd name="T85" fmla="*/ T84 w 8593"/>
              <a:gd name="T86" fmla="+- 0 1293 -2268"/>
              <a:gd name="T87" fmla="*/ 1293 h 3562"/>
              <a:gd name="T88" fmla="+- 0 26866 20207"/>
              <a:gd name="T89" fmla="*/ T88 w 8593"/>
              <a:gd name="T90" fmla="+- 0 -2268 -2268"/>
              <a:gd name="T91" fmla="*/ -2268 h 3562"/>
              <a:gd name="T92" fmla="+- 0 25268 20207"/>
              <a:gd name="T93" fmla="*/ T92 w 8593"/>
              <a:gd name="T94" fmla="+- 0 1273 -2268"/>
              <a:gd name="T95" fmla="*/ 1273 h 3562"/>
              <a:gd name="T96" fmla="+- 0 26866 20207"/>
              <a:gd name="T97" fmla="*/ T96 w 8593"/>
              <a:gd name="T98" fmla="+- 0 -2268 -2268"/>
              <a:gd name="T99" fmla="*/ -2268 h 3562"/>
              <a:gd name="T100" fmla="+- 0 27372 20207"/>
              <a:gd name="T101" fmla="*/ T100 w 8593"/>
              <a:gd name="T102" fmla="+- 0 -2268 -2268"/>
              <a:gd name="T103" fmla="*/ -2268 h 3562"/>
              <a:gd name="T104" fmla="+- 0 25878 20207"/>
              <a:gd name="T105" fmla="*/ T104 w 8593"/>
              <a:gd name="T106" fmla="+- 0 1293 -2268"/>
              <a:gd name="T107" fmla="*/ 1293 h 3562"/>
              <a:gd name="T108" fmla="+- 0 27991 20207"/>
              <a:gd name="T109" fmla="*/ T108 w 8593"/>
              <a:gd name="T110" fmla="+- 0 -2268 -2268"/>
              <a:gd name="T111" fmla="*/ -2268 h 3562"/>
              <a:gd name="T112" fmla="+- 0 26393 20207"/>
              <a:gd name="T113" fmla="*/ T112 w 8593"/>
              <a:gd name="T114" fmla="+- 0 1273 -2268"/>
              <a:gd name="T115" fmla="*/ 1273 h 3562"/>
              <a:gd name="T116" fmla="+- 0 27991 20207"/>
              <a:gd name="T117" fmla="*/ T116 w 8593"/>
              <a:gd name="T118" fmla="+- 0 -2268 -2268"/>
              <a:gd name="T119" fmla="*/ -2268 h 3562"/>
              <a:gd name="T120" fmla="+- 0 28497 20207"/>
              <a:gd name="T121" fmla="*/ T120 w 8593"/>
              <a:gd name="T122" fmla="+- 0 -2268 -2268"/>
              <a:gd name="T123" fmla="*/ -2268 h 3562"/>
              <a:gd name="T124" fmla="+- 0 27002 20207"/>
              <a:gd name="T125" fmla="*/ T124 w 8593"/>
              <a:gd name="T126" fmla="+- 0 1293 -2268"/>
              <a:gd name="T127" fmla="*/ 1293 h 3562"/>
              <a:gd name="T128" fmla="+- 0 28800 20207"/>
              <a:gd name="T129" fmla="*/ T128 w 8593"/>
              <a:gd name="T130" fmla="+- 0 -382 -2268"/>
              <a:gd name="T131" fmla="*/ -382 h 3562"/>
              <a:gd name="T132" fmla="+- 0 28127 20207"/>
              <a:gd name="T133" fmla="*/ T132 w 8593"/>
              <a:gd name="T134" fmla="+- 0 1293 -2268"/>
              <a:gd name="T135" fmla="*/ 1293 h 3562"/>
              <a:gd name="T136" fmla="+- 0 28800 20207"/>
              <a:gd name="T137" fmla="*/ T136 w 8593"/>
              <a:gd name="T138" fmla="+- 0 -382 -2268"/>
              <a:gd name="T139" fmla="*/ -382 h 3562"/>
              <a:gd name="T140" fmla="+- 0 27517 20207"/>
              <a:gd name="T141" fmla="*/ T140 w 8593"/>
              <a:gd name="T142" fmla="+- 0 1273 -2268"/>
              <a:gd name="T143" fmla="*/ 1273 h 3562"/>
              <a:gd name="T144" fmla="+- 0 28800 20207"/>
              <a:gd name="T145" fmla="*/ T144 w 8593"/>
              <a:gd name="T146" fmla="+- 0 -1544 -2268"/>
              <a:gd name="T147" fmla="*/ -1544 h 356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8593" h="3562">
                <a:moveTo>
                  <a:pt x="1598" y="0"/>
                </a:moveTo>
                <a:lnTo>
                  <a:pt x="1542" y="0"/>
                </a:lnTo>
                <a:lnTo>
                  <a:pt x="0" y="3541"/>
                </a:lnTo>
                <a:lnTo>
                  <a:pt x="48" y="3561"/>
                </a:lnTo>
                <a:lnTo>
                  <a:pt x="1598" y="0"/>
                </a:lnTo>
                <a:moveTo>
                  <a:pt x="2161" y="0"/>
                </a:moveTo>
                <a:lnTo>
                  <a:pt x="2104" y="0"/>
                </a:lnTo>
                <a:lnTo>
                  <a:pt x="562" y="3541"/>
                </a:lnTo>
                <a:lnTo>
                  <a:pt x="610" y="3561"/>
                </a:lnTo>
                <a:lnTo>
                  <a:pt x="2161" y="0"/>
                </a:lnTo>
                <a:moveTo>
                  <a:pt x="2723" y="0"/>
                </a:moveTo>
                <a:lnTo>
                  <a:pt x="2666" y="0"/>
                </a:lnTo>
                <a:lnTo>
                  <a:pt x="1125" y="3541"/>
                </a:lnTo>
                <a:lnTo>
                  <a:pt x="1172" y="3561"/>
                </a:lnTo>
                <a:lnTo>
                  <a:pt x="2723" y="0"/>
                </a:lnTo>
                <a:moveTo>
                  <a:pt x="3285" y="0"/>
                </a:moveTo>
                <a:lnTo>
                  <a:pt x="3229" y="0"/>
                </a:lnTo>
                <a:lnTo>
                  <a:pt x="1687" y="3541"/>
                </a:lnTo>
                <a:lnTo>
                  <a:pt x="1735" y="3561"/>
                </a:lnTo>
                <a:lnTo>
                  <a:pt x="3285" y="0"/>
                </a:lnTo>
                <a:moveTo>
                  <a:pt x="3848" y="0"/>
                </a:moveTo>
                <a:lnTo>
                  <a:pt x="3791" y="0"/>
                </a:lnTo>
                <a:lnTo>
                  <a:pt x="2249" y="3541"/>
                </a:lnTo>
                <a:lnTo>
                  <a:pt x="2297" y="3561"/>
                </a:lnTo>
                <a:lnTo>
                  <a:pt x="3848" y="0"/>
                </a:lnTo>
                <a:moveTo>
                  <a:pt x="4410" y="0"/>
                </a:moveTo>
                <a:lnTo>
                  <a:pt x="4353" y="0"/>
                </a:lnTo>
                <a:lnTo>
                  <a:pt x="2812" y="3541"/>
                </a:lnTo>
                <a:lnTo>
                  <a:pt x="2859" y="3561"/>
                </a:lnTo>
                <a:lnTo>
                  <a:pt x="4410" y="0"/>
                </a:lnTo>
                <a:moveTo>
                  <a:pt x="4972" y="0"/>
                </a:moveTo>
                <a:lnTo>
                  <a:pt x="4916" y="0"/>
                </a:lnTo>
                <a:lnTo>
                  <a:pt x="3374" y="3541"/>
                </a:lnTo>
                <a:lnTo>
                  <a:pt x="3422" y="3561"/>
                </a:lnTo>
                <a:lnTo>
                  <a:pt x="4972" y="0"/>
                </a:lnTo>
                <a:moveTo>
                  <a:pt x="5534" y="0"/>
                </a:moveTo>
                <a:lnTo>
                  <a:pt x="5478" y="0"/>
                </a:lnTo>
                <a:lnTo>
                  <a:pt x="3936" y="3541"/>
                </a:lnTo>
                <a:lnTo>
                  <a:pt x="3984" y="3561"/>
                </a:lnTo>
                <a:lnTo>
                  <a:pt x="5534" y="0"/>
                </a:lnTo>
                <a:moveTo>
                  <a:pt x="6097" y="0"/>
                </a:moveTo>
                <a:lnTo>
                  <a:pt x="6040" y="0"/>
                </a:lnTo>
                <a:lnTo>
                  <a:pt x="4499" y="3541"/>
                </a:lnTo>
                <a:lnTo>
                  <a:pt x="4546" y="3561"/>
                </a:lnTo>
                <a:lnTo>
                  <a:pt x="6097" y="0"/>
                </a:lnTo>
                <a:moveTo>
                  <a:pt x="6659" y="0"/>
                </a:moveTo>
                <a:lnTo>
                  <a:pt x="6603" y="0"/>
                </a:lnTo>
                <a:lnTo>
                  <a:pt x="5061" y="3541"/>
                </a:lnTo>
                <a:lnTo>
                  <a:pt x="5109" y="3561"/>
                </a:lnTo>
                <a:lnTo>
                  <a:pt x="6659" y="0"/>
                </a:lnTo>
                <a:moveTo>
                  <a:pt x="7221" y="0"/>
                </a:moveTo>
                <a:lnTo>
                  <a:pt x="7165" y="0"/>
                </a:lnTo>
                <a:lnTo>
                  <a:pt x="5623" y="3541"/>
                </a:lnTo>
                <a:lnTo>
                  <a:pt x="5671" y="3561"/>
                </a:lnTo>
                <a:lnTo>
                  <a:pt x="7221" y="0"/>
                </a:lnTo>
                <a:moveTo>
                  <a:pt x="7784" y="0"/>
                </a:moveTo>
                <a:lnTo>
                  <a:pt x="7727" y="0"/>
                </a:lnTo>
                <a:lnTo>
                  <a:pt x="6186" y="3541"/>
                </a:lnTo>
                <a:lnTo>
                  <a:pt x="6233" y="3561"/>
                </a:lnTo>
                <a:lnTo>
                  <a:pt x="7784" y="0"/>
                </a:lnTo>
                <a:moveTo>
                  <a:pt x="8346" y="0"/>
                </a:moveTo>
                <a:lnTo>
                  <a:pt x="8290" y="0"/>
                </a:lnTo>
                <a:lnTo>
                  <a:pt x="6748" y="3541"/>
                </a:lnTo>
                <a:lnTo>
                  <a:pt x="6795" y="3561"/>
                </a:lnTo>
                <a:lnTo>
                  <a:pt x="8346" y="0"/>
                </a:lnTo>
                <a:moveTo>
                  <a:pt x="8593" y="1886"/>
                </a:moveTo>
                <a:lnTo>
                  <a:pt x="7872" y="3541"/>
                </a:lnTo>
                <a:lnTo>
                  <a:pt x="7920" y="3561"/>
                </a:lnTo>
                <a:lnTo>
                  <a:pt x="8593" y="2016"/>
                </a:lnTo>
                <a:lnTo>
                  <a:pt x="8593" y="1886"/>
                </a:lnTo>
                <a:moveTo>
                  <a:pt x="8593" y="595"/>
                </a:moveTo>
                <a:lnTo>
                  <a:pt x="7310" y="3541"/>
                </a:lnTo>
                <a:lnTo>
                  <a:pt x="7358" y="3561"/>
                </a:lnTo>
                <a:lnTo>
                  <a:pt x="8593" y="724"/>
                </a:lnTo>
                <a:lnTo>
                  <a:pt x="8593" y="595"/>
                </a:lnTo>
              </a:path>
            </a:pathLst>
          </a:custGeom>
          <a:solidFill>
            <a:srgbClr val="877B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3229B20-59BC-CEB6-9C64-B18D9805773E}"/>
              </a:ext>
            </a:extLst>
          </p:cNvPr>
          <p:cNvSpPr txBox="1"/>
          <p:nvPr/>
        </p:nvSpPr>
        <p:spPr>
          <a:xfrm>
            <a:off x="-825910" y="1432514"/>
            <a:ext cx="12034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85620" marR="2247265">
              <a:spcBef>
                <a:spcPts val="4425"/>
              </a:spcBef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 nehodnotí známkami ale slovně a cílem hodnocení je motivovat žáka k dalším aktivitám a rozvíjet jeho tvůrčí</a:t>
            </a:r>
            <a:r>
              <a:rPr lang="cs-CZ" sz="2000" spc="53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potenciál.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image14.png">
            <a:extLst>
              <a:ext uri="{FF2B5EF4-FFF2-40B4-BE49-F238E27FC236}">
                <a16:creationId xmlns:a16="http://schemas.microsoft.com/office/drawing/2014/main" id="{11DB2AB1-6511-4519-B2D0-6B137F11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643" y="3223829"/>
            <a:ext cx="2757487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D5FDB25C-CFE1-9B18-036D-C632ADB75EC8}"/>
              </a:ext>
            </a:extLst>
          </p:cNvPr>
          <p:cNvSpPr>
            <a:spLocks/>
          </p:cNvSpPr>
          <p:nvPr/>
        </p:nvSpPr>
        <p:spPr bwMode="auto">
          <a:xfrm>
            <a:off x="-4922995" y="3615942"/>
            <a:ext cx="1420813" cy="946150"/>
          </a:xfrm>
          <a:custGeom>
            <a:avLst/>
            <a:gdLst>
              <a:gd name="T0" fmla="+- 0 223 221"/>
              <a:gd name="T1" fmla="*/ T0 w 2237"/>
              <a:gd name="T2" fmla="+- 0 1571 1487"/>
              <a:gd name="T3" fmla="*/ 1571 h 1491"/>
              <a:gd name="T4" fmla="+- 0 253 221"/>
              <a:gd name="T5" fmla="*/ T4 w 2237"/>
              <a:gd name="T6" fmla="+- 0 1496 1487"/>
              <a:gd name="T7" fmla="*/ 1496 h 1491"/>
              <a:gd name="T8" fmla="+- 0 340 221"/>
              <a:gd name="T9" fmla="*/ T8 w 2237"/>
              <a:gd name="T10" fmla="+- 0 1513 1487"/>
              <a:gd name="T11" fmla="*/ 1513 h 1491"/>
              <a:gd name="T12" fmla="+- 0 340 221"/>
              <a:gd name="T13" fmla="*/ T12 w 2237"/>
              <a:gd name="T14" fmla="+- 0 1594 1487"/>
              <a:gd name="T15" fmla="*/ 1594 h 1491"/>
              <a:gd name="T16" fmla="+- 0 971 221"/>
              <a:gd name="T17" fmla="*/ T16 w 2237"/>
              <a:gd name="T18" fmla="+- 0 1618 1487"/>
              <a:gd name="T19" fmla="*/ 1618 h 1491"/>
              <a:gd name="T20" fmla="+- 0 922 221"/>
              <a:gd name="T21" fmla="*/ T20 w 2237"/>
              <a:gd name="T22" fmla="+- 0 1545 1487"/>
              <a:gd name="T23" fmla="*/ 1545 h 1491"/>
              <a:gd name="T24" fmla="+- 0 979 221"/>
              <a:gd name="T25" fmla="*/ T24 w 2237"/>
              <a:gd name="T26" fmla="+- 0 1487 1487"/>
              <a:gd name="T27" fmla="*/ 1487 h 1491"/>
              <a:gd name="T28" fmla="+- 0 1053 221"/>
              <a:gd name="T29" fmla="*/ T28 w 2237"/>
              <a:gd name="T30" fmla="+- 0 1536 1487"/>
              <a:gd name="T31" fmla="*/ 1536 h 1491"/>
              <a:gd name="T32" fmla="+- 0 1022 221"/>
              <a:gd name="T33" fmla="*/ T32 w 2237"/>
              <a:gd name="T34" fmla="+- 0 1612 1487"/>
              <a:gd name="T35" fmla="*/ 1612 h 1491"/>
              <a:gd name="T36" fmla="+- 0 1656 221"/>
              <a:gd name="T37" fmla="*/ T36 w 2237"/>
              <a:gd name="T38" fmla="+- 0 1612 1487"/>
              <a:gd name="T39" fmla="*/ 1612 h 1491"/>
              <a:gd name="T40" fmla="+- 0 1625 221"/>
              <a:gd name="T41" fmla="*/ T40 w 2237"/>
              <a:gd name="T42" fmla="+- 0 1536 1487"/>
              <a:gd name="T43" fmla="*/ 1536 h 1491"/>
              <a:gd name="T44" fmla="+- 0 1698 221"/>
              <a:gd name="T45" fmla="*/ T44 w 2237"/>
              <a:gd name="T46" fmla="+- 0 1487 1487"/>
              <a:gd name="T47" fmla="*/ 1487 h 1491"/>
              <a:gd name="T48" fmla="+- 0 1756 221"/>
              <a:gd name="T49" fmla="*/ T48 w 2237"/>
              <a:gd name="T50" fmla="+- 0 1545 1487"/>
              <a:gd name="T51" fmla="*/ 1545 h 1491"/>
              <a:gd name="T52" fmla="+- 0 1707 221"/>
              <a:gd name="T53" fmla="*/ T52 w 2237"/>
              <a:gd name="T54" fmla="+- 0 1618 1487"/>
              <a:gd name="T55" fmla="*/ 1618 h 1491"/>
              <a:gd name="T56" fmla="+- 0 2338 221"/>
              <a:gd name="T57" fmla="*/ T56 w 2237"/>
              <a:gd name="T58" fmla="+- 0 1594 1487"/>
              <a:gd name="T59" fmla="*/ 1594 h 1491"/>
              <a:gd name="T60" fmla="+- 0 2338 221"/>
              <a:gd name="T61" fmla="*/ T60 w 2237"/>
              <a:gd name="T62" fmla="+- 0 1513 1487"/>
              <a:gd name="T63" fmla="*/ 1513 h 1491"/>
              <a:gd name="T64" fmla="+- 0 2424 221"/>
              <a:gd name="T65" fmla="*/ T64 w 2237"/>
              <a:gd name="T66" fmla="+- 0 1496 1487"/>
              <a:gd name="T67" fmla="*/ 1496 h 1491"/>
              <a:gd name="T68" fmla="+- 0 2456 221"/>
              <a:gd name="T69" fmla="*/ T68 w 2237"/>
              <a:gd name="T70" fmla="+- 0 1571 1487"/>
              <a:gd name="T71" fmla="*/ 1571 h 1491"/>
              <a:gd name="T72" fmla="+- 0 296 221"/>
              <a:gd name="T73" fmla="*/ T72 w 2237"/>
              <a:gd name="T74" fmla="+- 0 2298 1487"/>
              <a:gd name="T75" fmla="*/ 2298 h 1491"/>
              <a:gd name="T76" fmla="+- 0 222 221"/>
              <a:gd name="T77" fmla="*/ T76 w 2237"/>
              <a:gd name="T78" fmla="+- 0 2249 1487"/>
              <a:gd name="T79" fmla="*/ 2249 h 1491"/>
              <a:gd name="T80" fmla="+- 0 254 221"/>
              <a:gd name="T81" fmla="*/ T80 w 2237"/>
              <a:gd name="T82" fmla="+- 0 2174 1487"/>
              <a:gd name="T83" fmla="*/ 2174 h 1491"/>
              <a:gd name="T84" fmla="+- 0 320 221"/>
              <a:gd name="T85" fmla="*/ T84 w 2237"/>
              <a:gd name="T86" fmla="+- 0 2174 1487"/>
              <a:gd name="T87" fmla="*/ 2174 h 1491"/>
              <a:gd name="T88" fmla="+- 0 352 221"/>
              <a:gd name="T89" fmla="*/ T88 w 2237"/>
              <a:gd name="T90" fmla="+- 0 2249 1487"/>
              <a:gd name="T91" fmla="*/ 2249 h 1491"/>
              <a:gd name="T92" fmla="+- 0 296 221"/>
              <a:gd name="T93" fmla="*/ T92 w 2237"/>
              <a:gd name="T94" fmla="+- 0 2166 1487"/>
              <a:gd name="T95" fmla="*/ 2166 h 1491"/>
              <a:gd name="T96" fmla="+- 0 955 221"/>
              <a:gd name="T97" fmla="*/ T96 w 2237"/>
              <a:gd name="T98" fmla="+- 0 2290 1487"/>
              <a:gd name="T99" fmla="*/ 2290 h 1491"/>
              <a:gd name="T100" fmla="+- 0 924 221"/>
              <a:gd name="T101" fmla="*/ T100 w 2237"/>
              <a:gd name="T102" fmla="+- 0 2215 1487"/>
              <a:gd name="T103" fmla="*/ 2215 h 1491"/>
              <a:gd name="T104" fmla="+- 0 997 221"/>
              <a:gd name="T105" fmla="*/ T104 w 2237"/>
              <a:gd name="T106" fmla="+- 0 2166 1487"/>
              <a:gd name="T107" fmla="*/ 2166 h 1491"/>
              <a:gd name="T108" fmla="+- 0 1055 221"/>
              <a:gd name="T109" fmla="*/ T108 w 2237"/>
              <a:gd name="T110" fmla="+- 0 2223 1487"/>
              <a:gd name="T111" fmla="*/ 2223 h 1491"/>
              <a:gd name="T112" fmla="+- 0 1006 221"/>
              <a:gd name="T113" fmla="*/ T112 w 2237"/>
              <a:gd name="T114" fmla="+- 0 2297 1487"/>
              <a:gd name="T115" fmla="*/ 2297 h 1491"/>
              <a:gd name="T116" fmla="+- 0 1637 221"/>
              <a:gd name="T117" fmla="*/ T116 w 2237"/>
              <a:gd name="T118" fmla="+- 0 2273 1487"/>
              <a:gd name="T119" fmla="*/ 2273 h 1491"/>
              <a:gd name="T120" fmla="+- 0 1637 221"/>
              <a:gd name="T121" fmla="*/ T120 w 2237"/>
              <a:gd name="T122" fmla="+- 0 2191 1487"/>
              <a:gd name="T123" fmla="*/ 2191 h 1491"/>
              <a:gd name="T124" fmla="+- 0 1723 221"/>
              <a:gd name="T125" fmla="*/ T124 w 2237"/>
              <a:gd name="T126" fmla="+- 0 2174 1487"/>
              <a:gd name="T127" fmla="*/ 2174 h 1491"/>
              <a:gd name="T128" fmla="+- 0 1754 221"/>
              <a:gd name="T129" fmla="*/ T128 w 2237"/>
              <a:gd name="T130" fmla="+- 0 2249 1487"/>
              <a:gd name="T131" fmla="*/ 2249 h 1491"/>
              <a:gd name="T132" fmla="+- 0 2398 221"/>
              <a:gd name="T133" fmla="*/ T132 w 2237"/>
              <a:gd name="T134" fmla="+- 0 2298 1487"/>
              <a:gd name="T135" fmla="*/ 2298 h 1491"/>
              <a:gd name="T136" fmla="+- 0 2325 221"/>
              <a:gd name="T137" fmla="*/ T136 w 2237"/>
              <a:gd name="T138" fmla="+- 0 2249 1487"/>
              <a:gd name="T139" fmla="*/ 2249 h 1491"/>
              <a:gd name="T140" fmla="+- 0 2358 221"/>
              <a:gd name="T141" fmla="*/ T140 w 2237"/>
              <a:gd name="T142" fmla="+- 0 2174 1487"/>
              <a:gd name="T143" fmla="*/ 2174 h 1491"/>
              <a:gd name="T144" fmla="+- 0 2424 221"/>
              <a:gd name="T145" fmla="*/ T144 w 2237"/>
              <a:gd name="T146" fmla="+- 0 2174 1487"/>
              <a:gd name="T147" fmla="*/ 2174 h 1491"/>
              <a:gd name="T148" fmla="+- 0 2455 221"/>
              <a:gd name="T149" fmla="*/ T148 w 2237"/>
              <a:gd name="T150" fmla="+- 0 2250 1487"/>
              <a:gd name="T151" fmla="*/ 2250 h 1491"/>
              <a:gd name="T152" fmla="+- 0 296 221"/>
              <a:gd name="T153" fmla="*/ T152 w 2237"/>
              <a:gd name="T154" fmla="+- 0 2978 1487"/>
              <a:gd name="T155" fmla="*/ 2978 h 1491"/>
              <a:gd name="T156" fmla="+- 0 223 221"/>
              <a:gd name="T157" fmla="*/ T156 w 2237"/>
              <a:gd name="T158" fmla="+- 0 2929 1487"/>
              <a:gd name="T159" fmla="*/ 2929 h 1491"/>
              <a:gd name="T160" fmla="+- 0 253 221"/>
              <a:gd name="T161" fmla="*/ T160 w 2237"/>
              <a:gd name="T162" fmla="+- 0 2854 1487"/>
              <a:gd name="T163" fmla="*/ 2854 h 1491"/>
              <a:gd name="T164" fmla="+- 0 340 221"/>
              <a:gd name="T165" fmla="*/ T164 w 2237"/>
              <a:gd name="T166" fmla="+- 0 2871 1487"/>
              <a:gd name="T167" fmla="*/ 2871 h 1491"/>
              <a:gd name="T168" fmla="+- 0 340 221"/>
              <a:gd name="T169" fmla="*/ T168 w 2237"/>
              <a:gd name="T170" fmla="+- 0 2952 1487"/>
              <a:gd name="T171" fmla="*/ 2952 h 1491"/>
              <a:gd name="T172" fmla="+- 0 955 221"/>
              <a:gd name="T173" fmla="*/ T172 w 2237"/>
              <a:gd name="T174" fmla="+- 0 2969 1487"/>
              <a:gd name="T175" fmla="*/ 2969 h 1491"/>
              <a:gd name="T176" fmla="+- 0 923 221"/>
              <a:gd name="T177" fmla="*/ T176 w 2237"/>
              <a:gd name="T178" fmla="+- 0 2894 1487"/>
              <a:gd name="T179" fmla="*/ 2894 h 1491"/>
              <a:gd name="T180" fmla="+- 0 997 221"/>
              <a:gd name="T181" fmla="*/ T180 w 2237"/>
              <a:gd name="T182" fmla="+- 0 2845 1487"/>
              <a:gd name="T183" fmla="*/ 2845 h 1491"/>
              <a:gd name="T184" fmla="+- 0 1054 221"/>
              <a:gd name="T185" fmla="*/ T184 w 2237"/>
              <a:gd name="T186" fmla="+- 0 2902 1487"/>
              <a:gd name="T187" fmla="*/ 2902 h 1491"/>
              <a:gd name="T188" fmla="+- 0 1005 221"/>
              <a:gd name="T189" fmla="*/ T188 w 2237"/>
              <a:gd name="T190" fmla="+- 0 2976 1487"/>
              <a:gd name="T191" fmla="*/ 2976 h 1491"/>
              <a:gd name="T192" fmla="+- 0 1636 221"/>
              <a:gd name="T193" fmla="*/ T192 w 2237"/>
              <a:gd name="T194" fmla="+- 0 2952 1487"/>
              <a:gd name="T195" fmla="*/ 2952 h 1491"/>
              <a:gd name="T196" fmla="+- 0 1636 221"/>
              <a:gd name="T197" fmla="*/ T196 w 2237"/>
              <a:gd name="T198" fmla="+- 0 2871 1487"/>
              <a:gd name="T199" fmla="*/ 2871 h 1491"/>
              <a:gd name="T200" fmla="+- 0 1723 221"/>
              <a:gd name="T201" fmla="*/ T200 w 2237"/>
              <a:gd name="T202" fmla="+- 0 2853 1487"/>
              <a:gd name="T203" fmla="*/ 2853 h 1491"/>
              <a:gd name="T204" fmla="+- 0 1754 221"/>
              <a:gd name="T205" fmla="*/ T204 w 2237"/>
              <a:gd name="T206" fmla="+- 0 2928 1487"/>
              <a:gd name="T207" fmla="*/ 2928 h 1491"/>
              <a:gd name="T208" fmla="+- 0 1681 221"/>
              <a:gd name="T209" fmla="*/ T208 w 2237"/>
              <a:gd name="T210" fmla="+- 0 2978 1487"/>
              <a:gd name="T211" fmla="*/ 2978 h 1491"/>
              <a:gd name="T212" fmla="+- 0 2332 221"/>
              <a:gd name="T213" fmla="*/ T212 w 2237"/>
              <a:gd name="T214" fmla="+- 0 2944 1487"/>
              <a:gd name="T215" fmla="*/ 2944 h 1491"/>
              <a:gd name="T216" fmla="+- 0 2350 221"/>
              <a:gd name="T217" fmla="*/ T216 w 2237"/>
              <a:gd name="T218" fmla="+- 0 2858 1487"/>
              <a:gd name="T219" fmla="*/ 2858 h 1491"/>
              <a:gd name="T220" fmla="+- 0 2431 221"/>
              <a:gd name="T221" fmla="*/ T220 w 2237"/>
              <a:gd name="T222" fmla="+- 0 2859 1487"/>
              <a:gd name="T223" fmla="*/ 2859 h 1491"/>
              <a:gd name="T224" fmla="+- 0 2448 221"/>
              <a:gd name="T225" fmla="*/ T224 w 2237"/>
              <a:gd name="T226" fmla="+- 0 2945 1487"/>
              <a:gd name="T227" fmla="*/ 2945 h 149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</a:cxnLst>
            <a:rect l="0" t="0" r="r" b="b"/>
            <a:pathLst>
              <a:path w="2237" h="1491">
                <a:moveTo>
                  <a:pt x="58" y="133"/>
                </a:moveTo>
                <a:lnTo>
                  <a:pt x="49" y="131"/>
                </a:lnTo>
                <a:lnTo>
                  <a:pt x="33" y="125"/>
                </a:lnTo>
                <a:lnTo>
                  <a:pt x="26" y="120"/>
                </a:lnTo>
                <a:lnTo>
                  <a:pt x="13" y="108"/>
                </a:lnTo>
                <a:lnTo>
                  <a:pt x="9" y="100"/>
                </a:lnTo>
                <a:lnTo>
                  <a:pt x="2" y="84"/>
                </a:lnTo>
                <a:lnTo>
                  <a:pt x="0" y="76"/>
                </a:lnTo>
                <a:lnTo>
                  <a:pt x="0" y="58"/>
                </a:lnTo>
                <a:lnTo>
                  <a:pt x="2" y="50"/>
                </a:lnTo>
                <a:lnTo>
                  <a:pt x="8" y="34"/>
                </a:lnTo>
                <a:lnTo>
                  <a:pt x="13" y="26"/>
                </a:lnTo>
                <a:lnTo>
                  <a:pt x="25" y="14"/>
                </a:lnTo>
                <a:lnTo>
                  <a:pt x="32" y="9"/>
                </a:lnTo>
                <a:lnTo>
                  <a:pt x="49" y="2"/>
                </a:lnTo>
                <a:lnTo>
                  <a:pt x="57" y="0"/>
                </a:lnTo>
                <a:lnTo>
                  <a:pt x="75" y="0"/>
                </a:lnTo>
                <a:lnTo>
                  <a:pt x="83" y="2"/>
                </a:lnTo>
                <a:lnTo>
                  <a:pt x="99" y="9"/>
                </a:lnTo>
                <a:lnTo>
                  <a:pt x="107" y="13"/>
                </a:lnTo>
                <a:lnTo>
                  <a:pt x="119" y="26"/>
                </a:lnTo>
                <a:lnTo>
                  <a:pt x="124" y="33"/>
                </a:lnTo>
                <a:lnTo>
                  <a:pt x="131" y="49"/>
                </a:lnTo>
                <a:lnTo>
                  <a:pt x="133" y="58"/>
                </a:lnTo>
                <a:lnTo>
                  <a:pt x="133" y="76"/>
                </a:lnTo>
                <a:lnTo>
                  <a:pt x="131" y="84"/>
                </a:lnTo>
                <a:lnTo>
                  <a:pt x="124" y="100"/>
                </a:lnTo>
                <a:lnTo>
                  <a:pt x="119" y="107"/>
                </a:lnTo>
                <a:lnTo>
                  <a:pt x="107" y="120"/>
                </a:lnTo>
                <a:lnTo>
                  <a:pt x="100" y="125"/>
                </a:lnTo>
                <a:lnTo>
                  <a:pt x="84" y="131"/>
                </a:lnTo>
                <a:lnTo>
                  <a:pt x="75" y="133"/>
                </a:lnTo>
                <a:lnTo>
                  <a:pt x="58" y="133"/>
                </a:lnTo>
                <a:close/>
                <a:moveTo>
                  <a:pt x="758" y="133"/>
                </a:moveTo>
                <a:lnTo>
                  <a:pt x="750" y="131"/>
                </a:lnTo>
                <a:lnTo>
                  <a:pt x="734" y="125"/>
                </a:lnTo>
                <a:lnTo>
                  <a:pt x="726" y="120"/>
                </a:lnTo>
                <a:lnTo>
                  <a:pt x="714" y="107"/>
                </a:lnTo>
                <a:lnTo>
                  <a:pt x="709" y="100"/>
                </a:lnTo>
                <a:lnTo>
                  <a:pt x="702" y="84"/>
                </a:lnTo>
                <a:lnTo>
                  <a:pt x="701" y="75"/>
                </a:lnTo>
                <a:lnTo>
                  <a:pt x="701" y="58"/>
                </a:lnTo>
                <a:lnTo>
                  <a:pt x="702" y="49"/>
                </a:lnTo>
                <a:lnTo>
                  <a:pt x="709" y="33"/>
                </a:lnTo>
                <a:lnTo>
                  <a:pt x="714" y="26"/>
                </a:lnTo>
                <a:lnTo>
                  <a:pt x="726" y="14"/>
                </a:lnTo>
                <a:lnTo>
                  <a:pt x="734" y="9"/>
                </a:lnTo>
                <a:lnTo>
                  <a:pt x="750" y="2"/>
                </a:lnTo>
                <a:lnTo>
                  <a:pt x="758" y="0"/>
                </a:lnTo>
                <a:lnTo>
                  <a:pt x="776" y="0"/>
                </a:lnTo>
                <a:lnTo>
                  <a:pt x="784" y="2"/>
                </a:lnTo>
                <a:lnTo>
                  <a:pt x="801" y="9"/>
                </a:lnTo>
                <a:lnTo>
                  <a:pt x="808" y="14"/>
                </a:lnTo>
                <a:lnTo>
                  <a:pt x="820" y="26"/>
                </a:lnTo>
                <a:lnTo>
                  <a:pt x="825" y="33"/>
                </a:lnTo>
                <a:lnTo>
                  <a:pt x="832" y="49"/>
                </a:lnTo>
                <a:lnTo>
                  <a:pt x="833" y="58"/>
                </a:lnTo>
                <a:lnTo>
                  <a:pt x="833" y="75"/>
                </a:lnTo>
                <a:lnTo>
                  <a:pt x="832" y="84"/>
                </a:lnTo>
                <a:lnTo>
                  <a:pt x="825" y="100"/>
                </a:lnTo>
                <a:lnTo>
                  <a:pt x="820" y="107"/>
                </a:lnTo>
                <a:lnTo>
                  <a:pt x="808" y="120"/>
                </a:lnTo>
                <a:lnTo>
                  <a:pt x="801" y="125"/>
                </a:lnTo>
                <a:lnTo>
                  <a:pt x="784" y="131"/>
                </a:lnTo>
                <a:lnTo>
                  <a:pt x="776" y="133"/>
                </a:lnTo>
                <a:lnTo>
                  <a:pt x="758" y="133"/>
                </a:lnTo>
                <a:close/>
                <a:moveTo>
                  <a:pt x="1477" y="133"/>
                </a:moveTo>
                <a:lnTo>
                  <a:pt x="1460" y="133"/>
                </a:lnTo>
                <a:lnTo>
                  <a:pt x="1451" y="131"/>
                </a:lnTo>
                <a:lnTo>
                  <a:pt x="1435" y="125"/>
                </a:lnTo>
                <a:lnTo>
                  <a:pt x="1428" y="120"/>
                </a:lnTo>
                <a:lnTo>
                  <a:pt x="1415" y="107"/>
                </a:lnTo>
                <a:lnTo>
                  <a:pt x="1411" y="100"/>
                </a:lnTo>
                <a:lnTo>
                  <a:pt x="1404" y="84"/>
                </a:lnTo>
                <a:lnTo>
                  <a:pt x="1402" y="75"/>
                </a:lnTo>
                <a:lnTo>
                  <a:pt x="1402" y="58"/>
                </a:lnTo>
                <a:lnTo>
                  <a:pt x="1404" y="49"/>
                </a:lnTo>
                <a:lnTo>
                  <a:pt x="1411" y="33"/>
                </a:lnTo>
                <a:lnTo>
                  <a:pt x="1415" y="26"/>
                </a:lnTo>
                <a:lnTo>
                  <a:pt x="1428" y="14"/>
                </a:lnTo>
                <a:lnTo>
                  <a:pt x="1435" y="9"/>
                </a:lnTo>
                <a:lnTo>
                  <a:pt x="1451" y="2"/>
                </a:lnTo>
                <a:lnTo>
                  <a:pt x="1460" y="0"/>
                </a:lnTo>
                <a:lnTo>
                  <a:pt x="1477" y="0"/>
                </a:lnTo>
                <a:lnTo>
                  <a:pt x="1486" y="2"/>
                </a:lnTo>
                <a:lnTo>
                  <a:pt x="1502" y="9"/>
                </a:lnTo>
                <a:lnTo>
                  <a:pt x="1509" y="14"/>
                </a:lnTo>
                <a:lnTo>
                  <a:pt x="1522" y="26"/>
                </a:lnTo>
                <a:lnTo>
                  <a:pt x="1526" y="33"/>
                </a:lnTo>
                <a:lnTo>
                  <a:pt x="1533" y="49"/>
                </a:lnTo>
                <a:lnTo>
                  <a:pt x="1535" y="58"/>
                </a:lnTo>
                <a:lnTo>
                  <a:pt x="1535" y="75"/>
                </a:lnTo>
                <a:lnTo>
                  <a:pt x="1533" y="84"/>
                </a:lnTo>
                <a:lnTo>
                  <a:pt x="1526" y="100"/>
                </a:lnTo>
                <a:lnTo>
                  <a:pt x="1522" y="107"/>
                </a:lnTo>
                <a:lnTo>
                  <a:pt x="1509" y="120"/>
                </a:lnTo>
                <a:lnTo>
                  <a:pt x="1502" y="125"/>
                </a:lnTo>
                <a:lnTo>
                  <a:pt x="1486" y="131"/>
                </a:lnTo>
                <a:lnTo>
                  <a:pt x="1477" y="133"/>
                </a:lnTo>
                <a:close/>
                <a:moveTo>
                  <a:pt x="2179" y="133"/>
                </a:moveTo>
                <a:lnTo>
                  <a:pt x="2161" y="133"/>
                </a:lnTo>
                <a:lnTo>
                  <a:pt x="2153" y="131"/>
                </a:lnTo>
                <a:lnTo>
                  <a:pt x="2136" y="124"/>
                </a:lnTo>
                <a:lnTo>
                  <a:pt x="2129" y="120"/>
                </a:lnTo>
                <a:lnTo>
                  <a:pt x="2117" y="107"/>
                </a:lnTo>
                <a:lnTo>
                  <a:pt x="2112" y="100"/>
                </a:lnTo>
                <a:lnTo>
                  <a:pt x="2105" y="84"/>
                </a:lnTo>
                <a:lnTo>
                  <a:pt x="2104" y="75"/>
                </a:lnTo>
                <a:lnTo>
                  <a:pt x="2104" y="58"/>
                </a:lnTo>
                <a:lnTo>
                  <a:pt x="2105" y="49"/>
                </a:lnTo>
                <a:lnTo>
                  <a:pt x="2112" y="33"/>
                </a:lnTo>
                <a:lnTo>
                  <a:pt x="2117" y="26"/>
                </a:lnTo>
                <a:lnTo>
                  <a:pt x="2129" y="13"/>
                </a:lnTo>
                <a:lnTo>
                  <a:pt x="2136" y="9"/>
                </a:lnTo>
                <a:lnTo>
                  <a:pt x="2153" y="2"/>
                </a:lnTo>
                <a:lnTo>
                  <a:pt x="2161" y="0"/>
                </a:lnTo>
                <a:lnTo>
                  <a:pt x="2179" y="0"/>
                </a:lnTo>
                <a:lnTo>
                  <a:pt x="2187" y="2"/>
                </a:lnTo>
                <a:lnTo>
                  <a:pt x="2203" y="9"/>
                </a:lnTo>
                <a:lnTo>
                  <a:pt x="2210" y="13"/>
                </a:lnTo>
                <a:lnTo>
                  <a:pt x="2223" y="26"/>
                </a:lnTo>
                <a:lnTo>
                  <a:pt x="2228" y="33"/>
                </a:lnTo>
                <a:lnTo>
                  <a:pt x="2235" y="49"/>
                </a:lnTo>
                <a:lnTo>
                  <a:pt x="2236" y="58"/>
                </a:lnTo>
                <a:lnTo>
                  <a:pt x="2236" y="75"/>
                </a:lnTo>
                <a:lnTo>
                  <a:pt x="2235" y="84"/>
                </a:lnTo>
                <a:lnTo>
                  <a:pt x="2228" y="100"/>
                </a:lnTo>
                <a:lnTo>
                  <a:pt x="2223" y="107"/>
                </a:lnTo>
                <a:lnTo>
                  <a:pt x="2210" y="120"/>
                </a:lnTo>
                <a:lnTo>
                  <a:pt x="2203" y="124"/>
                </a:lnTo>
                <a:lnTo>
                  <a:pt x="2187" y="131"/>
                </a:lnTo>
                <a:lnTo>
                  <a:pt x="2179" y="133"/>
                </a:lnTo>
                <a:close/>
                <a:moveTo>
                  <a:pt x="75" y="811"/>
                </a:moveTo>
                <a:lnTo>
                  <a:pt x="57" y="811"/>
                </a:lnTo>
                <a:lnTo>
                  <a:pt x="49" y="810"/>
                </a:lnTo>
                <a:lnTo>
                  <a:pt x="32" y="803"/>
                </a:lnTo>
                <a:lnTo>
                  <a:pt x="25" y="798"/>
                </a:lnTo>
                <a:lnTo>
                  <a:pt x="13" y="786"/>
                </a:lnTo>
                <a:lnTo>
                  <a:pt x="8" y="778"/>
                </a:lnTo>
                <a:lnTo>
                  <a:pt x="1" y="762"/>
                </a:lnTo>
                <a:lnTo>
                  <a:pt x="0" y="754"/>
                </a:lnTo>
                <a:lnTo>
                  <a:pt x="0" y="736"/>
                </a:lnTo>
                <a:lnTo>
                  <a:pt x="1" y="728"/>
                </a:lnTo>
                <a:lnTo>
                  <a:pt x="8" y="711"/>
                </a:lnTo>
                <a:lnTo>
                  <a:pt x="13" y="704"/>
                </a:lnTo>
                <a:lnTo>
                  <a:pt x="25" y="692"/>
                </a:lnTo>
                <a:lnTo>
                  <a:pt x="33" y="687"/>
                </a:lnTo>
                <a:lnTo>
                  <a:pt x="49" y="680"/>
                </a:lnTo>
                <a:lnTo>
                  <a:pt x="57" y="679"/>
                </a:lnTo>
                <a:lnTo>
                  <a:pt x="66" y="679"/>
                </a:lnTo>
                <a:lnTo>
                  <a:pt x="75" y="679"/>
                </a:lnTo>
                <a:lnTo>
                  <a:pt x="83" y="680"/>
                </a:lnTo>
                <a:lnTo>
                  <a:pt x="99" y="687"/>
                </a:lnTo>
                <a:lnTo>
                  <a:pt x="107" y="692"/>
                </a:lnTo>
                <a:lnTo>
                  <a:pt x="119" y="704"/>
                </a:lnTo>
                <a:lnTo>
                  <a:pt x="124" y="712"/>
                </a:lnTo>
                <a:lnTo>
                  <a:pt x="131" y="728"/>
                </a:lnTo>
                <a:lnTo>
                  <a:pt x="132" y="736"/>
                </a:lnTo>
                <a:lnTo>
                  <a:pt x="132" y="754"/>
                </a:lnTo>
                <a:lnTo>
                  <a:pt x="131" y="762"/>
                </a:lnTo>
                <a:lnTo>
                  <a:pt x="124" y="779"/>
                </a:lnTo>
                <a:lnTo>
                  <a:pt x="119" y="786"/>
                </a:lnTo>
                <a:lnTo>
                  <a:pt x="107" y="798"/>
                </a:lnTo>
                <a:lnTo>
                  <a:pt x="99" y="803"/>
                </a:lnTo>
                <a:lnTo>
                  <a:pt x="83" y="810"/>
                </a:lnTo>
                <a:lnTo>
                  <a:pt x="75" y="811"/>
                </a:lnTo>
                <a:close/>
                <a:moveTo>
                  <a:pt x="75" y="679"/>
                </a:moveTo>
                <a:lnTo>
                  <a:pt x="66" y="679"/>
                </a:lnTo>
                <a:lnTo>
                  <a:pt x="75" y="679"/>
                </a:lnTo>
                <a:close/>
                <a:moveTo>
                  <a:pt x="776" y="811"/>
                </a:moveTo>
                <a:lnTo>
                  <a:pt x="759" y="811"/>
                </a:lnTo>
                <a:lnTo>
                  <a:pt x="750" y="810"/>
                </a:lnTo>
                <a:lnTo>
                  <a:pt x="734" y="803"/>
                </a:lnTo>
                <a:lnTo>
                  <a:pt x="727" y="798"/>
                </a:lnTo>
                <a:lnTo>
                  <a:pt x="714" y="786"/>
                </a:lnTo>
                <a:lnTo>
                  <a:pt x="709" y="779"/>
                </a:lnTo>
                <a:lnTo>
                  <a:pt x="703" y="762"/>
                </a:lnTo>
                <a:lnTo>
                  <a:pt x="701" y="754"/>
                </a:lnTo>
                <a:lnTo>
                  <a:pt x="701" y="736"/>
                </a:lnTo>
                <a:lnTo>
                  <a:pt x="703" y="728"/>
                </a:lnTo>
                <a:lnTo>
                  <a:pt x="709" y="712"/>
                </a:lnTo>
                <a:lnTo>
                  <a:pt x="714" y="704"/>
                </a:lnTo>
                <a:lnTo>
                  <a:pt x="727" y="692"/>
                </a:lnTo>
                <a:lnTo>
                  <a:pt x="734" y="687"/>
                </a:lnTo>
                <a:lnTo>
                  <a:pt x="750" y="680"/>
                </a:lnTo>
                <a:lnTo>
                  <a:pt x="759" y="679"/>
                </a:lnTo>
                <a:lnTo>
                  <a:pt x="776" y="679"/>
                </a:lnTo>
                <a:lnTo>
                  <a:pt x="784" y="680"/>
                </a:lnTo>
                <a:lnTo>
                  <a:pt x="801" y="687"/>
                </a:lnTo>
                <a:lnTo>
                  <a:pt x="808" y="692"/>
                </a:lnTo>
                <a:lnTo>
                  <a:pt x="820" y="704"/>
                </a:lnTo>
                <a:lnTo>
                  <a:pt x="825" y="711"/>
                </a:lnTo>
                <a:lnTo>
                  <a:pt x="832" y="728"/>
                </a:lnTo>
                <a:lnTo>
                  <a:pt x="834" y="736"/>
                </a:lnTo>
                <a:lnTo>
                  <a:pt x="834" y="754"/>
                </a:lnTo>
                <a:lnTo>
                  <a:pt x="832" y="762"/>
                </a:lnTo>
                <a:lnTo>
                  <a:pt x="825" y="779"/>
                </a:lnTo>
                <a:lnTo>
                  <a:pt x="820" y="786"/>
                </a:lnTo>
                <a:lnTo>
                  <a:pt x="808" y="798"/>
                </a:lnTo>
                <a:lnTo>
                  <a:pt x="801" y="803"/>
                </a:lnTo>
                <a:lnTo>
                  <a:pt x="785" y="810"/>
                </a:lnTo>
                <a:lnTo>
                  <a:pt x="776" y="811"/>
                </a:lnTo>
                <a:close/>
                <a:moveTo>
                  <a:pt x="1478" y="811"/>
                </a:moveTo>
                <a:lnTo>
                  <a:pt x="1460" y="811"/>
                </a:lnTo>
                <a:lnTo>
                  <a:pt x="1452" y="810"/>
                </a:lnTo>
                <a:lnTo>
                  <a:pt x="1435" y="803"/>
                </a:lnTo>
                <a:lnTo>
                  <a:pt x="1428" y="798"/>
                </a:lnTo>
                <a:lnTo>
                  <a:pt x="1416" y="786"/>
                </a:lnTo>
                <a:lnTo>
                  <a:pt x="1411" y="779"/>
                </a:lnTo>
                <a:lnTo>
                  <a:pt x="1404" y="762"/>
                </a:lnTo>
                <a:lnTo>
                  <a:pt x="1402" y="754"/>
                </a:lnTo>
                <a:lnTo>
                  <a:pt x="1402" y="736"/>
                </a:lnTo>
                <a:lnTo>
                  <a:pt x="1404" y="728"/>
                </a:lnTo>
                <a:lnTo>
                  <a:pt x="1411" y="712"/>
                </a:lnTo>
                <a:lnTo>
                  <a:pt x="1416" y="704"/>
                </a:lnTo>
                <a:lnTo>
                  <a:pt x="1428" y="692"/>
                </a:lnTo>
                <a:lnTo>
                  <a:pt x="1435" y="687"/>
                </a:lnTo>
                <a:lnTo>
                  <a:pt x="1452" y="680"/>
                </a:lnTo>
                <a:lnTo>
                  <a:pt x="1460" y="679"/>
                </a:lnTo>
                <a:lnTo>
                  <a:pt x="1477" y="679"/>
                </a:lnTo>
                <a:lnTo>
                  <a:pt x="1486" y="680"/>
                </a:lnTo>
                <a:lnTo>
                  <a:pt x="1502" y="687"/>
                </a:lnTo>
                <a:lnTo>
                  <a:pt x="1509" y="692"/>
                </a:lnTo>
                <a:lnTo>
                  <a:pt x="1522" y="704"/>
                </a:lnTo>
                <a:lnTo>
                  <a:pt x="1527" y="711"/>
                </a:lnTo>
                <a:lnTo>
                  <a:pt x="1533" y="728"/>
                </a:lnTo>
                <a:lnTo>
                  <a:pt x="1535" y="736"/>
                </a:lnTo>
                <a:lnTo>
                  <a:pt x="1535" y="754"/>
                </a:lnTo>
                <a:lnTo>
                  <a:pt x="1533" y="762"/>
                </a:lnTo>
                <a:lnTo>
                  <a:pt x="1527" y="779"/>
                </a:lnTo>
                <a:lnTo>
                  <a:pt x="1522" y="786"/>
                </a:lnTo>
                <a:lnTo>
                  <a:pt x="1509" y="798"/>
                </a:lnTo>
                <a:lnTo>
                  <a:pt x="1502" y="803"/>
                </a:lnTo>
                <a:lnTo>
                  <a:pt x="1486" y="810"/>
                </a:lnTo>
                <a:lnTo>
                  <a:pt x="1478" y="811"/>
                </a:lnTo>
                <a:close/>
                <a:moveTo>
                  <a:pt x="2177" y="811"/>
                </a:moveTo>
                <a:lnTo>
                  <a:pt x="2160" y="811"/>
                </a:lnTo>
                <a:lnTo>
                  <a:pt x="2151" y="810"/>
                </a:lnTo>
                <a:lnTo>
                  <a:pt x="2135" y="803"/>
                </a:lnTo>
                <a:lnTo>
                  <a:pt x="2128" y="798"/>
                </a:lnTo>
                <a:lnTo>
                  <a:pt x="2116" y="785"/>
                </a:lnTo>
                <a:lnTo>
                  <a:pt x="2111" y="778"/>
                </a:lnTo>
                <a:lnTo>
                  <a:pt x="2104" y="762"/>
                </a:lnTo>
                <a:lnTo>
                  <a:pt x="2103" y="754"/>
                </a:lnTo>
                <a:lnTo>
                  <a:pt x="2103" y="735"/>
                </a:lnTo>
                <a:lnTo>
                  <a:pt x="2105" y="727"/>
                </a:lnTo>
                <a:lnTo>
                  <a:pt x="2112" y="711"/>
                </a:lnTo>
                <a:lnTo>
                  <a:pt x="2117" y="704"/>
                </a:lnTo>
                <a:lnTo>
                  <a:pt x="2129" y="691"/>
                </a:lnTo>
                <a:lnTo>
                  <a:pt x="2137" y="687"/>
                </a:lnTo>
                <a:lnTo>
                  <a:pt x="2153" y="680"/>
                </a:lnTo>
                <a:lnTo>
                  <a:pt x="2161" y="679"/>
                </a:lnTo>
                <a:lnTo>
                  <a:pt x="2170" y="679"/>
                </a:lnTo>
                <a:lnTo>
                  <a:pt x="2179" y="679"/>
                </a:lnTo>
                <a:lnTo>
                  <a:pt x="2187" y="681"/>
                </a:lnTo>
                <a:lnTo>
                  <a:pt x="2203" y="687"/>
                </a:lnTo>
                <a:lnTo>
                  <a:pt x="2210" y="692"/>
                </a:lnTo>
                <a:lnTo>
                  <a:pt x="2223" y="705"/>
                </a:lnTo>
                <a:lnTo>
                  <a:pt x="2227" y="712"/>
                </a:lnTo>
                <a:lnTo>
                  <a:pt x="2234" y="728"/>
                </a:lnTo>
                <a:lnTo>
                  <a:pt x="2236" y="737"/>
                </a:lnTo>
                <a:lnTo>
                  <a:pt x="2235" y="754"/>
                </a:lnTo>
                <a:lnTo>
                  <a:pt x="2234" y="763"/>
                </a:lnTo>
                <a:lnTo>
                  <a:pt x="2227" y="779"/>
                </a:lnTo>
                <a:lnTo>
                  <a:pt x="2222" y="786"/>
                </a:lnTo>
                <a:lnTo>
                  <a:pt x="2210" y="798"/>
                </a:lnTo>
                <a:lnTo>
                  <a:pt x="2202" y="803"/>
                </a:lnTo>
                <a:lnTo>
                  <a:pt x="2186" y="810"/>
                </a:lnTo>
                <a:lnTo>
                  <a:pt x="2177" y="811"/>
                </a:lnTo>
                <a:close/>
                <a:moveTo>
                  <a:pt x="75" y="1491"/>
                </a:moveTo>
                <a:lnTo>
                  <a:pt x="57" y="1491"/>
                </a:lnTo>
                <a:lnTo>
                  <a:pt x="49" y="1489"/>
                </a:lnTo>
                <a:lnTo>
                  <a:pt x="33" y="1482"/>
                </a:lnTo>
                <a:lnTo>
                  <a:pt x="25" y="1477"/>
                </a:lnTo>
                <a:lnTo>
                  <a:pt x="13" y="1465"/>
                </a:lnTo>
                <a:lnTo>
                  <a:pt x="8" y="1458"/>
                </a:lnTo>
                <a:lnTo>
                  <a:pt x="2" y="1442"/>
                </a:lnTo>
                <a:lnTo>
                  <a:pt x="0" y="1434"/>
                </a:lnTo>
                <a:lnTo>
                  <a:pt x="0" y="1416"/>
                </a:lnTo>
                <a:lnTo>
                  <a:pt x="2" y="1407"/>
                </a:lnTo>
                <a:lnTo>
                  <a:pt x="8" y="1391"/>
                </a:lnTo>
                <a:lnTo>
                  <a:pt x="13" y="1384"/>
                </a:lnTo>
                <a:lnTo>
                  <a:pt x="25" y="1371"/>
                </a:lnTo>
                <a:lnTo>
                  <a:pt x="32" y="1367"/>
                </a:lnTo>
                <a:lnTo>
                  <a:pt x="49" y="1360"/>
                </a:lnTo>
                <a:lnTo>
                  <a:pt x="57" y="1358"/>
                </a:lnTo>
                <a:lnTo>
                  <a:pt x="75" y="1358"/>
                </a:lnTo>
                <a:lnTo>
                  <a:pt x="83" y="1360"/>
                </a:lnTo>
                <a:lnTo>
                  <a:pt x="100" y="1366"/>
                </a:lnTo>
                <a:lnTo>
                  <a:pt x="107" y="1371"/>
                </a:lnTo>
                <a:lnTo>
                  <a:pt x="119" y="1384"/>
                </a:lnTo>
                <a:lnTo>
                  <a:pt x="124" y="1391"/>
                </a:lnTo>
                <a:lnTo>
                  <a:pt x="131" y="1407"/>
                </a:lnTo>
                <a:lnTo>
                  <a:pt x="133" y="1416"/>
                </a:lnTo>
                <a:lnTo>
                  <a:pt x="132" y="1434"/>
                </a:lnTo>
                <a:lnTo>
                  <a:pt x="131" y="1442"/>
                </a:lnTo>
                <a:lnTo>
                  <a:pt x="124" y="1458"/>
                </a:lnTo>
                <a:lnTo>
                  <a:pt x="119" y="1465"/>
                </a:lnTo>
                <a:lnTo>
                  <a:pt x="107" y="1478"/>
                </a:lnTo>
                <a:lnTo>
                  <a:pt x="99" y="1482"/>
                </a:lnTo>
                <a:lnTo>
                  <a:pt x="83" y="1489"/>
                </a:lnTo>
                <a:lnTo>
                  <a:pt x="75" y="1491"/>
                </a:lnTo>
                <a:close/>
                <a:moveTo>
                  <a:pt x="758" y="1491"/>
                </a:moveTo>
                <a:lnTo>
                  <a:pt x="750" y="1489"/>
                </a:lnTo>
                <a:lnTo>
                  <a:pt x="734" y="1482"/>
                </a:lnTo>
                <a:lnTo>
                  <a:pt x="726" y="1477"/>
                </a:lnTo>
                <a:lnTo>
                  <a:pt x="714" y="1465"/>
                </a:lnTo>
                <a:lnTo>
                  <a:pt x="709" y="1458"/>
                </a:lnTo>
                <a:lnTo>
                  <a:pt x="702" y="1442"/>
                </a:lnTo>
                <a:lnTo>
                  <a:pt x="701" y="1433"/>
                </a:lnTo>
                <a:lnTo>
                  <a:pt x="701" y="1415"/>
                </a:lnTo>
                <a:lnTo>
                  <a:pt x="702" y="1407"/>
                </a:lnTo>
                <a:lnTo>
                  <a:pt x="709" y="1391"/>
                </a:lnTo>
                <a:lnTo>
                  <a:pt x="714" y="1384"/>
                </a:lnTo>
                <a:lnTo>
                  <a:pt x="726" y="1371"/>
                </a:lnTo>
                <a:lnTo>
                  <a:pt x="734" y="1366"/>
                </a:lnTo>
                <a:lnTo>
                  <a:pt x="750" y="1360"/>
                </a:lnTo>
                <a:lnTo>
                  <a:pt x="758" y="1358"/>
                </a:lnTo>
                <a:lnTo>
                  <a:pt x="776" y="1358"/>
                </a:lnTo>
                <a:lnTo>
                  <a:pt x="784" y="1360"/>
                </a:lnTo>
                <a:lnTo>
                  <a:pt x="801" y="1366"/>
                </a:lnTo>
                <a:lnTo>
                  <a:pt x="808" y="1371"/>
                </a:lnTo>
                <a:lnTo>
                  <a:pt x="820" y="1384"/>
                </a:lnTo>
                <a:lnTo>
                  <a:pt x="825" y="1391"/>
                </a:lnTo>
                <a:lnTo>
                  <a:pt x="832" y="1407"/>
                </a:lnTo>
                <a:lnTo>
                  <a:pt x="833" y="1415"/>
                </a:lnTo>
                <a:lnTo>
                  <a:pt x="833" y="1433"/>
                </a:lnTo>
                <a:lnTo>
                  <a:pt x="832" y="1441"/>
                </a:lnTo>
                <a:lnTo>
                  <a:pt x="825" y="1458"/>
                </a:lnTo>
                <a:lnTo>
                  <a:pt x="820" y="1465"/>
                </a:lnTo>
                <a:lnTo>
                  <a:pt x="808" y="1477"/>
                </a:lnTo>
                <a:lnTo>
                  <a:pt x="801" y="1482"/>
                </a:lnTo>
                <a:lnTo>
                  <a:pt x="784" y="1489"/>
                </a:lnTo>
                <a:lnTo>
                  <a:pt x="776" y="1491"/>
                </a:lnTo>
                <a:lnTo>
                  <a:pt x="758" y="1491"/>
                </a:lnTo>
                <a:close/>
                <a:moveTo>
                  <a:pt x="1460" y="1491"/>
                </a:moveTo>
                <a:lnTo>
                  <a:pt x="1451" y="1489"/>
                </a:lnTo>
                <a:lnTo>
                  <a:pt x="1435" y="1482"/>
                </a:lnTo>
                <a:lnTo>
                  <a:pt x="1428" y="1477"/>
                </a:lnTo>
                <a:lnTo>
                  <a:pt x="1415" y="1465"/>
                </a:lnTo>
                <a:lnTo>
                  <a:pt x="1411" y="1458"/>
                </a:lnTo>
                <a:lnTo>
                  <a:pt x="1404" y="1442"/>
                </a:lnTo>
                <a:lnTo>
                  <a:pt x="1402" y="1433"/>
                </a:lnTo>
                <a:lnTo>
                  <a:pt x="1402" y="1415"/>
                </a:lnTo>
                <a:lnTo>
                  <a:pt x="1404" y="1407"/>
                </a:lnTo>
                <a:lnTo>
                  <a:pt x="1411" y="1391"/>
                </a:lnTo>
                <a:lnTo>
                  <a:pt x="1415" y="1384"/>
                </a:lnTo>
                <a:lnTo>
                  <a:pt x="1428" y="1371"/>
                </a:lnTo>
                <a:lnTo>
                  <a:pt x="1435" y="1366"/>
                </a:lnTo>
                <a:lnTo>
                  <a:pt x="1451" y="1360"/>
                </a:lnTo>
                <a:lnTo>
                  <a:pt x="1460" y="1358"/>
                </a:lnTo>
                <a:lnTo>
                  <a:pt x="1477" y="1358"/>
                </a:lnTo>
                <a:lnTo>
                  <a:pt x="1486" y="1360"/>
                </a:lnTo>
                <a:lnTo>
                  <a:pt x="1502" y="1366"/>
                </a:lnTo>
                <a:lnTo>
                  <a:pt x="1509" y="1371"/>
                </a:lnTo>
                <a:lnTo>
                  <a:pt x="1521" y="1384"/>
                </a:lnTo>
                <a:lnTo>
                  <a:pt x="1526" y="1391"/>
                </a:lnTo>
                <a:lnTo>
                  <a:pt x="1533" y="1407"/>
                </a:lnTo>
                <a:lnTo>
                  <a:pt x="1535" y="1415"/>
                </a:lnTo>
                <a:lnTo>
                  <a:pt x="1535" y="1433"/>
                </a:lnTo>
                <a:lnTo>
                  <a:pt x="1533" y="1441"/>
                </a:lnTo>
                <a:lnTo>
                  <a:pt x="1526" y="1458"/>
                </a:lnTo>
                <a:lnTo>
                  <a:pt x="1522" y="1465"/>
                </a:lnTo>
                <a:lnTo>
                  <a:pt x="1509" y="1477"/>
                </a:lnTo>
                <a:lnTo>
                  <a:pt x="1502" y="1482"/>
                </a:lnTo>
                <a:lnTo>
                  <a:pt x="1486" y="1489"/>
                </a:lnTo>
                <a:lnTo>
                  <a:pt x="1477" y="1491"/>
                </a:lnTo>
                <a:lnTo>
                  <a:pt x="1460" y="1491"/>
                </a:lnTo>
                <a:close/>
                <a:moveTo>
                  <a:pt x="2177" y="1491"/>
                </a:moveTo>
                <a:lnTo>
                  <a:pt x="2160" y="1490"/>
                </a:lnTo>
                <a:lnTo>
                  <a:pt x="2151" y="1489"/>
                </a:lnTo>
                <a:lnTo>
                  <a:pt x="2135" y="1482"/>
                </a:lnTo>
                <a:lnTo>
                  <a:pt x="2128" y="1477"/>
                </a:lnTo>
                <a:lnTo>
                  <a:pt x="2116" y="1464"/>
                </a:lnTo>
                <a:lnTo>
                  <a:pt x="2111" y="1457"/>
                </a:lnTo>
                <a:lnTo>
                  <a:pt x="2104" y="1441"/>
                </a:lnTo>
                <a:lnTo>
                  <a:pt x="2103" y="1434"/>
                </a:lnTo>
                <a:lnTo>
                  <a:pt x="2103" y="1415"/>
                </a:lnTo>
                <a:lnTo>
                  <a:pt x="2105" y="1406"/>
                </a:lnTo>
                <a:lnTo>
                  <a:pt x="2112" y="1390"/>
                </a:lnTo>
                <a:lnTo>
                  <a:pt x="2117" y="1383"/>
                </a:lnTo>
                <a:lnTo>
                  <a:pt x="2129" y="1371"/>
                </a:lnTo>
                <a:lnTo>
                  <a:pt x="2136" y="1366"/>
                </a:lnTo>
                <a:lnTo>
                  <a:pt x="2153" y="1359"/>
                </a:lnTo>
                <a:lnTo>
                  <a:pt x="2161" y="1358"/>
                </a:lnTo>
                <a:lnTo>
                  <a:pt x="2179" y="1358"/>
                </a:lnTo>
                <a:lnTo>
                  <a:pt x="2187" y="1360"/>
                </a:lnTo>
                <a:lnTo>
                  <a:pt x="2203" y="1367"/>
                </a:lnTo>
                <a:lnTo>
                  <a:pt x="2210" y="1372"/>
                </a:lnTo>
                <a:lnTo>
                  <a:pt x="2223" y="1384"/>
                </a:lnTo>
                <a:lnTo>
                  <a:pt x="2227" y="1391"/>
                </a:lnTo>
                <a:lnTo>
                  <a:pt x="2234" y="1408"/>
                </a:lnTo>
                <a:lnTo>
                  <a:pt x="2236" y="1416"/>
                </a:lnTo>
                <a:lnTo>
                  <a:pt x="2235" y="1434"/>
                </a:lnTo>
                <a:lnTo>
                  <a:pt x="2234" y="1442"/>
                </a:lnTo>
                <a:lnTo>
                  <a:pt x="2227" y="1458"/>
                </a:lnTo>
                <a:lnTo>
                  <a:pt x="2222" y="1465"/>
                </a:lnTo>
                <a:lnTo>
                  <a:pt x="2209" y="1478"/>
                </a:lnTo>
                <a:lnTo>
                  <a:pt x="2202" y="1483"/>
                </a:lnTo>
                <a:lnTo>
                  <a:pt x="2186" y="1489"/>
                </a:lnTo>
                <a:lnTo>
                  <a:pt x="2177" y="1491"/>
                </a:lnTo>
                <a:close/>
              </a:path>
            </a:pathLst>
          </a:cu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C7A6CF2-4831-0CDC-DB79-2BCF97541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040" y="2891013"/>
            <a:ext cx="1050117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4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6275" algn="l"/>
              </a:tabLst>
            </a:pP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Učitel může v hodnocení zmínit: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46275" algn="l"/>
              </a:tabLst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Osobních předpoklady 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jak žáci využili vlastní zkušenosti a potenciál při realizaci projektu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46275" algn="l"/>
              </a:tabLst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Aktivita a osobní vklad 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– s jakou aktivitou, invencí a kreativitou žáci přistupovali k realizaci projektu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46275" algn="l"/>
              </a:tabLst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Prezentace vlastní tvorby 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jak byli žáci schopni prezentovat vlastní fotografie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46275" algn="l"/>
              </a:tabLst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Diskuze 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jak byli žáci schopni vyjádřit a obhájit své názory v diskuzi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46275" algn="l"/>
              </a:tabLst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Práce ve skupině 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jak se žáci zapojili do skupinové práce s ohledem na míru aktivity, schopnost kompromisu a efektivitu spolupráce ve skupině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46275" algn="l"/>
              </a:tabLst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48EA8A6-4B48-9C08-CE30-B9A0D701D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76757" y="26745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004914D-CFA3-B325-EAFE-1FFCBF267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040" y="2144020"/>
            <a:ext cx="107828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0350" algn="l"/>
                <a:tab pos="5746750" algn="l"/>
                <a:tab pos="6154738" algn="l"/>
                <a:tab pos="7981950" algn="l"/>
                <a:tab pos="9467850" algn="l"/>
                <a:tab pos="11349038" algn="l"/>
                <a:tab pos="12611100" algn="l"/>
                <a:tab pos="13298488" algn="l"/>
                <a:tab pos="14195425" algn="l"/>
                <a:tab pos="15482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0350" algn="l"/>
                <a:tab pos="5746750" algn="l"/>
                <a:tab pos="6154738" algn="l"/>
                <a:tab pos="7981950" algn="l"/>
                <a:tab pos="9467850" algn="l"/>
                <a:tab pos="11349038" algn="l"/>
                <a:tab pos="12611100" algn="l"/>
                <a:tab pos="13298488" algn="l"/>
                <a:tab pos="14195425" algn="l"/>
                <a:tab pos="15482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0350" algn="l"/>
                <a:tab pos="5746750" algn="l"/>
                <a:tab pos="6154738" algn="l"/>
                <a:tab pos="7981950" algn="l"/>
                <a:tab pos="9467850" algn="l"/>
                <a:tab pos="11349038" algn="l"/>
                <a:tab pos="12611100" algn="l"/>
                <a:tab pos="13298488" algn="l"/>
                <a:tab pos="14195425" algn="l"/>
                <a:tab pos="15482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0350" algn="l"/>
                <a:tab pos="5746750" algn="l"/>
                <a:tab pos="6154738" algn="l"/>
                <a:tab pos="7981950" algn="l"/>
                <a:tab pos="9467850" algn="l"/>
                <a:tab pos="11349038" algn="l"/>
                <a:tab pos="12611100" algn="l"/>
                <a:tab pos="13298488" algn="l"/>
                <a:tab pos="14195425" algn="l"/>
                <a:tab pos="15482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0350" algn="l"/>
                <a:tab pos="5746750" algn="l"/>
                <a:tab pos="6154738" algn="l"/>
                <a:tab pos="7981950" algn="l"/>
                <a:tab pos="9467850" algn="l"/>
                <a:tab pos="11349038" algn="l"/>
                <a:tab pos="12611100" algn="l"/>
                <a:tab pos="13298488" algn="l"/>
                <a:tab pos="14195425" algn="l"/>
                <a:tab pos="15482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0350" algn="l"/>
                <a:tab pos="5746750" algn="l"/>
                <a:tab pos="6154738" algn="l"/>
                <a:tab pos="7981950" algn="l"/>
                <a:tab pos="9467850" algn="l"/>
                <a:tab pos="11349038" algn="l"/>
                <a:tab pos="12611100" algn="l"/>
                <a:tab pos="13298488" algn="l"/>
                <a:tab pos="14195425" algn="l"/>
                <a:tab pos="15482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0350" algn="l"/>
                <a:tab pos="5746750" algn="l"/>
                <a:tab pos="6154738" algn="l"/>
                <a:tab pos="7981950" algn="l"/>
                <a:tab pos="9467850" algn="l"/>
                <a:tab pos="11349038" algn="l"/>
                <a:tab pos="12611100" algn="l"/>
                <a:tab pos="13298488" algn="l"/>
                <a:tab pos="14195425" algn="l"/>
                <a:tab pos="15482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0350" algn="l"/>
                <a:tab pos="5746750" algn="l"/>
                <a:tab pos="6154738" algn="l"/>
                <a:tab pos="7981950" algn="l"/>
                <a:tab pos="9467850" algn="l"/>
                <a:tab pos="11349038" algn="l"/>
                <a:tab pos="12611100" algn="l"/>
                <a:tab pos="13298488" algn="l"/>
                <a:tab pos="14195425" algn="l"/>
                <a:tab pos="15482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070350" algn="l"/>
                <a:tab pos="5746750" algn="l"/>
                <a:tab pos="6154738" algn="l"/>
                <a:tab pos="7981950" algn="l"/>
                <a:tab pos="9467850" algn="l"/>
                <a:tab pos="11349038" algn="l"/>
                <a:tab pos="12611100" algn="l"/>
                <a:tab pos="13298488" algn="l"/>
                <a:tab pos="14195425" algn="l"/>
                <a:tab pos="15482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0350" algn="l"/>
                <a:tab pos="5746750" algn="l"/>
                <a:tab pos="6154738" algn="l"/>
                <a:tab pos="7981950" algn="l"/>
                <a:tab pos="9467850" algn="l"/>
                <a:tab pos="11349038" algn="l"/>
                <a:tab pos="12611100" algn="l"/>
                <a:tab pos="13298488" algn="l"/>
                <a:tab pos="14195425" algn="l"/>
                <a:tab pos="15482888" algn="l"/>
              </a:tabLst>
            </a:pP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Hodnocení probíhá v průběhu celého projektu, učitel by měl dávat přednost pozitivnímu hodnocení a nešetřit pochvalou.</a:t>
            </a:r>
            <a:endParaRPr kumimoji="0" lang="cs-CZ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3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9A73D98A-4EAB-6F5C-EA92-41A2D812B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52" y="560439"/>
            <a:ext cx="10156722" cy="678426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ZDROJE</a:t>
            </a:r>
            <a:endParaRPr lang="pl-PL" sz="3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4992B7-1D5B-795B-2AC8-57FBCA0D3E82}"/>
              </a:ext>
            </a:extLst>
          </p:cNvPr>
          <p:cNvSpPr txBox="1"/>
          <p:nvPr/>
        </p:nvSpPr>
        <p:spPr>
          <a:xfrm>
            <a:off x="-865239" y="1671484"/>
            <a:ext cx="12654116" cy="3971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51050" marR="1627505" algn="just">
              <a:lnSpc>
                <a:spcPct val="90000"/>
              </a:lnSpc>
              <a:spcBef>
                <a:spcPts val="3610"/>
              </a:spcBef>
              <a:buNone/>
            </a:pP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DANNHOFEROVÁ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Jana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Velkáknih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barev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kompletn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průvodc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 </a:t>
            </a:r>
            <a:r>
              <a:rPr lang="cs-CZ" spc="-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grafiky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designéry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Brno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2012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ISB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cs-CZ" spc="-18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978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80-251-3785-7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51050" marR="1627505">
              <a:lnSpc>
                <a:spcPct val="90000"/>
              </a:lnSpc>
              <a:spcBef>
                <a:spcPts val="3760"/>
              </a:spcBef>
              <a:buNone/>
              <a:tabLst>
                <a:tab pos="3648710" algn="l"/>
                <a:tab pos="3888105" algn="l"/>
                <a:tab pos="4693285" algn="l"/>
                <a:tab pos="4859020" algn="l"/>
                <a:tab pos="5003165" algn="l"/>
                <a:tab pos="5334635" algn="l"/>
                <a:tab pos="6607810" algn="l"/>
                <a:tab pos="6927850" algn="l"/>
                <a:tab pos="7155815" algn="l"/>
                <a:tab pos="8194675" algn="l"/>
                <a:tab pos="8302625" algn="l"/>
                <a:tab pos="8601075" algn="l"/>
                <a:tab pos="9129395" algn="l"/>
                <a:tab pos="9417685" algn="l"/>
                <a:tab pos="11395710" algn="l"/>
                <a:tab pos="11638915" algn="l"/>
                <a:tab pos="12146915" algn="l"/>
                <a:tab pos="13143230" algn="l"/>
                <a:tab pos="14620875" algn="l"/>
                <a:tab pos="15045055" algn="l"/>
                <a:tab pos="16297910" algn="l"/>
                <a:tab pos="16369030" algn="l"/>
              </a:tabLst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„Emoce jsou barvami duše; jsou	velkolepé a	neuvěřitelné. Když </a:t>
            </a:r>
            <a:r>
              <a:rPr lang="cs-CZ" spc="-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ecítíš, svět se stává mdlým a bezbarvým.“. Citátyslavných osobností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[online]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[cit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2024-06-01]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Dostupn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</a:t>
            </a:r>
            <a:r>
              <a:rPr lang="cs-CZ" spc="-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cs-CZ" spc="-4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pc="-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https://citaty.net/citaty/283814-william-paul-young-emoce-jsou</a:t>
            </a: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barvami-duse-jsou-velkolepe-a-neuverit/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051050">
              <a:lnSpc>
                <a:spcPct val="90000"/>
              </a:lnSpc>
              <a:spcBef>
                <a:spcPts val="3725"/>
              </a:spcBef>
              <a:buNone/>
            </a:pPr>
            <a:r>
              <a:rPr lang="cs-CZ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Šest základních (bazálních) emocí. Spteplice.cz [online]. [cit. 2024-06- 01]. Dostupné z: https://</a:t>
            </a:r>
            <a:r>
              <a:rPr lang="cs-CZ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www.spcteplice.cz/evt_file.php?file=2629</a:t>
            </a:r>
            <a:endParaRPr lang="pl-PL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pl-PL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CB1D1859-9CC6-740F-F8B4-A86E06ED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52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606287" y="2501214"/>
            <a:ext cx="11062251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4F3C2CC9-8123-80D4-CA54-97F7F23E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EE8F56D-0847-38CA-0C16-E794EA11470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850409" y="641986"/>
            <a:ext cx="868977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0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6600" b="1" i="0" u="none" strike="noStrike" cap="none" normalizeH="0" baseline="0" dirty="0">
                <a:ln>
                  <a:noFill/>
                </a:ln>
                <a:solidFill>
                  <a:srgbClr val="877B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„</a:t>
            </a:r>
            <a:r>
              <a:rPr kumimoji="0" lang="cs-CZ" altLang="pl-PL" sz="3600" b="1" i="0" u="none" strike="noStrike" cap="none" normalizeH="0" baseline="0" dirty="0">
                <a:ln>
                  <a:noFill/>
                </a:ln>
                <a:solidFill>
                  <a:srgbClr val="877B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EMOCE JSOU BARVAMI DUŠE, JSOU VELKOLEPÉ A NEUVĚŘITELNÉ. KDYŽ JE NECÍTÍŠ, SVĚT SE STÁVÁ SMUTNÝM A BEZBARVÝM. “</a:t>
            </a:r>
            <a:endParaRPr kumimoji="0" lang="pl-PL" altLang="pl-P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00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92A5B9-5B97-6674-C5CC-C5285A25BA25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961184" y="3812085"/>
            <a:ext cx="69526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600" b="0" i="0" u="none" strike="noStrike" cap="none" normalizeH="0" baseline="0" dirty="0">
                <a:ln>
                  <a:noFill/>
                </a:ln>
                <a:solidFill>
                  <a:srgbClr val="877B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</a:t>
            </a:r>
            <a:r>
              <a:rPr kumimoji="0" lang="cs-CZ" altLang="pl-PL" sz="3200" b="0" i="0" u="none" strike="noStrike" cap="none" normalizeH="0" baseline="0" dirty="0">
                <a:ln>
                  <a:noFill/>
                </a:ln>
                <a:solidFill>
                  <a:srgbClr val="877B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William Paul Young</a:t>
            </a:r>
            <a:endParaRPr kumimoji="0" lang="cs-CZ" altLang="pl-P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DFB3AE5B-94A6-B094-44B3-7A7F1ED488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1278194" y="3832915"/>
            <a:ext cx="3016056" cy="20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3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384084C3-92B0-A4E0-026F-DEFFB480E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534" y="435778"/>
            <a:ext cx="9920749" cy="603164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A98E090-7ECF-8537-1B9F-429026CF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534" y="310928"/>
            <a:ext cx="10102243" cy="1183575"/>
          </a:xfrm>
        </p:spPr>
        <p:txBody>
          <a:bodyPr>
            <a:noAutofit/>
          </a:bodyPr>
          <a:lstStyle/>
          <a:p>
            <a:r>
              <a:rPr lang="cs-CZ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OBSAH</a:t>
            </a:r>
            <a:br>
              <a:rPr lang="pl-PL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l-PL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image4.png">
            <a:extLst>
              <a:ext uri="{FF2B5EF4-FFF2-40B4-BE49-F238E27FC236}">
                <a16:creationId xmlns:a16="http://schemas.microsoft.com/office/drawing/2014/main" id="{33C53691-F33B-3839-809E-AD0F09FD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39138" y="1038942"/>
            <a:ext cx="2081145" cy="15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8FE3E94-0A1A-100F-FD06-8AD75FFE9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1876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2B4E173-DD27-C126-E6D2-26A211D8843D}"/>
              </a:ext>
            </a:extLst>
          </p:cNvPr>
          <p:cNvSpPr txBox="1"/>
          <p:nvPr/>
        </p:nvSpPr>
        <p:spPr>
          <a:xfrm>
            <a:off x="711632" y="1342403"/>
            <a:ext cx="7862097" cy="4173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7825" marR="1069975">
              <a:lnSpc>
                <a:spcPct val="135000"/>
              </a:lnSpc>
              <a:spcBef>
                <a:spcPts val="2090"/>
              </a:spcBef>
            </a:pP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ÚVOD </a:t>
            </a:r>
            <a:r>
              <a:rPr lang="cs-CZ" sz="1800" b="1" spc="-325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1800" b="1" spc="-32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BARVY</a:t>
            </a:r>
            <a:r>
              <a:rPr lang="cs-CZ" sz="1800" b="1" spc="-32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1800" b="1" spc="-32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PSYCHIKA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METODIKA HODINY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MOTIVACE </a:t>
            </a:r>
            <a:r>
              <a:rPr lang="cs-CZ" sz="1800" b="1" spc="-455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cs-CZ" sz="1800" b="1" spc="-45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POJEM </a:t>
            </a:r>
            <a:r>
              <a:rPr lang="cs-CZ" sz="1800" b="1" spc="-455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EMOCE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HLAVNÍ</a:t>
            </a:r>
            <a:r>
              <a:rPr lang="cs-CZ" sz="1800" b="1" spc="-37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 </a:t>
            </a:r>
            <a:r>
              <a:rPr lang="cs-CZ" sz="1800" b="1" spc="-365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1800" b="1" spc="-365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ZÁKLADNÍ</a:t>
            </a:r>
            <a:r>
              <a:rPr lang="cs-CZ" sz="1800" b="1" spc="-37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EMOCE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AKTIVITA 1 -</a:t>
            </a:r>
            <a:r>
              <a:rPr lang="cs-CZ" sz="1800" b="1" spc="-52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“TVÁŘE”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AKTIVITA 2 - KARTY 11 EMOCÍ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07. AKTIVITA 3 – OBRAZY A KARTY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08.ÚKOL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09. PREZENTACE/HODNOCENÍ ÚKOLŮ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10.AKTIVITA</a:t>
            </a:r>
            <a:r>
              <a:rPr lang="cs-CZ" sz="1800" b="1" spc="-35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cs-CZ" sz="1800" b="1" spc="-35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1800" b="1" spc="-35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TVORBA </a:t>
            </a:r>
            <a:b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11. </a:t>
            </a:r>
            <a:r>
              <a:rPr lang="cs-CZ" sz="1800" b="1" spc="-345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NÁSTĚNKY ZÁVĚR - </a:t>
            </a:r>
            <a:r>
              <a:rPr lang="cs-CZ" sz="1800" b="1" spc="-410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rgbClr val="877BB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HODNOCENÍ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2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FB47CCBA-A6A6-65C3-B33B-3417C14EF6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055222" y="497423"/>
            <a:ext cx="10050690" cy="594777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01. BARVY A PSYCHIKA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281822A-D448-92B8-647E-4CCF6A6C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106" name="image8.png">
            <a:extLst>
              <a:ext uri="{FF2B5EF4-FFF2-40B4-BE49-F238E27FC236}">
                <a16:creationId xmlns:a16="http://schemas.microsoft.com/office/drawing/2014/main" id="{D809BE1A-903B-FC7A-42BF-F2CB0535B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09220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67F3B94D-C96A-39FB-8A0F-E7512546F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911" y="1607093"/>
            <a:ext cx="1025131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kumimoji="0" lang="cs-CZ" altLang="pl-PL" sz="1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Barvy odráží </a:t>
            </a:r>
            <a:r>
              <a:rPr kumimoji="0" lang="cs-CZ" altLang="pl-PL" sz="1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tělesný a duševní stav člověka</a:t>
            </a:r>
            <a:r>
              <a:rPr kumimoji="0" lang="cs-CZ" altLang="pl-PL" sz="1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jeho </a:t>
            </a:r>
            <a:r>
              <a:rPr kumimoji="0" lang="cs-CZ" altLang="pl-PL" sz="1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nálady </a:t>
            </a:r>
            <a:r>
              <a:rPr kumimoji="0" lang="cs-CZ" altLang="pl-PL" sz="1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kumimoji="0" lang="cs-CZ" altLang="pl-PL" sz="1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pocity</a:t>
            </a:r>
            <a:r>
              <a:rPr kumimoji="0" lang="cs-CZ" altLang="pl-PL" sz="1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Účinek jednotlivých barev však není u všech lidí stejný. Jde o velmi subjektivní pocit, který je ovlivněn věkem, ale také povahou, prostředím, ve kterém člověk žije, nebo třeba sociálními zvyklostmi dané kultury.</a:t>
            </a:r>
            <a:endParaRPr kumimoji="0" lang="cs-CZ" altLang="pl-PL" sz="19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435C7EE-D184-943B-8102-68AAB9E3925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34305" y="5125573"/>
            <a:ext cx="958275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Obliba jednotlivých barev závisí na temperamentu člověka. Citově založení lidé vnímají barvy daleko intenzivněji</a:t>
            </a:r>
            <a:endParaRPr lang="pl-PL" sz="1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3663443D-6BEB-8C86-C29A-5B5F2AD3E3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4911" y="2922087"/>
            <a:ext cx="10156785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19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Barevné asociace </a:t>
            </a:r>
            <a:r>
              <a:rPr kumimoji="0" lang="cs-CZ" altLang="pl-PL" sz="19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představují podvědomé spojení barev s různými souvislostmi, zážitky, či objekty na základě podobnosti. Asociace obecně vznikají při velmi silných emocionálních zážitcích a to jak pozitivních, tak i  negativních.  Barvy  mohou současně vyvolat více kvalitativně různých pocitů, přičemž velkou roli hra je  symbolika barev, ve které je například černá barva spojována se smrtí, důstojností nebo s respektem, bílá barva s čistotou, s věrností, žlutá barva s radostí stejně jako oranžová barva, červená barva samozřejmě s láskou a vášní a tak dál.</a:t>
            </a:r>
            <a:endParaRPr kumimoji="0" lang="cs-CZ" altLang="pl-PL" sz="19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ADD98325-BF07-827F-B6A6-5FD9BDB41A9F}"/>
              </a:ext>
            </a:extLst>
          </p:cNvPr>
          <p:cNvCxnSpPr>
            <a:cxnSpLocks/>
          </p:cNvCxnSpPr>
          <p:nvPr/>
        </p:nvCxnSpPr>
        <p:spPr>
          <a:xfrm rot="10800000">
            <a:off x="10517060" y="4867653"/>
            <a:ext cx="903790" cy="8023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9" name="image8.png">
            <a:extLst>
              <a:ext uri="{FF2B5EF4-FFF2-40B4-BE49-F238E27FC236}">
                <a16:creationId xmlns:a16="http://schemas.microsoft.com/office/drawing/2014/main" id="{69DC1AD2-549A-7132-16DA-5C973EBE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68955" y="2381086"/>
            <a:ext cx="725322" cy="4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5">
            <a:extLst>
              <a:ext uri="{FF2B5EF4-FFF2-40B4-BE49-F238E27FC236}">
                <a16:creationId xmlns:a16="http://schemas.microsoft.com/office/drawing/2014/main" id="{7590CC51-1730-A2FF-5DCC-A0BCB1CB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0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A1DF1E31-701E-974B-0EC8-3D766FA8B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35667"/>
            <a:ext cx="10515600" cy="537100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02. METODIKA HODINY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DB4C6F8-EE9E-D1B4-E286-68C9D66B00A9}"/>
              </a:ext>
            </a:extLst>
          </p:cNvPr>
          <p:cNvSpPr txBox="1"/>
          <p:nvPr/>
        </p:nvSpPr>
        <p:spPr>
          <a:xfrm>
            <a:off x="-1655181" y="912584"/>
            <a:ext cx="7465671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1475"/>
              </a:spcBef>
              <a:buNone/>
            </a:pP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Předmět: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Výtvarná výchova</a:t>
            </a:r>
            <a:endParaRPr lang="pl-PL" sz="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7445">
              <a:spcBef>
                <a:spcPts val="540"/>
              </a:spcBef>
              <a:buNone/>
            </a:pPr>
            <a:r>
              <a:rPr lang="cs-CZ" sz="1800" u="heavy" spc="-7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ředmětové vztahy: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Občanská nauka,</a:t>
            </a:r>
            <a:r>
              <a:rPr lang="cs-CZ" sz="1800" spc="26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Ekologie</a:t>
            </a:r>
            <a:endParaRPr lang="pl-PL" sz="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7445">
              <a:spcBef>
                <a:spcPts val="535"/>
              </a:spcBef>
              <a:buNone/>
            </a:pPr>
            <a:r>
              <a:rPr lang="cs-CZ" sz="1800" u="heavy" spc="-7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Třída: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7, 8, 9</a:t>
            </a:r>
            <a:endParaRPr lang="pl-PL" sz="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7445">
              <a:spcBef>
                <a:spcPts val="540"/>
              </a:spcBef>
            </a:pPr>
            <a:r>
              <a:rPr lang="cs-CZ" sz="1800" u="heavy" spc="-7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Téma: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Barvy a Emoce</a:t>
            </a:r>
            <a:endParaRPr lang="pl-PL" sz="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90AA658-13FC-0A4D-86CD-73D0B3D73004}"/>
              </a:ext>
            </a:extLst>
          </p:cNvPr>
          <p:cNvSpPr txBox="1"/>
          <p:nvPr/>
        </p:nvSpPr>
        <p:spPr>
          <a:xfrm>
            <a:off x="-1655181" y="2622089"/>
            <a:ext cx="13136301" cy="1254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535"/>
              </a:spcBef>
              <a:buNone/>
            </a:pP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Cíl: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Vědomé propojování barev a</a:t>
            </a:r>
            <a:r>
              <a:rPr lang="cs-CZ" sz="1800" spc="31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emocí</a:t>
            </a:r>
            <a:b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u="heavy" spc="-7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chovnýcíl: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Prostřednictvím barev a emocí upozornit na závažná témata – </a:t>
            </a:r>
            <a:r>
              <a:rPr lang="cs-CZ" sz="1800" spc="-1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válka,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ekologie, mezilidské</a:t>
            </a:r>
            <a:r>
              <a:rPr lang="cs-CZ" sz="1800" spc="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vztahy</a:t>
            </a:r>
            <a:endParaRPr lang="pl-PL" sz="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7445">
              <a:lnSpc>
                <a:spcPts val="2935"/>
              </a:lnSpc>
            </a:pPr>
            <a:r>
              <a:rPr lang="cs-CZ" sz="1800" u="heavy" spc="-7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anizace hodiny: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frontální vyučování v menší skupině/ projektové vyučování</a:t>
            </a:r>
            <a:endParaRPr lang="pl-PL" sz="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7EE1E61-9EAF-8933-E5A5-23D47EA23F81}"/>
              </a:ext>
            </a:extLst>
          </p:cNvPr>
          <p:cNvSpPr txBox="1"/>
          <p:nvPr/>
        </p:nvSpPr>
        <p:spPr>
          <a:xfrm>
            <a:off x="-1655180" y="3814303"/>
            <a:ext cx="13008980" cy="209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3555"/>
              </a:lnSpc>
              <a:buNone/>
            </a:pPr>
            <a:r>
              <a:rPr lang="cs-CZ" sz="1800" b="1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Časov</a:t>
            </a:r>
            <a:r>
              <a:rPr lang="cs-CZ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cs-CZ" sz="1800" b="1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projekt: </a:t>
            </a:r>
            <a:b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hodina - Motivace/Hlavní část/Aktivita 1, 2, 3/Zadání</a:t>
            </a:r>
            <a:r>
              <a:rPr lang="cs-CZ" sz="1800" spc="22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úkolu</a:t>
            </a:r>
            <a:b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hodina – Prezentace úkolu/Projekt – Nástěnka/Společné hodnocení –</a:t>
            </a:r>
            <a:r>
              <a:rPr lang="cs-CZ" sz="1800" spc="-2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Anketa</a:t>
            </a:r>
            <a:endParaRPr lang="pl-PL" sz="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7445">
              <a:spcBef>
                <a:spcPts val="540"/>
              </a:spcBef>
              <a:buNone/>
            </a:pPr>
            <a:r>
              <a:rPr lang="cs-CZ" sz="1800" u="heavy" spc="-75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Pomůck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cs-CZ" sz="1800" u="heavy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Smart board, Soubory barevných</a:t>
            </a:r>
            <a:r>
              <a:rPr lang="cs-CZ" sz="1800" spc="36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karet a emocí, prezentace fotografií a	obrazů, tvrdé papíry  A4, výtvarné potřeby </a:t>
            </a:r>
            <a:r>
              <a:rPr lang="cs-CZ" sz="1800" spc="-1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(barvy,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štětce, kelímky, hadříky), vytisklé fotografie žáků,</a:t>
            </a:r>
            <a:r>
              <a:rPr lang="cs-CZ" sz="1800" spc="44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špendlíky</a:t>
            </a:r>
            <a:endParaRPr lang="pl-PL" sz="8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5">
            <a:extLst>
              <a:ext uri="{FF2B5EF4-FFF2-40B4-BE49-F238E27FC236}">
                <a16:creationId xmlns:a16="http://schemas.microsoft.com/office/drawing/2014/main" id="{8B9FA65A-629D-BF9A-5DAF-6BFDAC93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94" y="6124129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5.png">
            <a:extLst>
              <a:ext uri="{FF2B5EF4-FFF2-40B4-BE49-F238E27FC236}">
                <a16:creationId xmlns:a16="http://schemas.microsoft.com/office/drawing/2014/main" id="{756C5FF8-897C-F00B-ED39-DE5C1DF8E7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2750" y="912584"/>
            <a:ext cx="20510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4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5C16A431-E1F8-2F22-6CD3-9634B414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E4BCDF5E-F69E-1059-36D8-E1A49828A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46371" y="294640"/>
            <a:ext cx="10515600" cy="731519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03. MOTIVACE – POJEM </a:t>
            </a:r>
            <a:r>
              <a:rPr lang="cs-CZ" sz="3300" b="1" spc="-57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3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EMOCE</a:t>
            </a:r>
            <a:br>
              <a:rPr lang="pl-PL" sz="4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4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41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D485EF-775A-A4F1-185B-D493BBC98383}"/>
              </a:ext>
            </a:extLst>
          </p:cNvPr>
          <p:cNvSpPr txBox="1"/>
          <p:nvPr/>
        </p:nvSpPr>
        <p:spPr>
          <a:xfrm>
            <a:off x="-1677955" y="1340853"/>
            <a:ext cx="13023584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ct val="150000"/>
              </a:lnSpc>
              <a:spcBef>
                <a:spcPts val="2360"/>
              </a:spcBef>
              <a:buNone/>
            </a:pPr>
            <a:r>
              <a:rPr lang="cs-CZ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Tabule: téma hodiny - </a:t>
            </a:r>
            <a:r>
              <a:rPr lang="cs-CZ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EMOCE a BARVY</a:t>
            </a:r>
            <a:br>
              <a:rPr lang="cs-CZ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Učitel představí téma hodiny – ukáže slovo na tabuli – EMOCE –</a:t>
            </a:r>
            <a:r>
              <a:rPr lang="cs-CZ" sz="1800" spc="-4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zeptá se žáků jestli rozumí významu slova.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9D0D1AB-4103-C1BB-0C6B-15187334EB74}"/>
              </a:ext>
            </a:extLst>
          </p:cNvPr>
          <p:cNvSpPr txBox="1"/>
          <p:nvPr/>
        </p:nvSpPr>
        <p:spPr>
          <a:xfrm>
            <a:off x="-1661613" y="2706361"/>
            <a:ext cx="10304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3450"/>
              </a:spcBef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Žáci odpovídají – společně vysvětlí význam českým znakem POCITY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5.png">
            <a:extLst>
              <a:ext uri="{FF2B5EF4-FFF2-40B4-BE49-F238E27FC236}">
                <a16:creationId xmlns:a16="http://schemas.microsoft.com/office/drawing/2014/main" id="{C9BFE5EE-4EFD-F0AB-233E-531A49C0B2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2227" y="1026159"/>
            <a:ext cx="1423402" cy="108407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9495517-AD7C-E883-25DD-59D866C51C25}"/>
              </a:ext>
            </a:extLst>
          </p:cNvPr>
          <p:cNvSpPr txBox="1"/>
          <p:nvPr/>
        </p:nvSpPr>
        <p:spPr>
          <a:xfrm>
            <a:off x="-1661613" y="3231646"/>
            <a:ext cx="13993792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1425575">
              <a:lnSpc>
                <a:spcPct val="90000"/>
              </a:lnSpc>
              <a:spcBef>
                <a:spcPts val="3715"/>
              </a:spcBef>
              <a:tabLst>
                <a:tab pos="4074160" algn="l"/>
                <a:tab pos="5137785" algn="l"/>
                <a:tab pos="5988685" algn="l"/>
                <a:tab pos="6677660" algn="l"/>
                <a:tab pos="7934960" algn="l"/>
                <a:tab pos="9547225" algn="l"/>
                <a:tab pos="9982200" algn="l"/>
                <a:tab pos="11336020" algn="l"/>
                <a:tab pos="11814810" algn="l"/>
                <a:tab pos="13146405" algn="l"/>
                <a:tab pos="15278100" algn="l"/>
                <a:tab pos="16376015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Tabule: šest vět	na téma Emoce a	barvy	– učitel představí věty </a:t>
            </a:r>
            <a:r>
              <a:rPr lang="cs-CZ" sz="1800" spc="-4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znakovém</a:t>
            </a:r>
            <a:r>
              <a:rPr lang="cs-CZ" sz="18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jazyce: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10E6574-AA4C-7D57-3D45-994CA8158701}"/>
              </a:ext>
            </a:extLst>
          </p:cNvPr>
          <p:cNvSpPr txBox="1"/>
          <p:nvPr/>
        </p:nvSpPr>
        <p:spPr>
          <a:xfrm>
            <a:off x="-1661613" y="3704980"/>
            <a:ext cx="15197559" cy="188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3600"/>
              </a:lnSpc>
              <a:buNone/>
            </a:pP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Emoce jsou jako barvy ve vašich srdcích.</a:t>
            </a:r>
            <a:endParaRPr lang="pl-PL" sz="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7445" marR="3688715">
              <a:lnSpc>
                <a:spcPct val="95000"/>
              </a:lnSpc>
              <a:spcBef>
                <a:spcPts val="60"/>
              </a:spcBef>
              <a:buNone/>
            </a:pP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jst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šťastní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vaš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srdc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zář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žluto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barvo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slunce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jst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smutn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pláčete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vaš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srdc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temn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ě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modré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zlobíte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vaš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srdc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rozžhav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ohniv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drak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417445" marR="2296160">
              <a:lnSpc>
                <a:spcPct val="95000"/>
              </a:lnSpc>
              <a:spcBef>
                <a:spcPts val="5"/>
              </a:spcBef>
            </a:pP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cs-CZ" sz="1800" b="1" i="1" spc="-23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když</a:t>
            </a:r>
            <a:r>
              <a:rPr lang="cs-CZ" sz="1800" b="1" i="1" spc="-23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jste</a:t>
            </a:r>
            <a:r>
              <a:rPr lang="cs-CZ" sz="1800" b="1" i="1" spc="-23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plní</a:t>
            </a:r>
            <a:r>
              <a:rPr lang="cs-CZ" sz="1800" b="1" i="1" spc="-23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lásky,</a:t>
            </a:r>
            <a:r>
              <a:rPr lang="cs-CZ" sz="1800" b="1" i="1" spc="-23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vaše</a:t>
            </a:r>
            <a:r>
              <a:rPr lang="cs-CZ" sz="1800" b="1" i="1" spc="-23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srdce</a:t>
            </a:r>
            <a:r>
              <a:rPr lang="cs-CZ" sz="1800" b="1" i="1" spc="-23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září</a:t>
            </a:r>
            <a:r>
              <a:rPr lang="cs-CZ" sz="1800" b="1" i="1" spc="-23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</a:t>
            </a:r>
            <a:r>
              <a:rPr lang="cs-CZ" sz="1800" b="1" i="1" spc="-23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hvězdy</a:t>
            </a:r>
            <a:r>
              <a:rPr lang="cs-CZ" sz="1800" b="1" i="1" spc="-23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cs-CZ" sz="1800" b="1" i="1" spc="-23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noční</a:t>
            </a:r>
            <a:r>
              <a:rPr lang="cs-CZ" sz="1800" b="1" i="1" spc="-23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obloze.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barv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setkají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vytvářej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nádherno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cs-CZ" sz="1800" b="1" i="1" spc="2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spc="-5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duhu</a:t>
            </a:r>
            <a:r>
              <a:rPr lang="cs-CZ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8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4DAFF68-0FC3-8745-CB01-EB17F508B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1"/>
            <a:ext cx="10515600" cy="738554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04. </a:t>
            </a:r>
            <a:r>
              <a:rPr kumimoji="0" lang="cs-CZ" altLang="pl-PL" sz="12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HLAVNÍ ČÁST: ZÁKLADNÍ EMOCE</a:t>
            </a:r>
          </a:p>
          <a:p>
            <a:br>
              <a:rPr lang="pl-PL" sz="1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pic>
        <p:nvPicPr>
          <p:cNvPr id="3" name="Obraz 5">
            <a:extLst>
              <a:ext uri="{FF2B5EF4-FFF2-40B4-BE49-F238E27FC236}">
                <a16:creationId xmlns:a16="http://schemas.microsoft.com/office/drawing/2014/main" id="{6D0C95C3-036B-1E0E-DEDA-70251F2C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4B367F2-67BB-EAC1-4F0B-9A6AE4F4E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7038" tIns="8887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145" name="image13.png">
            <a:extLst>
              <a:ext uri="{FF2B5EF4-FFF2-40B4-BE49-F238E27FC236}">
                <a16:creationId xmlns:a16="http://schemas.microsoft.com/office/drawing/2014/main" id="{8457024E-9606-9572-0FFD-92FCEE5B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141" y="545237"/>
            <a:ext cx="778659" cy="6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05AD3CF-F0A5-4782-E79E-4A104A93BF55}"/>
              </a:ext>
            </a:extLst>
          </p:cNvPr>
          <p:cNvSpPr txBox="1"/>
          <p:nvPr/>
        </p:nvSpPr>
        <p:spPr>
          <a:xfrm>
            <a:off x="-625033" y="1523149"/>
            <a:ext cx="11899284" cy="137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8110">
              <a:lnSpc>
                <a:spcPts val="4050"/>
              </a:lnSpc>
              <a:spcBef>
                <a:spcPts val="2195"/>
              </a:spcBef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Učitel: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“Uvidíte 6 obrázků základních</a:t>
            </a:r>
            <a:r>
              <a:rPr lang="cs-CZ" sz="1800" spc="3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emocí.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88110" marR="1027430">
              <a:lnSpc>
                <a:spcPct val="90000"/>
              </a:lnSpc>
              <a:spcBef>
                <a:spcPts val="110"/>
              </a:spcBef>
              <a:buNone/>
              <a:tabLst>
                <a:tab pos="3310255" algn="l"/>
                <a:tab pos="4714240" algn="l"/>
                <a:tab pos="5995035" algn="l"/>
                <a:tab pos="7632700" algn="l"/>
                <a:tab pos="8285480" algn="l"/>
                <a:tab pos="9429750" algn="l"/>
                <a:tab pos="10351135" algn="l"/>
                <a:tab pos="12030075" algn="l"/>
                <a:tab pos="13521055" algn="l"/>
                <a:tab pos="15389860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Budeme hádat které emoce to jsou, pro každou emoci zkusíme </a:t>
            </a:r>
            <a:r>
              <a:rPr lang="cs-CZ" sz="1800" spc="-1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vymyslet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příklad – nějakou situaci nebo příběh, nejlépe váš</a:t>
            </a:r>
            <a:r>
              <a:rPr lang="cs-CZ" sz="1800" spc="-19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vlastní a nakonec navrhneme barvu, která podle vás nejlépe pasuje pro každou emoci.”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46BAE01-EBE0-0D88-E00E-C47AE55E3A1D}"/>
              </a:ext>
            </a:extLst>
          </p:cNvPr>
          <p:cNvSpPr txBox="1"/>
          <p:nvPr/>
        </p:nvSpPr>
        <p:spPr>
          <a:xfrm>
            <a:off x="-625033" y="2798185"/>
            <a:ext cx="13681276" cy="880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8110">
              <a:lnSpc>
                <a:spcPts val="4050"/>
              </a:lnSpc>
              <a:spcBef>
                <a:spcPts val="3375"/>
              </a:spcBef>
              <a:buNone/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Tabule:</a:t>
            </a:r>
            <a:r>
              <a:rPr lang="cs-CZ" sz="1800" b="1" spc="-2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levá</a:t>
            </a:r>
            <a:r>
              <a:rPr lang="cs-CZ" sz="1800" spc="-2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strana</a:t>
            </a:r>
            <a:r>
              <a:rPr lang="cs-CZ" sz="1800" spc="-2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800" spc="-42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cs-CZ" sz="1800" spc="-2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černo-bílých</a:t>
            </a:r>
            <a:r>
              <a:rPr lang="cs-CZ" sz="1800" spc="-2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obrázků</a:t>
            </a:r>
            <a:r>
              <a:rPr lang="cs-CZ" sz="1800" spc="-26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základních</a:t>
            </a:r>
            <a:r>
              <a:rPr lang="cs-CZ" sz="1800" spc="-2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emocí</a:t>
            </a:r>
            <a:r>
              <a:rPr lang="cs-CZ" sz="1800" spc="-2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očíslovaných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88110" marR="1076960">
              <a:lnSpc>
                <a:spcPct val="90000"/>
              </a:lnSpc>
              <a:spcBef>
                <a:spcPts val="110"/>
              </a:spcBef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– 6 pravá strana - 6 očíslovaných řádků pod sebou pro názvy jednotlivých emocí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40E000-6DC9-2A32-7964-236FA29522A8}"/>
              </a:ext>
            </a:extLst>
          </p:cNvPr>
          <p:cNvSpPr txBox="1"/>
          <p:nvPr/>
        </p:nvSpPr>
        <p:spPr>
          <a:xfrm>
            <a:off x="-625033" y="3736325"/>
            <a:ext cx="1030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8110">
              <a:spcBef>
                <a:spcPts val="3450"/>
              </a:spcBef>
            </a:pP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Interakce</a:t>
            </a:r>
            <a:r>
              <a:rPr lang="cs-CZ" sz="1800" b="1" spc="-26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cs-CZ" sz="1800" b="1" spc="-255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třídě: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žáci se hlásí – odpovídají – vymýšlejí situace – příběhy</a:t>
            </a:r>
            <a:endParaRPr lang="pl-PL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CED2A74-81C1-C42D-FDD7-DBEF0EC86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8D686D6-65C6-55E2-45D1-9768973B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09" y="4307131"/>
            <a:ext cx="161692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9525" algn="l"/>
                <a:tab pos="5203825" algn="l"/>
                <a:tab pos="6623050" algn="l"/>
                <a:tab pos="9386888" algn="l"/>
                <a:tab pos="10896600" algn="l"/>
                <a:tab pos="11382375" algn="l"/>
                <a:tab pos="13242925" algn="l"/>
                <a:tab pos="15011400" algn="l"/>
                <a:tab pos="16764000" algn="l"/>
              </a:tabLst>
            </a:pPr>
            <a:r>
              <a:rPr kumimoji="0" lang="cs-CZ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Učitel/Žáci zapíší názvy jednotlivých emocí a obrázky orámují barvou, na které se všichni shodli </a:t>
            </a:r>
            <a:br>
              <a:rPr kumimoji="0" lang="cs-CZ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cs-CZ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(funkce tabule Smart Board- rámování).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2CA0B8F-D809-78A0-4BEA-EC3D30BE7E3A}"/>
              </a:ext>
            </a:extLst>
          </p:cNvPr>
          <p:cNvSpPr txBox="1"/>
          <p:nvPr/>
        </p:nvSpPr>
        <p:spPr>
          <a:xfrm>
            <a:off x="-658196" y="5083569"/>
            <a:ext cx="9456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8110">
              <a:spcBef>
                <a:spcPts val="3455"/>
              </a:spcBef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Tabulka – viz následující</a:t>
            </a:r>
            <a:r>
              <a:rPr lang="cs-CZ" sz="1800" spc="2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slide</a:t>
            </a:r>
            <a:endParaRPr lang="pl-P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66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5">
            <a:extLst>
              <a:ext uri="{FF2B5EF4-FFF2-40B4-BE49-F238E27FC236}">
                <a16:creationId xmlns:a16="http://schemas.microsoft.com/office/drawing/2014/main" id="{322B1C3C-5CA2-91B5-529F-2A289603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B42ABB08-5CB4-46BD-FB90-9C6058AF5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522" y="532363"/>
            <a:ext cx="10036277" cy="689964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2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04. </a:t>
            </a:r>
            <a:r>
              <a:rPr kumimoji="0" lang="cs-CZ" altLang="pl-PL" sz="123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HLAVNÍ ČÁST: ZÁKLADNÍ EMOCE</a:t>
            </a:r>
          </a:p>
          <a:p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8490AE25-4EF9-7D6F-FB93-AF0F96AC34D0}"/>
              </a:ext>
            </a:extLst>
          </p:cNvPr>
          <p:cNvGrpSpPr>
            <a:grpSpLocks/>
          </p:cNvGrpSpPr>
          <p:nvPr/>
        </p:nvGrpSpPr>
        <p:grpSpPr bwMode="auto">
          <a:xfrm>
            <a:off x="1226738" y="1515062"/>
            <a:ext cx="9738647" cy="4850023"/>
            <a:chOff x="3170" y="-9880"/>
            <a:chExt cx="24432" cy="13155"/>
          </a:xfrm>
        </p:grpSpPr>
        <p:pic>
          <p:nvPicPr>
            <p:cNvPr id="9219" name="Picture 3">
              <a:extLst>
                <a:ext uri="{FF2B5EF4-FFF2-40B4-BE49-F238E27FC236}">
                  <a16:creationId xmlns:a16="http://schemas.microsoft.com/office/drawing/2014/main" id="{DE0CA941-3899-12BC-17AB-F06B77F0F0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" y="-9880"/>
              <a:ext cx="16821" cy="13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>
              <a:extLst>
                <a:ext uri="{FF2B5EF4-FFF2-40B4-BE49-F238E27FC236}">
                  <a16:creationId xmlns:a16="http://schemas.microsoft.com/office/drawing/2014/main" id="{F7F4200F-A51F-4514-026C-41170E32D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8" y="-8185"/>
              <a:ext cx="11354" cy="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45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4B89D9B6-6888-C364-D9B3-9ED3D42B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5237"/>
            <a:ext cx="10515600" cy="744265"/>
          </a:xfrm>
          <a:prstGeom prst="rect">
            <a:avLst/>
          </a:prstGeom>
          <a:solidFill>
            <a:srgbClr val="F4B9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sz="4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B00A7C-FF3F-AB57-E257-DC1919B9B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497" y="291958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image13.png">
            <a:extLst>
              <a:ext uri="{FF2B5EF4-FFF2-40B4-BE49-F238E27FC236}">
                <a16:creationId xmlns:a16="http://schemas.microsoft.com/office/drawing/2014/main" id="{F082E0A9-8E81-A19B-D335-19FF5D46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951" y="553021"/>
            <a:ext cx="913849" cy="7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35E2F8-6668-9101-A65B-274968AEA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50277" y="630316"/>
            <a:ext cx="6220623" cy="8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85375" tIns="87285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05. AKTIVITA 1 - TVÁŘE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BA7749-2313-4CCE-0825-17C064F93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10" y="1634559"/>
            <a:ext cx="10757598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51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2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Tabule – zůstává tabulka a názvy základních emocí</a:t>
            </a:r>
            <a:br>
              <a:rPr lang="pl-PL" altLang="pl-PL" sz="2000" b="1" dirty="0"/>
            </a:br>
            <a:endParaRPr lang="pl-PL" altLang="pl-PL" sz="2000" b="1" dirty="0"/>
          </a:p>
          <a:p>
            <a:pPr marL="0" marR="0" lvl="0" indent="142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cs-CZ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Aktivita 1: </a:t>
            </a: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učitel nejprve vysvětlí žákům následující kroky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51075" algn="l"/>
              </a:tabLst>
            </a:pP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učitel má neprůhledný pytlík a v něm jsou kartičky s názvy emocí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51075" algn="l"/>
              </a:tabLst>
            </a:pP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učitel volá k tabuli jednoho žáka po druhém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Žák si vytáhne z	pytlíku jednu kartu, přečte si	název	emoce, neukazuje spolužákům a odloží stranou</a:t>
            </a: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žák zkusí vyjádřit danou emoci pouze výrazem svého obličeje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kumimoji="0" lang="cs-CZ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spolužáci hádají o kterou emoci jde – ukazují barvy, které pro dané emoce vybrali</a:t>
            </a:r>
            <a:endParaRPr kumimoji="0" lang="cs-CZ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51075" algn="l"/>
              </a:tabLst>
            </a:pPr>
            <a:endParaRPr kumimoji="0" lang="pl-PL" alt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47ECE67-1FA5-97B3-F1A8-0BE7F279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04079" y="17283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az 5">
            <a:extLst>
              <a:ext uri="{FF2B5EF4-FFF2-40B4-BE49-F238E27FC236}">
                <a16:creationId xmlns:a16="http://schemas.microsoft.com/office/drawing/2014/main" id="{81C007D1-843A-DFF1-7D1F-5BB45E83C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15" y="607205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930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1708</Words>
  <Application>Microsoft Office PowerPoint</Application>
  <PresentationFormat>Panoramiczny</PresentationFormat>
  <Paragraphs>105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OBSAH </vt:lpstr>
      <vt:lpstr>01. BARVY A PSYCHIKA </vt:lpstr>
      <vt:lpstr>02. METODIKA HODINY  </vt:lpstr>
      <vt:lpstr>03. MOTIVACE – POJEM  EMOCE  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3</cp:revision>
  <dcterms:created xsi:type="dcterms:W3CDTF">2025-05-22T11:27:55Z</dcterms:created>
  <dcterms:modified xsi:type="dcterms:W3CDTF">2025-05-26T09:53:06Z</dcterms:modified>
</cp:coreProperties>
</file>