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pcteplice.cz/evt_file.php?file=262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A0BF0A-8873-C3BC-3C63-87A87E515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11" y="1944914"/>
            <a:ext cx="11126577" cy="4139658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FA0A05-A54F-ABD9-C6A4-B5806F978AB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2711" y="3006806"/>
            <a:ext cx="11126577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 A FARBY</a:t>
            </a:r>
            <a:endParaRPr lang="pl-PL" sz="5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pl-PL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</a:t>
            </a:r>
            <a:r>
              <a:rPr lang="en-US" sz="3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metodika</a:t>
            </a:r>
            <a:r>
              <a:rPr lang="en-US" sz="3000" i="1" spc="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výučby</a:t>
            </a:r>
            <a:endParaRPr lang="pl-PL" sz="3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4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pl-PL" altLang="pl-PL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5571DFC-1B94-A67B-4795-8B8EEEDB8EB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3186" y="565865"/>
            <a:ext cx="10249757" cy="90323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BF7F1F-CAC4-92EF-11DB-45E45642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00800" y="1838848"/>
            <a:ext cx="1173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image13.png">
            <a:extLst>
              <a:ext uri="{FF2B5EF4-FFF2-40B4-BE49-F238E27FC236}">
                <a16:creationId xmlns:a16="http://schemas.microsoft.com/office/drawing/2014/main" id="{93C76519-C2C7-0BAE-EC8C-C34756ED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234482" y="633965"/>
            <a:ext cx="836561" cy="7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3CE8B73-69FE-3332-BAF5-08D46E7E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3965" y="565865"/>
            <a:ext cx="9043516" cy="8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06. AKTIVITA 2 – KARTY 11 EMOCÍ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AEF90D8-D7F8-02BC-3BD5-C2FAC912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5228" y="1141097"/>
            <a:ext cx="12252508" cy="457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401511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7488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74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Tabule: Aktivita 2 – tabulka 11 emocí</a:t>
            </a:r>
          </a:p>
          <a:p>
            <a:pPr marL="0" marR="0" lvl="0" indent="217488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</a:pPr>
            <a:r>
              <a:rPr lang="cs-CZ" altLang="pl-PL" sz="2000" b="1" dirty="0">
                <a:ea typeface="Calibri" panose="020F0502020204030204" pitchFamily="34" charset="0"/>
              </a:rPr>
              <a:t> </a:t>
            </a:r>
            <a:r>
              <a:rPr lang="cs-CZ" altLang="pl-PL" sz="2000" dirty="0">
                <a:ea typeface="Calibri" panose="020F0502020204030204" pitchFamily="34" charset="0"/>
              </a:rPr>
              <a:t>-</a:t>
            </a:r>
            <a:r>
              <a:rPr lang="cs-CZ" altLang="pl-PL" sz="2000" b="1" dirty="0">
                <a:ea typeface="Calibri" panose="020F0502020204030204" pitchFamily="34" charset="0"/>
              </a:rPr>
              <a:t> </a:t>
            </a:r>
            <a:r>
              <a:rPr lang="cs-CZ" altLang="pl-PL" sz="2000" dirty="0">
                <a:ea typeface="Calibri" panose="020F0502020204030204" pitchFamily="34" charset="0"/>
              </a:rPr>
              <a:t>U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čitel představí</a:t>
            </a:r>
            <a:r>
              <a:rPr lang="cs-CZ" altLang="pl-PL" sz="2000" dirty="0">
                <a:ea typeface="Calibri" panose="020F0502020204030204" pitchFamily="34" charset="0"/>
              </a:rPr>
              <a:t>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11pojmů vyjadřujících emoce a zkontroluje, jestli žáci dobře chápou</a:t>
            </a:r>
            <a:b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význam </a:t>
            </a:r>
            <a:b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cs-CZ" altLang="pl-PL" sz="2000" dirty="0">
                <a:ea typeface="Calibri" panose="020F0502020204030204" pitchFamily="34" charset="0"/>
              </a:rPr>
              <a:t>-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každý žák dostane sadu 11 barevných kartiček a sadu 11 názvů emocí, některé barvy</a:t>
            </a:r>
            <a:b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mají více odstínů- v tom případě se kartičky vrství na sebe pro jednu emoci </a:t>
            </a:r>
            <a:b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- učitel  ukáže názorně jak si žáci kartičky rozloží na lavici a potom budou podle vlastních</a:t>
            </a:r>
            <a:b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pocitů přiřazovat jednotlivé emoce k barvám  </a:t>
            </a:r>
            <a:b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- nakonec si všichni barvy a emoce zkontrolují a dohodnou se na finální verzi</a:t>
            </a:r>
            <a:endParaRPr kumimoji="0" lang="cs-CZ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</a:pP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az 5">
            <a:extLst>
              <a:ext uri="{FF2B5EF4-FFF2-40B4-BE49-F238E27FC236}">
                <a16:creationId xmlns:a16="http://schemas.microsoft.com/office/drawing/2014/main" id="{7984C481-E748-325B-7B0B-8F23371B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599925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409F98CF-5D30-4BF8-FCAB-86E213276C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7412" y="2641600"/>
            <a:ext cx="23079" cy="0"/>
          </a:xfrm>
          <a:prstGeom prst="line">
            <a:avLst/>
          </a:prstGeom>
          <a:noFill/>
          <a:ln w="45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Line 1">
            <a:extLst>
              <a:ext uri="{FF2B5EF4-FFF2-40B4-BE49-F238E27FC236}">
                <a16:creationId xmlns:a16="http://schemas.microsoft.com/office/drawing/2014/main" id="{B00660DC-D7D7-EEE2-ECDD-CB2ED755D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5388" y="469900"/>
            <a:ext cx="0" cy="2171700"/>
          </a:xfrm>
          <a:prstGeom prst="line">
            <a:avLst/>
          </a:prstGeom>
          <a:noFill/>
          <a:ln w="1373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B2D4D90-3652-C1D1-3B4B-A54A4387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5237"/>
            <a:ext cx="10515600" cy="744265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B9E0FA0-1A5F-D08B-8193-F7454B8E8060}"/>
              </a:ext>
            </a:extLst>
          </p:cNvPr>
          <p:cNvSpPr txBox="1"/>
          <p:nvPr/>
        </p:nvSpPr>
        <p:spPr>
          <a:xfrm>
            <a:off x="-2940939" y="623754"/>
            <a:ext cx="1233686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065" marR="1139825" indent="2021840">
              <a:lnSpc>
                <a:spcPct val="90000"/>
              </a:lnSpc>
            </a:pPr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07. AKTIVITA 3 – </a:t>
            </a:r>
            <a:r>
              <a:rPr lang="pl-PL" sz="1800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OBRÁZKY </a:t>
            </a:r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KARTY</a:t>
            </a:r>
            <a:endParaRPr lang="pl-PL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19EFA5C-5C87-2706-0741-42401F671452}"/>
              </a:ext>
            </a:extLst>
          </p:cNvPr>
          <p:cNvSpPr txBox="1"/>
          <p:nvPr/>
        </p:nvSpPr>
        <p:spPr>
          <a:xfrm>
            <a:off x="-972179" y="1398928"/>
            <a:ext cx="13164179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 marR="3037840">
              <a:lnSpc>
                <a:spcPct val="90000"/>
              </a:lnSpc>
              <a:spcBef>
                <a:spcPts val="1735"/>
              </a:spcBef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Tabule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"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emocionálnych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za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nasleduje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slajd 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príslušnou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farbou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CF0F6F-5B0E-495B-1DCB-14CC7FFE9EC8}"/>
              </a:ext>
            </a:extLst>
          </p:cNvPr>
          <p:cNvSpPr txBox="1"/>
          <p:nvPr/>
        </p:nvSpPr>
        <p:spPr>
          <a:xfrm rot="10800000" flipV="1">
            <a:off x="-972181" y="2484980"/>
            <a:ext cx="13773780" cy="279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>
              <a:spcBef>
                <a:spcPts val="3455"/>
              </a:spcBef>
              <a:buNone/>
            </a:pP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Aktivita 3: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najprv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nasledujúce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kroky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svojich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stoloch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farebné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kartičky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názvy</a:t>
            </a:r>
            <a:r>
              <a:rPr lang="pl-PL" sz="2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SzPts val="3500"/>
              <a:tabLst>
                <a:tab pos="2250440" algn="l"/>
              </a:tabLst>
            </a:pP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postupne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ukazuje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fotografie</a:t>
            </a:r>
            <a:r>
              <a:rPr lang="pl-PL" sz="2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prezentácie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vyberú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farebné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kartičky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ku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podľa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svojich</a:t>
            </a:r>
            <a:r>
              <a:rPr lang="pl-PL" sz="2200" spc="-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pocitov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027430" lvl="2">
              <a:spcBef>
                <a:spcPts val="110"/>
              </a:spcBef>
              <a:buSzPts val="3500"/>
              <a:tabLst>
                <a:tab pos="2410460" algn="l"/>
                <a:tab pos="2411095" algn="l"/>
                <a:tab pos="4036060" algn="l"/>
                <a:tab pos="5662295" algn="l"/>
                <a:tab pos="6661150" algn="l"/>
                <a:tab pos="8595360" algn="l"/>
                <a:tab pos="9845675" algn="l"/>
                <a:tab pos="10328910" algn="l"/>
                <a:tab pos="11664315" algn="l"/>
                <a:tab pos="13034645" algn="l"/>
                <a:tab pos="14172565" algn="l"/>
                <a:tab pos="15329535" algn="l"/>
                <a:tab pos="15749905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keď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všetci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zoberú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kartičku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ukáže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diapozitív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patrí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fotografii</a:t>
            </a:r>
          </a:p>
          <a:p>
            <a:pPr marR="1027430" lvl="2">
              <a:spcBef>
                <a:spcPts val="110"/>
              </a:spcBef>
              <a:buSzPts val="3500"/>
              <a:tabLst>
                <a:tab pos="2410460" algn="l"/>
                <a:tab pos="2411095" algn="l"/>
                <a:tab pos="4036060" algn="l"/>
                <a:tab pos="5662295" algn="l"/>
                <a:tab pos="6661150" algn="l"/>
                <a:tab pos="8595360" algn="l"/>
                <a:tab pos="9845675" algn="l"/>
                <a:tab pos="10328910" algn="l"/>
                <a:tab pos="11664315" algn="l"/>
                <a:tab pos="13034645" algn="l"/>
                <a:tab pos="14172565" algn="l"/>
                <a:tab pos="15329535" algn="l"/>
                <a:tab pos="15749905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činnosť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pokračovať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len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rýchlou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vizuálnou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kontrolou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</a:t>
            </a:r>
            <a:r>
              <a:rPr lang="pl-PL" sz="22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rozdiely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027430" lvl="2">
              <a:spcBef>
                <a:spcPts val="110"/>
              </a:spcBef>
              <a:buSzPts val="3500"/>
              <a:tabLst>
                <a:tab pos="2410460" algn="l"/>
                <a:tab pos="2411095" algn="l"/>
                <a:tab pos="4036060" algn="l"/>
                <a:tab pos="5662295" algn="l"/>
                <a:tab pos="6661150" algn="l"/>
                <a:tab pos="8595360" algn="l"/>
                <a:tab pos="9845675" algn="l"/>
                <a:tab pos="10328910" algn="l"/>
                <a:tab pos="11664315" algn="l"/>
                <a:tab pos="13034645" algn="l"/>
                <a:tab pos="14172565" algn="l"/>
                <a:tab pos="15329535" algn="l"/>
                <a:tab pos="15749905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fotografii a jej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uskutočniť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krátka</a:t>
            </a:r>
            <a:r>
              <a:rPr lang="pl-PL" sz="2200" spc="-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027430" lvl="2">
              <a:spcBef>
                <a:spcPts val="110"/>
              </a:spcBef>
              <a:buSzPts val="3500"/>
              <a:tabLst>
                <a:tab pos="2410460" algn="l"/>
                <a:tab pos="2411095" algn="l"/>
                <a:tab pos="4036060" algn="l"/>
                <a:tab pos="5662295" algn="l"/>
                <a:tab pos="6661150" algn="l"/>
                <a:tab pos="8595360" algn="l"/>
                <a:tab pos="9845675" algn="l"/>
                <a:tab pos="10328910" algn="l"/>
                <a:tab pos="11664315" algn="l"/>
                <a:tab pos="13034645" algn="l"/>
                <a:tab pos="14172565" algn="l"/>
                <a:tab pos="15329535" algn="l"/>
                <a:tab pos="15749905" algn="l"/>
              </a:tabLst>
            </a:pP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88C22A15-D15E-4F24-0F7B-A1431D74CAE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834013" y="67979"/>
            <a:ext cx="127841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02" name="image14.png">
            <a:extLst>
              <a:ext uri="{FF2B5EF4-FFF2-40B4-BE49-F238E27FC236}">
                <a16:creationId xmlns:a16="http://schemas.microsoft.com/office/drawing/2014/main" id="{0ED61FB5-5E88-67CE-4160-F0F6DA9D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693326" y="1542230"/>
            <a:ext cx="2891420" cy="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B918B9FB-206A-D924-31D5-02CB86AE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047388"/>
            <a:ext cx="103456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</a:pPr>
            <a:r>
              <a:rPr lang="pl-PL" sz="2200" spc="-1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 err="1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pl-PL" sz="2200" spc="-1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áto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stránka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činnosť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byť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vybrať</a:t>
            </a:r>
            <a:r>
              <a:rPr lang="pl-PL" sz="2200" spc="-4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fotografie,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budú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tudenti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pripomenúť</a:t>
            </a:r>
            <a:r>
              <a:rPr lang="pl-PL" sz="2200" spc="-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dôležité</a:t>
            </a:r>
            <a:r>
              <a:rPr lang="pl-PL" sz="2200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súčasné</a:t>
            </a:r>
            <a:r>
              <a:rPr lang="pl-PL" sz="2200" spc="-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pl-PL" sz="2200" spc="-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spc="-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chce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upozorniť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napr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z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predmetu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Ekológ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cs-CZ" alt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Obraz 5">
            <a:extLst>
              <a:ext uri="{FF2B5EF4-FFF2-40B4-BE49-F238E27FC236}">
                <a16:creationId xmlns:a16="http://schemas.microsoft.com/office/drawing/2014/main" id="{9C01345C-397B-9513-22E3-22F312A7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599925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8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7F4BA1F-9B79-06D9-C8E4-A79F4786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639" y="603529"/>
            <a:ext cx="10232794" cy="7238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80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2D2A6-6437-4A60-E10C-400493B5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51" y="96798"/>
            <a:ext cx="124398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887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121" name="image13.png">
            <a:extLst>
              <a:ext uri="{FF2B5EF4-FFF2-40B4-BE49-F238E27FC236}">
                <a16:creationId xmlns:a16="http://schemas.microsoft.com/office/drawing/2014/main" id="{82819A1F-1772-AFB8-0C00-81725A51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93" y="1327355"/>
            <a:ext cx="1779639" cy="14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FCD871-59E2-2FE4-7084-D3ED58BE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639" y="609372"/>
            <a:ext cx="102327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08.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ÚLOHA</a:t>
            </a:r>
            <a:endParaRPr kumimoji="0" lang="cs-CZ" altLang="pl-PL" sz="3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8C8624-DE0C-4CD6-4F79-09102D857994}"/>
              </a:ext>
            </a:extLst>
          </p:cNvPr>
          <p:cNvSpPr txBox="1"/>
          <p:nvPr/>
        </p:nvSpPr>
        <p:spPr>
          <a:xfrm>
            <a:off x="-914399" y="1543665"/>
            <a:ext cx="12024851" cy="482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>
              <a:spcBef>
                <a:spcPts val="2880"/>
              </a:spcBef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Tabuľa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body zadania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dostanú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aj v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elektronickej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podobe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ts val="3825"/>
              </a:lnSpc>
              <a:buSzPts val="3500"/>
              <a:tabLst>
                <a:tab pos="2250440" algn="l"/>
              </a:tabLst>
            </a:pP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 – ÚLOHA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lvl="1">
              <a:lnSpc>
                <a:spcPts val="3825"/>
              </a:lnSpc>
              <a:buSzPts val="3500"/>
              <a:tabLst>
                <a:tab pos="2250440" algn="l"/>
              </a:tabLs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zhotovte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 fotografie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pozitívne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negatívne</a:t>
            </a:r>
            <a:r>
              <a:rPr lang="pl-PL" sz="2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ts val="3825"/>
              </a:lnSpc>
              <a:buSzPts val="3500"/>
              <a:tabLst>
                <a:tab pos="2250440" algn="l"/>
              </a:tabLst>
            </a:pP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-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poslať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fotografie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spoločnú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platformu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Team/Messenger/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spc="-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skupinovú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</a:t>
            </a:r>
            <a:r>
              <a:rPr lang="pl-PL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platformu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ts val="3675"/>
              </a:lnSpc>
              <a:buSzPts val="3500"/>
              <a:tabLst>
                <a:tab pos="2294255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existovať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viac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spc="-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jedna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emócia</a:t>
            </a:r>
            <a:r>
              <a:rPr lang="pl-PL" sz="2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jedna fotografia)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neposielajte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názvy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tímu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vaši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spolužiaci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budú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hádať</a:t>
            </a:r>
            <a:r>
              <a:rPr lang="en-US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ďalšej</a:t>
            </a:r>
            <a:r>
              <a:rPr lang="en-US" sz="2200" spc="-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triede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ts val="4050"/>
              </a:lnSpc>
              <a:buSzPts val="3500"/>
              <a:tabLst>
                <a:tab pos="2250440" algn="l"/>
              </a:tabLst>
            </a:pP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konci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môžu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zopakovať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znaky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ich farby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rýchlom</a:t>
            </a:r>
            <a:b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brainstormingu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id="{65DD3F92-C6D7-5279-4BAB-3725E39C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599925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4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2C43D88-0C9B-7A04-B06B-69FDAC85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60439"/>
            <a:ext cx="10156722" cy="6784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latin typeface="+mn-lt"/>
                <a:cs typeface="Arial" panose="020B0604020202020204" pitchFamily="34" charset="0"/>
              </a:rPr>
              <a:t>09. </a:t>
            </a:r>
            <a:r>
              <a:rPr lang="pl-PL" sz="3000" b="1" dirty="0">
                <a:effectLst/>
                <a:latin typeface="+mn-lt"/>
                <a:ea typeface="Calibri" panose="020F0502020204030204" pitchFamily="34" charset="0"/>
              </a:rPr>
              <a:t>HODINA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PREZENTÁCIA/HODNOTENIE ÚLOH</a:t>
            </a:r>
            <a:endParaRPr lang="pl-P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91B217-A516-90F8-F866-ADB9D8B063BF}"/>
              </a:ext>
            </a:extLst>
          </p:cNvPr>
          <p:cNvSpPr txBox="1"/>
          <p:nvPr/>
        </p:nvSpPr>
        <p:spPr>
          <a:xfrm>
            <a:off x="-816079" y="1497175"/>
            <a:ext cx="12024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>
              <a:spcBef>
                <a:spcPts val="3210"/>
              </a:spcBef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predložené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fotografie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vyzve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prezentovali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fotografie.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921A1E-2C08-4C91-911E-C588583B9582}"/>
              </a:ext>
            </a:extLst>
          </p:cNvPr>
          <p:cNvSpPr txBox="1"/>
          <p:nvPr/>
        </p:nvSpPr>
        <p:spPr>
          <a:xfrm>
            <a:off x="-816079" y="2357513"/>
            <a:ext cx="12772103" cy="16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 marR="2247265">
              <a:spcBef>
                <a:spcPts val="3785"/>
              </a:spcBef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pokúsia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identifikovať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predstavujú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diskutujú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ich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autormi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785620" marR="2247265">
              <a:lnSpc>
                <a:spcPct val="150000"/>
              </a:lnSpc>
              <a:spcBef>
                <a:spcPts val="3785"/>
              </a:spcBef>
            </a:pP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56EE62E-E509-93B1-26EF-3F537B6ADE98}"/>
              </a:ext>
            </a:extLst>
          </p:cNvPr>
          <p:cNvSpPr txBox="1"/>
          <p:nvPr/>
        </p:nvSpPr>
        <p:spPr>
          <a:xfrm>
            <a:off x="-1073591" y="3231763"/>
            <a:ext cx="12329653" cy="2953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3730" marR="1563370" indent="-118110">
              <a:spcBef>
                <a:spcPts val="75"/>
              </a:spcBef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záver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vykoná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neformálne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prostredníctvom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rozhovoru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Hodnotiace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903730" marR="1563370" indent="-118110">
              <a:spcBef>
                <a:spcPts val="75"/>
              </a:spcBef>
              <a:buNone/>
            </a:pP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najviac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zaujala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pl-PL" sz="2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marL="1903730" marR="1563370" indent="-118110">
              <a:spcBef>
                <a:spcPts val="75"/>
              </a:spcBef>
              <a:buNone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najpozitívnejší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negatívnejší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vplyv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pl-PL" sz="2200" spc="-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marL="1903730" marR="1563370" indent="-118110">
              <a:spcBef>
                <a:spcPts val="75"/>
              </a:spcBef>
              <a:buNone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tejto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fotografii</a:t>
            </a:r>
            <a:r>
              <a:rPr lang="pl-PL" sz="2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páči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nepáči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>
              <a:buSzPts val="3500"/>
              <a:tabLst>
                <a:tab pos="2250440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Napadá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podobná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príbeh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skrýva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</a:t>
            </a:r>
            <a:r>
              <a:rPr lang="pl-PL" sz="2200" spc="-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lvl="0">
              <a:lnSpc>
                <a:spcPts val="4050"/>
              </a:lnSpc>
              <a:buSzPts val="3500"/>
              <a:tabLst>
                <a:tab pos="2250440" algn="l"/>
              </a:tabLst>
            </a:pP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5">
            <a:extLst>
              <a:ext uri="{FF2B5EF4-FFF2-40B4-BE49-F238E27FC236}">
                <a16:creationId xmlns:a16="http://schemas.microsoft.com/office/drawing/2014/main" id="{F139956F-CA10-A807-3292-1E29533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9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8DBA24-826F-5E56-EA96-00BD194C8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9978" y="3351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28376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169" name="image21.png">
            <a:extLst>
              <a:ext uri="{FF2B5EF4-FFF2-40B4-BE49-F238E27FC236}">
                <a16:creationId xmlns:a16="http://schemas.microsoft.com/office/drawing/2014/main" id="{1CF2E426-5724-DBC3-D209-3E4768B4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70" y="1238865"/>
            <a:ext cx="1357678" cy="8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D71438FF-D73C-C89D-D360-EDC5FEB1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39" y="288620"/>
            <a:ext cx="10156722" cy="7238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pl-PL" sz="3000" b="1" dirty="0">
                <a:latin typeface="+mn-lt"/>
                <a:ea typeface="Calibri" panose="020F0502020204030204" pitchFamily="34" charset="0"/>
              </a:rPr>
              <a:t>10. AKTIVITA 4 – </a:t>
            </a:r>
            <a:r>
              <a:rPr lang="pl-PL" sz="3000" b="1" dirty="0">
                <a:effectLst/>
                <a:latin typeface="+mn-lt"/>
                <a:ea typeface="Calibri" panose="020F0502020204030204" pitchFamily="34" charset="0"/>
              </a:rPr>
              <a:t>VYTVORENIE NÁSTENKY</a:t>
            </a:r>
            <a:endParaRPr lang="cs-CZ" altLang="pl-PL" sz="30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FE5747D-3E74-AADD-AEF8-88C7FE7B94A6}"/>
              </a:ext>
            </a:extLst>
          </p:cNvPr>
          <p:cNvSpPr txBox="1"/>
          <p:nvPr/>
        </p:nvSpPr>
        <p:spPr>
          <a:xfrm>
            <a:off x="-133977" y="1021073"/>
            <a:ext cx="12325978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7430">
              <a:lnSpc>
                <a:spcPts val="3630"/>
              </a:lnSpc>
              <a:spcBef>
                <a:spcPts val="1830"/>
              </a:spcBef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028065" marR="1563370">
              <a:spcBef>
                <a:spcPts val="140"/>
              </a:spcBef>
              <a:tabLst>
                <a:tab pos="3245485" algn="l"/>
                <a:tab pos="5305425" algn="l"/>
                <a:tab pos="5706110" algn="l"/>
                <a:tab pos="8034655" algn="l"/>
                <a:tab pos="9370060" algn="l"/>
                <a:tab pos="11599545" algn="l"/>
                <a:tab pos="12042775" algn="l"/>
                <a:tab pos="13340080" algn="l"/>
                <a:tab pos="14603730" algn="l"/>
                <a:tab pos="15020925" algn="l"/>
              </a:tabLst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Zoznámte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psychológiou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významom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11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druhov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emóciami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farby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vyjadrujú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028065" marR="1563370">
              <a:spcBef>
                <a:spcPts val="140"/>
              </a:spcBef>
              <a:tabLst>
                <a:tab pos="3245485" algn="l"/>
                <a:tab pos="5305425" algn="l"/>
                <a:tab pos="5706110" algn="l"/>
                <a:tab pos="8034655" algn="l"/>
                <a:tab pos="9370060" algn="l"/>
                <a:tab pos="11599545" algn="l"/>
                <a:tab pos="12042775" algn="l"/>
                <a:tab pos="13340080" algn="l"/>
                <a:tab pos="14603730" algn="l"/>
                <a:tab pos="15020925" algn="l"/>
              </a:tabLst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Pomôcky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nástenka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špendlíky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sada</a:t>
            </a:r>
            <a:r>
              <a:rPr lang="pl-PL" sz="2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pl-PL" sz="2200" spc="-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farebných</a:t>
            </a:r>
            <a:r>
              <a:rPr lang="pl-PL" sz="2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papierových</a:t>
            </a:r>
            <a:r>
              <a:rPr lang="pl-PL" sz="2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kartičiek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sada</a:t>
            </a:r>
            <a:r>
              <a:rPr lang="pl-PL" sz="2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pl-PL" sz="2200" spc="-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kartičiek</a:t>
            </a:r>
            <a:r>
              <a:rPr lang="pl-PL" sz="2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pl-PL" sz="2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popisom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názvov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sada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11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čiernobielych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popisujúcich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4DAE55F-328A-4838-27AB-7CAF9D28C025}"/>
              </a:ext>
            </a:extLst>
          </p:cNvPr>
          <p:cNvSpPr txBox="1"/>
          <p:nvPr/>
        </p:nvSpPr>
        <p:spPr>
          <a:xfrm>
            <a:off x="-133978" y="3243988"/>
            <a:ext cx="12530295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>
              <a:spcBef>
                <a:spcPts val="3110"/>
              </a:spcBef>
              <a:buNone/>
            </a:pPr>
            <a:r>
              <a:rPr lang="cs-CZ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Postup:</a:t>
            </a:r>
            <a:br>
              <a:rPr lang="cs-CZ" sz="2200" b="1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umiestnia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nástenku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priradia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k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jednotlivým</a:t>
            </a:r>
            <a:r>
              <a:rPr lang="pl-PL" sz="2200" spc="-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farebným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kartám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názvom</a:t>
            </a:r>
            <a:r>
              <a:rPr lang="pl-PL" sz="2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buSzPts val="3200"/>
              <a:tabLst>
                <a:tab pos="1344930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doplnená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šípkami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inými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piktogramami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ľahšiu</a:t>
            </a:r>
            <a:r>
              <a:rPr lang="pl-PL" sz="2200" spc="-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orientáciu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506220">
              <a:spcBef>
                <a:spcPts val="135"/>
              </a:spcBef>
              <a:buSzPts val="3200"/>
              <a:tabLst>
                <a:tab pos="1447800" algn="l"/>
                <a:tab pos="1448435" algn="l"/>
                <a:tab pos="2111375" algn="l"/>
                <a:tab pos="4061460" algn="l"/>
                <a:tab pos="5775325" algn="l"/>
                <a:tab pos="7900670" algn="l"/>
                <a:tab pos="10229850" algn="l"/>
                <a:tab pos="12742545" algn="l"/>
                <a:tab pos="14782800" algn="l"/>
                <a:tab pos="15254605" algn="l"/>
                <a:tab pos="16519525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nástenke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dodržiavať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zloženie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spc="-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uľahčuje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porozumenie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fotografia - farba –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názov</a:t>
            </a:r>
            <a:r>
              <a:rPr lang="pl-PL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len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dohliada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pridelených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kariet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pl-PL" sz="2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fotografií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506220">
              <a:spcBef>
                <a:spcPts val="135"/>
              </a:spcBef>
              <a:buSzPts val="3200"/>
              <a:tabLst>
                <a:tab pos="1447800" algn="l"/>
                <a:tab pos="1448435" algn="l"/>
                <a:tab pos="2111375" algn="l"/>
                <a:tab pos="4061460" algn="l"/>
                <a:tab pos="5775325" algn="l"/>
                <a:tab pos="7900670" algn="l"/>
                <a:tab pos="10229850" algn="l"/>
                <a:tab pos="12742545" algn="l"/>
                <a:tab pos="14782800" algn="l"/>
                <a:tab pos="15254605" algn="l"/>
                <a:tab pos="16519525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svojim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spolužiakom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princípy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význam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zmysel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                 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jednotlivých</a:t>
            </a:r>
            <a:r>
              <a:rPr lang="pl-PL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506220" lvl="0">
              <a:lnSpc>
                <a:spcPct val="87000"/>
              </a:lnSpc>
              <a:spcBef>
                <a:spcPts val="135"/>
              </a:spcBef>
              <a:buSzPts val="3200"/>
              <a:tabLst>
                <a:tab pos="1447800" algn="l"/>
                <a:tab pos="1448435" algn="l"/>
                <a:tab pos="2111375" algn="l"/>
                <a:tab pos="4061460" algn="l"/>
                <a:tab pos="5775325" algn="l"/>
                <a:tab pos="7900670" algn="l"/>
                <a:tab pos="10229850" algn="l"/>
                <a:tab pos="12742545" algn="l"/>
                <a:tab pos="14782800" algn="l"/>
                <a:tab pos="15254605" algn="l"/>
                <a:tab pos="16519525" algn="l"/>
              </a:tabLst>
            </a:pP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5">
            <a:extLst>
              <a:ext uri="{FF2B5EF4-FFF2-40B4-BE49-F238E27FC236}">
                <a16:creationId xmlns:a16="http://schemas.microsoft.com/office/drawing/2014/main" id="{D2D780D7-7C92-A11E-65B1-E6122D2D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12" y="623456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4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3C14487F-6458-814B-5C18-4B2C7F2F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E14F5C37-BCAB-8754-5C4F-EB6489570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15039"/>
            <a:ext cx="10156722" cy="7238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pl-PL" sz="3000" b="1" dirty="0">
                <a:latin typeface="Arial" panose="020B0604020202020204" pitchFamily="34" charset="0"/>
                <a:ea typeface="Calibri" panose="020F0502020204030204" pitchFamily="34" charset="0"/>
              </a:rPr>
              <a:t>11.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ZÁVER - HODNOTENIE</a:t>
            </a:r>
            <a:endParaRPr lang="cs-CZ" altLang="pl-PL" sz="3000" dirty="0"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902D99-AB27-7BDD-0A50-C6539C04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id="{92ACB2F9-D6BA-1929-F16E-0C2920E83A92}"/>
              </a:ext>
            </a:extLst>
          </p:cNvPr>
          <p:cNvSpPr>
            <a:spLocks/>
          </p:cNvSpPr>
          <p:nvPr/>
        </p:nvSpPr>
        <p:spPr bwMode="auto">
          <a:xfrm>
            <a:off x="8967019" y="1238865"/>
            <a:ext cx="2241755" cy="432619"/>
          </a:xfrm>
          <a:custGeom>
            <a:avLst/>
            <a:gdLst>
              <a:gd name="T0" fmla="+- 0 21749 20207"/>
              <a:gd name="T1" fmla="*/ T0 w 8593"/>
              <a:gd name="T2" fmla="+- 0 -2268 -2268"/>
              <a:gd name="T3" fmla="*/ -2268 h 3562"/>
              <a:gd name="T4" fmla="+- 0 20255 20207"/>
              <a:gd name="T5" fmla="*/ T4 w 8593"/>
              <a:gd name="T6" fmla="+- 0 1293 -2268"/>
              <a:gd name="T7" fmla="*/ 1293 h 3562"/>
              <a:gd name="T8" fmla="+- 0 22368 20207"/>
              <a:gd name="T9" fmla="*/ T8 w 8593"/>
              <a:gd name="T10" fmla="+- 0 -2268 -2268"/>
              <a:gd name="T11" fmla="*/ -2268 h 3562"/>
              <a:gd name="T12" fmla="+- 0 20769 20207"/>
              <a:gd name="T13" fmla="*/ T12 w 8593"/>
              <a:gd name="T14" fmla="+- 0 1273 -2268"/>
              <a:gd name="T15" fmla="*/ 1273 h 3562"/>
              <a:gd name="T16" fmla="+- 0 22368 20207"/>
              <a:gd name="T17" fmla="*/ T16 w 8593"/>
              <a:gd name="T18" fmla="+- 0 -2268 -2268"/>
              <a:gd name="T19" fmla="*/ -2268 h 3562"/>
              <a:gd name="T20" fmla="+- 0 22873 20207"/>
              <a:gd name="T21" fmla="*/ T20 w 8593"/>
              <a:gd name="T22" fmla="+- 0 -2268 -2268"/>
              <a:gd name="T23" fmla="*/ -2268 h 3562"/>
              <a:gd name="T24" fmla="+- 0 21379 20207"/>
              <a:gd name="T25" fmla="*/ T24 w 8593"/>
              <a:gd name="T26" fmla="+- 0 1293 -2268"/>
              <a:gd name="T27" fmla="*/ 1293 h 3562"/>
              <a:gd name="T28" fmla="+- 0 23492 20207"/>
              <a:gd name="T29" fmla="*/ T28 w 8593"/>
              <a:gd name="T30" fmla="+- 0 -2268 -2268"/>
              <a:gd name="T31" fmla="*/ -2268 h 3562"/>
              <a:gd name="T32" fmla="+- 0 21894 20207"/>
              <a:gd name="T33" fmla="*/ T32 w 8593"/>
              <a:gd name="T34" fmla="+- 0 1273 -2268"/>
              <a:gd name="T35" fmla="*/ 1273 h 3562"/>
              <a:gd name="T36" fmla="+- 0 23492 20207"/>
              <a:gd name="T37" fmla="*/ T36 w 8593"/>
              <a:gd name="T38" fmla="+- 0 -2268 -2268"/>
              <a:gd name="T39" fmla="*/ -2268 h 3562"/>
              <a:gd name="T40" fmla="+- 0 23998 20207"/>
              <a:gd name="T41" fmla="*/ T40 w 8593"/>
              <a:gd name="T42" fmla="+- 0 -2268 -2268"/>
              <a:gd name="T43" fmla="*/ -2268 h 3562"/>
              <a:gd name="T44" fmla="+- 0 22504 20207"/>
              <a:gd name="T45" fmla="*/ T44 w 8593"/>
              <a:gd name="T46" fmla="+- 0 1293 -2268"/>
              <a:gd name="T47" fmla="*/ 1293 h 3562"/>
              <a:gd name="T48" fmla="+- 0 24617 20207"/>
              <a:gd name="T49" fmla="*/ T48 w 8593"/>
              <a:gd name="T50" fmla="+- 0 -2268 -2268"/>
              <a:gd name="T51" fmla="*/ -2268 h 3562"/>
              <a:gd name="T52" fmla="+- 0 23019 20207"/>
              <a:gd name="T53" fmla="*/ T52 w 8593"/>
              <a:gd name="T54" fmla="+- 0 1273 -2268"/>
              <a:gd name="T55" fmla="*/ 1273 h 3562"/>
              <a:gd name="T56" fmla="+- 0 24617 20207"/>
              <a:gd name="T57" fmla="*/ T56 w 8593"/>
              <a:gd name="T58" fmla="+- 0 -2268 -2268"/>
              <a:gd name="T59" fmla="*/ -2268 h 3562"/>
              <a:gd name="T60" fmla="+- 0 25123 20207"/>
              <a:gd name="T61" fmla="*/ T60 w 8593"/>
              <a:gd name="T62" fmla="+- 0 -2268 -2268"/>
              <a:gd name="T63" fmla="*/ -2268 h 3562"/>
              <a:gd name="T64" fmla="+- 0 23629 20207"/>
              <a:gd name="T65" fmla="*/ T64 w 8593"/>
              <a:gd name="T66" fmla="+- 0 1293 -2268"/>
              <a:gd name="T67" fmla="*/ 1293 h 3562"/>
              <a:gd name="T68" fmla="+- 0 25741 20207"/>
              <a:gd name="T69" fmla="*/ T68 w 8593"/>
              <a:gd name="T70" fmla="+- 0 -2268 -2268"/>
              <a:gd name="T71" fmla="*/ -2268 h 3562"/>
              <a:gd name="T72" fmla="+- 0 24143 20207"/>
              <a:gd name="T73" fmla="*/ T72 w 8593"/>
              <a:gd name="T74" fmla="+- 0 1273 -2268"/>
              <a:gd name="T75" fmla="*/ 1273 h 3562"/>
              <a:gd name="T76" fmla="+- 0 25741 20207"/>
              <a:gd name="T77" fmla="*/ T76 w 8593"/>
              <a:gd name="T78" fmla="+- 0 -2268 -2268"/>
              <a:gd name="T79" fmla="*/ -2268 h 3562"/>
              <a:gd name="T80" fmla="+- 0 26247 20207"/>
              <a:gd name="T81" fmla="*/ T80 w 8593"/>
              <a:gd name="T82" fmla="+- 0 -2268 -2268"/>
              <a:gd name="T83" fmla="*/ -2268 h 3562"/>
              <a:gd name="T84" fmla="+- 0 24753 20207"/>
              <a:gd name="T85" fmla="*/ T84 w 8593"/>
              <a:gd name="T86" fmla="+- 0 1293 -2268"/>
              <a:gd name="T87" fmla="*/ 1293 h 3562"/>
              <a:gd name="T88" fmla="+- 0 26866 20207"/>
              <a:gd name="T89" fmla="*/ T88 w 8593"/>
              <a:gd name="T90" fmla="+- 0 -2268 -2268"/>
              <a:gd name="T91" fmla="*/ -2268 h 3562"/>
              <a:gd name="T92" fmla="+- 0 25268 20207"/>
              <a:gd name="T93" fmla="*/ T92 w 8593"/>
              <a:gd name="T94" fmla="+- 0 1273 -2268"/>
              <a:gd name="T95" fmla="*/ 1273 h 3562"/>
              <a:gd name="T96" fmla="+- 0 26866 20207"/>
              <a:gd name="T97" fmla="*/ T96 w 8593"/>
              <a:gd name="T98" fmla="+- 0 -2268 -2268"/>
              <a:gd name="T99" fmla="*/ -2268 h 3562"/>
              <a:gd name="T100" fmla="+- 0 27372 20207"/>
              <a:gd name="T101" fmla="*/ T100 w 8593"/>
              <a:gd name="T102" fmla="+- 0 -2268 -2268"/>
              <a:gd name="T103" fmla="*/ -2268 h 3562"/>
              <a:gd name="T104" fmla="+- 0 25878 20207"/>
              <a:gd name="T105" fmla="*/ T104 w 8593"/>
              <a:gd name="T106" fmla="+- 0 1293 -2268"/>
              <a:gd name="T107" fmla="*/ 1293 h 3562"/>
              <a:gd name="T108" fmla="+- 0 27991 20207"/>
              <a:gd name="T109" fmla="*/ T108 w 8593"/>
              <a:gd name="T110" fmla="+- 0 -2268 -2268"/>
              <a:gd name="T111" fmla="*/ -2268 h 3562"/>
              <a:gd name="T112" fmla="+- 0 26393 20207"/>
              <a:gd name="T113" fmla="*/ T112 w 8593"/>
              <a:gd name="T114" fmla="+- 0 1273 -2268"/>
              <a:gd name="T115" fmla="*/ 1273 h 3562"/>
              <a:gd name="T116" fmla="+- 0 27991 20207"/>
              <a:gd name="T117" fmla="*/ T116 w 8593"/>
              <a:gd name="T118" fmla="+- 0 -2268 -2268"/>
              <a:gd name="T119" fmla="*/ -2268 h 3562"/>
              <a:gd name="T120" fmla="+- 0 28497 20207"/>
              <a:gd name="T121" fmla="*/ T120 w 8593"/>
              <a:gd name="T122" fmla="+- 0 -2268 -2268"/>
              <a:gd name="T123" fmla="*/ -2268 h 3562"/>
              <a:gd name="T124" fmla="+- 0 27002 20207"/>
              <a:gd name="T125" fmla="*/ T124 w 8593"/>
              <a:gd name="T126" fmla="+- 0 1293 -2268"/>
              <a:gd name="T127" fmla="*/ 1293 h 3562"/>
              <a:gd name="T128" fmla="+- 0 28800 20207"/>
              <a:gd name="T129" fmla="*/ T128 w 8593"/>
              <a:gd name="T130" fmla="+- 0 -382 -2268"/>
              <a:gd name="T131" fmla="*/ -382 h 3562"/>
              <a:gd name="T132" fmla="+- 0 28127 20207"/>
              <a:gd name="T133" fmla="*/ T132 w 8593"/>
              <a:gd name="T134" fmla="+- 0 1293 -2268"/>
              <a:gd name="T135" fmla="*/ 1293 h 3562"/>
              <a:gd name="T136" fmla="+- 0 28800 20207"/>
              <a:gd name="T137" fmla="*/ T136 w 8593"/>
              <a:gd name="T138" fmla="+- 0 -382 -2268"/>
              <a:gd name="T139" fmla="*/ -382 h 3562"/>
              <a:gd name="T140" fmla="+- 0 27517 20207"/>
              <a:gd name="T141" fmla="*/ T140 w 8593"/>
              <a:gd name="T142" fmla="+- 0 1273 -2268"/>
              <a:gd name="T143" fmla="*/ 1273 h 3562"/>
              <a:gd name="T144" fmla="+- 0 28800 20207"/>
              <a:gd name="T145" fmla="*/ T144 w 8593"/>
              <a:gd name="T146" fmla="+- 0 -1544 -2268"/>
              <a:gd name="T147" fmla="*/ -1544 h 35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593" h="3562">
                <a:moveTo>
                  <a:pt x="1598" y="0"/>
                </a:moveTo>
                <a:lnTo>
                  <a:pt x="1542" y="0"/>
                </a:lnTo>
                <a:lnTo>
                  <a:pt x="0" y="3541"/>
                </a:lnTo>
                <a:lnTo>
                  <a:pt x="48" y="3561"/>
                </a:lnTo>
                <a:lnTo>
                  <a:pt x="1598" y="0"/>
                </a:lnTo>
                <a:moveTo>
                  <a:pt x="2161" y="0"/>
                </a:moveTo>
                <a:lnTo>
                  <a:pt x="2104" y="0"/>
                </a:lnTo>
                <a:lnTo>
                  <a:pt x="562" y="3541"/>
                </a:lnTo>
                <a:lnTo>
                  <a:pt x="610" y="3561"/>
                </a:lnTo>
                <a:lnTo>
                  <a:pt x="2161" y="0"/>
                </a:lnTo>
                <a:moveTo>
                  <a:pt x="2723" y="0"/>
                </a:moveTo>
                <a:lnTo>
                  <a:pt x="2666" y="0"/>
                </a:lnTo>
                <a:lnTo>
                  <a:pt x="1125" y="3541"/>
                </a:lnTo>
                <a:lnTo>
                  <a:pt x="1172" y="3561"/>
                </a:lnTo>
                <a:lnTo>
                  <a:pt x="2723" y="0"/>
                </a:lnTo>
                <a:moveTo>
                  <a:pt x="3285" y="0"/>
                </a:moveTo>
                <a:lnTo>
                  <a:pt x="3229" y="0"/>
                </a:lnTo>
                <a:lnTo>
                  <a:pt x="1687" y="3541"/>
                </a:lnTo>
                <a:lnTo>
                  <a:pt x="1735" y="3561"/>
                </a:lnTo>
                <a:lnTo>
                  <a:pt x="3285" y="0"/>
                </a:lnTo>
                <a:moveTo>
                  <a:pt x="3848" y="0"/>
                </a:moveTo>
                <a:lnTo>
                  <a:pt x="3791" y="0"/>
                </a:lnTo>
                <a:lnTo>
                  <a:pt x="2249" y="3541"/>
                </a:lnTo>
                <a:lnTo>
                  <a:pt x="2297" y="3561"/>
                </a:lnTo>
                <a:lnTo>
                  <a:pt x="3848" y="0"/>
                </a:lnTo>
                <a:moveTo>
                  <a:pt x="4410" y="0"/>
                </a:moveTo>
                <a:lnTo>
                  <a:pt x="4353" y="0"/>
                </a:lnTo>
                <a:lnTo>
                  <a:pt x="2812" y="3541"/>
                </a:lnTo>
                <a:lnTo>
                  <a:pt x="2859" y="3561"/>
                </a:lnTo>
                <a:lnTo>
                  <a:pt x="4410" y="0"/>
                </a:lnTo>
                <a:moveTo>
                  <a:pt x="4972" y="0"/>
                </a:moveTo>
                <a:lnTo>
                  <a:pt x="4916" y="0"/>
                </a:lnTo>
                <a:lnTo>
                  <a:pt x="3374" y="3541"/>
                </a:lnTo>
                <a:lnTo>
                  <a:pt x="3422" y="3561"/>
                </a:lnTo>
                <a:lnTo>
                  <a:pt x="4972" y="0"/>
                </a:lnTo>
                <a:moveTo>
                  <a:pt x="5534" y="0"/>
                </a:moveTo>
                <a:lnTo>
                  <a:pt x="5478" y="0"/>
                </a:lnTo>
                <a:lnTo>
                  <a:pt x="3936" y="3541"/>
                </a:lnTo>
                <a:lnTo>
                  <a:pt x="3984" y="3561"/>
                </a:lnTo>
                <a:lnTo>
                  <a:pt x="5534" y="0"/>
                </a:lnTo>
                <a:moveTo>
                  <a:pt x="6097" y="0"/>
                </a:moveTo>
                <a:lnTo>
                  <a:pt x="6040" y="0"/>
                </a:lnTo>
                <a:lnTo>
                  <a:pt x="4499" y="3541"/>
                </a:lnTo>
                <a:lnTo>
                  <a:pt x="4546" y="3561"/>
                </a:lnTo>
                <a:lnTo>
                  <a:pt x="6097" y="0"/>
                </a:lnTo>
                <a:moveTo>
                  <a:pt x="6659" y="0"/>
                </a:moveTo>
                <a:lnTo>
                  <a:pt x="6603" y="0"/>
                </a:lnTo>
                <a:lnTo>
                  <a:pt x="5061" y="3541"/>
                </a:lnTo>
                <a:lnTo>
                  <a:pt x="5109" y="3561"/>
                </a:lnTo>
                <a:lnTo>
                  <a:pt x="6659" y="0"/>
                </a:lnTo>
                <a:moveTo>
                  <a:pt x="7221" y="0"/>
                </a:moveTo>
                <a:lnTo>
                  <a:pt x="7165" y="0"/>
                </a:lnTo>
                <a:lnTo>
                  <a:pt x="5623" y="3541"/>
                </a:lnTo>
                <a:lnTo>
                  <a:pt x="5671" y="3561"/>
                </a:lnTo>
                <a:lnTo>
                  <a:pt x="7221" y="0"/>
                </a:lnTo>
                <a:moveTo>
                  <a:pt x="7784" y="0"/>
                </a:moveTo>
                <a:lnTo>
                  <a:pt x="7727" y="0"/>
                </a:lnTo>
                <a:lnTo>
                  <a:pt x="6186" y="3541"/>
                </a:lnTo>
                <a:lnTo>
                  <a:pt x="6233" y="3561"/>
                </a:lnTo>
                <a:lnTo>
                  <a:pt x="7784" y="0"/>
                </a:lnTo>
                <a:moveTo>
                  <a:pt x="8346" y="0"/>
                </a:moveTo>
                <a:lnTo>
                  <a:pt x="8290" y="0"/>
                </a:lnTo>
                <a:lnTo>
                  <a:pt x="6748" y="3541"/>
                </a:lnTo>
                <a:lnTo>
                  <a:pt x="6795" y="3561"/>
                </a:lnTo>
                <a:lnTo>
                  <a:pt x="8346" y="0"/>
                </a:lnTo>
                <a:moveTo>
                  <a:pt x="8593" y="1886"/>
                </a:moveTo>
                <a:lnTo>
                  <a:pt x="7872" y="3541"/>
                </a:lnTo>
                <a:lnTo>
                  <a:pt x="7920" y="3561"/>
                </a:lnTo>
                <a:lnTo>
                  <a:pt x="8593" y="2016"/>
                </a:lnTo>
                <a:lnTo>
                  <a:pt x="8593" y="1886"/>
                </a:lnTo>
                <a:moveTo>
                  <a:pt x="8593" y="595"/>
                </a:moveTo>
                <a:lnTo>
                  <a:pt x="7310" y="3541"/>
                </a:lnTo>
                <a:lnTo>
                  <a:pt x="7358" y="3561"/>
                </a:lnTo>
                <a:lnTo>
                  <a:pt x="8593" y="724"/>
                </a:lnTo>
                <a:lnTo>
                  <a:pt x="8593" y="595"/>
                </a:lnTo>
              </a:path>
            </a:pathLst>
          </a:custGeom>
          <a:solidFill>
            <a:srgbClr val="877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3229B20-59BC-CEB6-9C64-B18D9805773E}"/>
              </a:ext>
            </a:extLst>
          </p:cNvPr>
          <p:cNvSpPr txBox="1"/>
          <p:nvPr/>
        </p:nvSpPr>
        <p:spPr>
          <a:xfrm>
            <a:off x="-825910" y="1432514"/>
            <a:ext cx="12034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 marR="2247265">
              <a:spcBef>
                <a:spcPts val="4425"/>
              </a:spcBef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nehodnotí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známkami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ale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slovne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k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ďalším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aktivitám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rozvíjať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jeho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tvorivý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potenciál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image14.png">
            <a:extLst>
              <a:ext uri="{FF2B5EF4-FFF2-40B4-BE49-F238E27FC236}">
                <a16:creationId xmlns:a16="http://schemas.microsoft.com/office/drawing/2014/main" id="{11DB2AB1-6511-4519-B2D0-6B137F11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643" y="3223829"/>
            <a:ext cx="2757487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0C7A6CF2-4831-0CDC-DB79-2BCF97541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29" y="2383456"/>
            <a:ext cx="10756490" cy="401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hodnotení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uviesť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b="1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Osobné</a:t>
            </a:r>
            <a:r>
              <a:rPr lang="pl-PL" sz="2200" b="1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schopnosti</a:t>
            </a:r>
            <a:r>
              <a:rPr lang="pl-PL" sz="2200" b="1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využili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vlastné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skúsenosti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potenciál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realizácii</a:t>
            </a:r>
            <a:r>
              <a:rPr lang="pl-PL" sz="22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projektu.</a:t>
            </a:r>
          </a:p>
          <a:p>
            <a:pPr marR="2374265" lvl="0">
              <a:lnSpc>
                <a:spcPct val="88000"/>
              </a:lnSpc>
              <a:spcBef>
                <a:spcPts val="10"/>
              </a:spcBef>
              <a:buSzPts val="3200"/>
              <a:tabLst>
                <a:tab pos="1944370" algn="l"/>
                <a:tab pos="3829685" algn="l"/>
                <a:tab pos="4375150" algn="l"/>
                <a:tab pos="6042660" algn="l"/>
                <a:tab pos="7451090" algn="l"/>
                <a:tab pos="7980680" algn="l"/>
                <a:tab pos="8504555" algn="l"/>
                <a:tab pos="9846310" algn="l"/>
                <a:tab pos="11904345" algn="l"/>
                <a:tab pos="13587730" algn="l"/>
                <a:tab pos="14128750" algn="l"/>
              </a:tabLst>
            </a:pPr>
            <a:r>
              <a:rPr lang="pl-PL" sz="2200" b="1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Aktivita</a:t>
            </a:r>
            <a:r>
              <a:rPr lang="pl-PL" sz="2200" b="1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osobne </a:t>
            </a:r>
            <a:r>
              <a:rPr lang="pl-PL" sz="22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vklad</a:t>
            </a:r>
            <a:r>
              <a:rPr lang="pl-PL" sz="22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s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činnosť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vynález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a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kreativita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pristupovali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pl-PL" sz="2200" spc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realizácii</a:t>
            </a:r>
            <a:r>
              <a:rPr lang="pl-PL" sz="2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projektu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46275" algn="l"/>
              </a:tabLst>
            </a:pPr>
            <a:r>
              <a:rPr kumimoji="0" lang="cs-CZ" altLang="pl-P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vlastnej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práce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dokázali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vlastné</a:t>
            </a:r>
            <a:r>
              <a:rPr lang="pl-PL" sz="2200" spc="-1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46275" algn="l"/>
              </a:tabLst>
            </a:pPr>
            <a:r>
              <a:rPr kumimoji="0" lang="cs-CZ" altLang="pl-P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dokázali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vyjadriť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obhájiť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názory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</a:t>
            </a:r>
            <a:r>
              <a:rPr lang="pl-PL" sz="2200" spc="-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diskusii</a:t>
            </a:r>
            <a:endParaRPr kumimoji="0" lang="pl-PL" alt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46275" algn="l"/>
              </a:tabLst>
            </a:pPr>
            <a:r>
              <a:rPr kumimoji="0" lang="cs-CZ" altLang="pl-P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Skupinová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práca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zapájajú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skupinovej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práce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ohľadom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úroveň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kompromisu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efektívnosť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skupinovej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prace.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r>
              <a:rPr lang="pl-PL" sz="2200" spc="-4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prebieha</a:t>
            </a:r>
            <a:r>
              <a:rPr lang="pl-PL" sz="2200" spc="-4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počas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4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cele ho</a:t>
            </a:r>
            <a:r>
              <a:rPr lang="pl-PL" sz="2200" spc="-4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projektu,</a:t>
            </a:r>
            <a:r>
              <a:rPr lang="pl-PL" sz="2200" spc="-4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spc="-4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</a:t>
            </a:r>
            <a:r>
              <a:rPr lang="pl-PL" sz="2200" spc="-4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uprednostňovať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pozitívne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nešetriť</a:t>
            </a:r>
            <a:r>
              <a:rPr lang="pl-PL" sz="2200" spc="-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pochvalou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kumimoji="0" lang="pl-PL" alt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6275" algn="l"/>
              </a:tabLst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48EA8A6-4B48-9C08-CE30-B9A0D701D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76757" y="26745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2667505-841E-BCC5-EDB9-FE8C78BAE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66609"/>
              </p:ext>
            </p:extLst>
          </p:nvPr>
        </p:nvGraphicFramePr>
        <p:xfrm>
          <a:off x="983460" y="558241"/>
          <a:ext cx="9940412" cy="54464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6254">
                  <a:extLst>
                    <a:ext uri="{9D8B030D-6E8A-4147-A177-3AD203B41FA5}">
                      <a16:colId xmlns:a16="http://schemas.microsoft.com/office/drawing/2014/main" val="1894552800"/>
                    </a:ext>
                  </a:extLst>
                </a:gridCol>
                <a:gridCol w="2564283">
                  <a:extLst>
                    <a:ext uri="{9D8B030D-6E8A-4147-A177-3AD203B41FA5}">
                      <a16:colId xmlns:a16="http://schemas.microsoft.com/office/drawing/2014/main" val="3402090928"/>
                    </a:ext>
                  </a:extLst>
                </a:gridCol>
                <a:gridCol w="2564283">
                  <a:extLst>
                    <a:ext uri="{9D8B030D-6E8A-4147-A177-3AD203B41FA5}">
                      <a16:colId xmlns:a16="http://schemas.microsoft.com/office/drawing/2014/main" val="1280125273"/>
                    </a:ext>
                  </a:extLst>
                </a:gridCol>
                <a:gridCol w="2575592">
                  <a:extLst>
                    <a:ext uri="{9D8B030D-6E8A-4147-A177-3AD203B41FA5}">
                      <a16:colId xmlns:a16="http://schemas.microsoft.com/office/drawing/2014/main" val="3833222429"/>
                    </a:ext>
                  </a:extLst>
                </a:gridCol>
              </a:tblGrid>
              <a:tr h="739495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buNone/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marL="218440" algn="l">
                        <a:spcBef>
                          <a:spcPts val="5"/>
                        </a:spcBef>
                        <a:buNone/>
                      </a:pPr>
                      <a:r>
                        <a:rPr lang="en-US" sz="1800" dirty="0">
                          <a:effectLst/>
                        </a:rPr>
                        <a:t>Telo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</a:endParaRPr>
                    </a:p>
                    <a:p>
                      <a:pPr marL="201295" algn="l">
                        <a:spcBef>
                          <a:spcPts val="5"/>
                        </a:spcBef>
                        <a:buNone/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marL="200660" algn="l">
                        <a:spcBef>
                          <a:spcPts val="5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marL="200660" algn="l">
                        <a:spcBef>
                          <a:spcPts val="5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8266766"/>
                  </a:ext>
                </a:extLst>
              </a:tr>
              <a:tr h="180422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</a:endParaRPr>
                    </a:p>
                    <a:p>
                      <a:pPr marL="218440" algn="l">
                        <a:spcBef>
                          <a:spcPts val="1865"/>
                        </a:spcBef>
                        <a:buNone/>
                      </a:pPr>
                      <a:r>
                        <a:rPr lang="en-US" sz="1800" dirty="0" err="1">
                          <a:effectLst/>
                        </a:rPr>
                        <a:t>Prístup</a:t>
                      </a:r>
                      <a:r>
                        <a:rPr lang="en-US" sz="1800" dirty="0">
                          <a:effectLst/>
                        </a:rPr>
                        <a:t> k </a:t>
                      </a:r>
                      <a:r>
                        <a:rPr lang="en-US" sz="1800" dirty="0" err="1">
                          <a:effectLst/>
                        </a:rPr>
                        <a:t>cvičeniu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</a:endParaRPr>
                    </a:p>
                    <a:p>
                      <a:pPr algn="l">
                        <a:spcBef>
                          <a:spcPts val="60"/>
                        </a:spcBef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</a:endParaRPr>
                    </a:p>
                    <a:p>
                      <a:pPr marL="204470" marR="1009650" algn="l">
                        <a:lnSpc>
                          <a:spcPct val="121000"/>
                        </a:lnSpc>
                        <a:buNone/>
                      </a:pPr>
                      <a:r>
                        <a:rPr lang="en-US" sz="1800" dirty="0" err="1">
                          <a:effectLst/>
                        </a:rPr>
                        <a:t>Aktívny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prístup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zvládnutiu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nastavenia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marL="203835" marR="281305" algn="l">
                        <a:lnSpc>
                          <a:spcPct val="121000"/>
                        </a:lnSpc>
                        <a:spcBef>
                          <a:spcPts val="1595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Veľmi dobrý prístup k zvládnutiu zostavy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algn="l">
                        <a:spcBef>
                          <a:spcPts val="60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marL="203835" marR="142875" algn="l">
                        <a:lnSpc>
                          <a:spcPct val="121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Neaktívny prístup k zvládnutiu nastavenia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4726747"/>
                  </a:ext>
                </a:extLst>
              </a:tr>
              <a:tr h="1086923">
                <a:tc>
                  <a:txBody>
                    <a:bodyPr/>
                    <a:lstStyle/>
                    <a:p>
                      <a:pPr algn="l">
                        <a:spcBef>
                          <a:spcPts val="10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marL="218440" algn="l">
                        <a:lnSpc>
                          <a:spcPct val="121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Účasť na výučbových kurzoch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</a:endParaRPr>
                    </a:p>
                    <a:p>
                      <a:pPr marL="204470" algn="l">
                        <a:buNone/>
                      </a:pPr>
                      <a:r>
                        <a:rPr lang="en-US" sz="1800" dirty="0">
                          <a:effectLst/>
                        </a:rPr>
                        <a:t>100 % </a:t>
                      </a:r>
                      <a:r>
                        <a:rPr lang="en-US" sz="1800" dirty="0" err="1">
                          <a:effectLst/>
                        </a:rPr>
                        <a:t>účasť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marL="203835" algn="l">
                        <a:buNone/>
                      </a:pPr>
                      <a:r>
                        <a:rPr lang="en-US" sz="1800" spc="-35">
                          <a:effectLst/>
                        </a:rPr>
                        <a:t>75 </a:t>
                      </a:r>
                      <a:r>
                        <a:rPr lang="en-US" sz="1800">
                          <a:effectLst/>
                        </a:rPr>
                        <a:t>%</a:t>
                      </a:r>
                      <a:r>
                        <a:rPr lang="en-US" sz="1800" spc="-255">
                          <a:effectLst/>
                        </a:rPr>
                        <a:t> </a:t>
                      </a:r>
                      <a:r>
                        <a:rPr lang="en-US" sz="1800" spc="-20">
                          <a:effectLst/>
                        </a:rPr>
                        <a:t>účasť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pl-PL" sz="1800">
                        <a:effectLst/>
                      </a:endParaRPr>
                    </a:p>
                    <a:p>
                      <a:pPr marL="203835" algn="l">
                        <a:buNone/>
                      </a:pPr>
                      <a:r>
                        <a:rPr lang="en-US" sz="1800">
                          <a:effectLst/>
                        </a:rPr>
                        <a:t>30% účasť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0551757"/>
                  </a:ext>
                </a:extLst>
              </a:tr>
              <a:tr h="175540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</a:endParaRPr>
                    </a:p>
                    <a:p>
                      <a:pPr algn="l">
                        <a:spcBef>
                          <a:spcPts val="40"/>
                        </a:spcBef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>
                          <a:effectLst/>
                        </a:rPr>
                        <a:t>Nezávislosť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cvičení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buNone/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marL="204470" marR="848995" algn="l">
                        <a:lnSpc>
                          <a:spcPct val="121000"/>
                        </a:lnSpc>
                        <a:buNone/>
                      </a:pPr>
                      <a:r>
                        <a:rPr lang="pl-PL" sz="1800" dirty="0" err="1">
                          <a:effectLst/>
                        </a:rPr>
                        <a:t>Dokáže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zostaviť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zostavu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sám</a:t>
                      </a:r>
                      <a:r>
                        <a:rPr lang="pl-PL" sz="1800" dirty="0">
                          <a:effectLst/>
                        </a:rPr>
                        <a:t> bez </a:t>
                      </a:r>
                      <a:r>
                        <a:rPr lang="pl-PL" sz="1800" dirty="0" err="1">
                          <a:effectLst/>
                        </a:rPr>
                        <a:t>pomoci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učiteľa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20"/>
                        </a:spcBef>
                        <a:buNone/>
                      </a:pPr>
                      <a:r>
                        <a:rPr lang="pl-PL" sz="1800" dirty="0">
                          <a:effectLst/>
                        </a:rPr>
                        <a:t> S</a:t>
                      </a:r>
                      <a:r>
                        <a:rPr lang="pl-PL" sz="1800" spc="-265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malou</a:t>
                      </a:r>
                      <a:r>
                        <a:rPr lang="pl-PL" sz="1800" spc="-295" dirty="0">
                          <a:effectLst/>
                        </a:rPr>
                        <a:t> </a:t>
                      </a:r>
                      <a:r>
                        <a:rPr lang="pl-PL" sz="1800" spc="-25" dirty="0" err="1">
                          <a:effectLst/>
                        </a:rPr>
                        <a:t>pomocou</a:t>
                      </a:r>
                      <a:r>
                        <a:rPr lang="pl-PL" sz="1800" spc="-25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učiteľa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dokáže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zostaviť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zostavu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sám</a:t>
                      </a:r>
                      <a:r>
                        <a:rPr lang="pl-PL" sz="1800" dirty="0">
                          <a:effectLst/>
                        </a:rPr>
                        <a:t>.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20"/>
                        </a:spcBef>
                        <a:buNone/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r>
                        <a:rPr lang="pl-PL" sz="1800" dirty="0" err="1">
                          <a:effectLst/>
                        </a:rPr>
                        <a:t>Montáž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môže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vykonať</a:t>
                      </a:r>
                      <a:r>
                        <a:rPr lang="pl-PL" sz="1800" spc="-27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sám</a:t>
                      </a:r>
                      <a:r>
                        <a:rPr lang="pl-PL" sz="1800" spc="-3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iba</a:t>
                      </a:r>
                      <a:r>
                        <a:rPr lang="pl-PL" sz="1800" spc="-305" dirty="0">
                          <a:effectLst/>
                        </a:rPr>
                        <a:t> </a:t>
                      </a:r>
                      <a:r>
                        <a:rPr lang="pl-PL" sz="1800" spc="-70" dirty="0">
                          <a:effectLst/>
                        </a:rPr>
                        <a:t>s </a:t>
                      </a:r>
                      <a:r>
                        <a:rPr lang="pl-PL" sz="1800" dirty="0" err="1">
                          <a:effectLst/>
                        </a:rPr>
                        <a:t>pomocou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učiteľa</a:t>
                      </a:r>
                      <a:r>
                        <a:rPr lang="pl-PL" sz="1800" dirty="0">
                          <a:effectLst/>
                        </a:rPr>
                        <a:t>.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4729834"/>
                  </a:ext>
                </a:extLst>
              </a:tr>
            </a:tbl>
          </a:graphicData>
        </a:graphic>
      </p:graphicFrame>
      <p:pic>
        <p:nvPicPr>
          <p:cNvPr id="3" name="Obraz 5">
            <a:extLst>
              <a:ext uri="{FF2B5EF4-FFF2-40B4-BE49-F238E27FC236}">
                <a16:creationId xmlns:a16="http://schemas.microsoft.com/office/drawing/2014/main" id="{44B649A4-616C-616B-6096-47ED171D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56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2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A73D98A-4EAB-6F5C-EA92-41A2D812B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60439"/>
            <a:ext cx="10156722" cy="6784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ZDROJE</a:t>
            </a:r>
            <a:endParaRPr lang="pl-PL" sz="31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4992B7-1D5B-795B-2AC8-57FBCA0D3E82}"/>
              </a:ext>
            </a:extLst>
          </p:cNvPr>
          <p:cNvSpPr txBox="1"/>
          <p:nvPr/>
        </p:nvSpPr>
        <p:spPr>
          <a:xfrm>
            <a:off x="-865239" y="1671484"/>
            <a:ext cx="12654116" cy="3971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1050" marR="1627505" algn="just">
              <a:lnSpc>
                <a:spcPct val="90000"/>
              </a:lnSpc>
              <a:spcBef>
                <a:spcPts val="3610"/>
              </a:spcBef>
              <a:buNone/>
            </a:pP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DANNHOFEROVÁ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Jana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Velkáknih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barev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kompletn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průvodc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grafiky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designéry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Brno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2012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ISB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978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80-251-3785-7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51050" marR="1627505">
              <a:lnSpc>
                <a:spcPct val="90000"/>
              </a:lnSpc>
              <a:spcBef>
                <a:spcPts val="3760"/>
              </a:spcBef>
              <a:buNone/>
              <a:tabLst>
                <a:tab pos="3648710" algn="l"/>
                <a:tab pos="3888105" algn="l"/>
                <a:tab pos="4693285" algn="l"/>
                <a:tab pos="4859020" algn="l"/>
                <a:tab pos="5003165" algn="l"/>
                <a:tab pos="5334635" algn="l"/>
                <a:tab pos="6607810" algn="l"/>
                <a:tab pos="6927850" algn="l"/>
                <a:tab pos="7155815" algn="l"/>
                <a:tab pos="8194675" algn="l"/>
                <a:tab pos="8302625" algn="l"/>
                <a:tab pos="8601075" algn="l"/>
                <a:tab pos="9129395" algn="l"/>
                <a:tab pos="9417685" algn="l"/>
                <a:tab pos="11395710" algn="l"/>
                <a:tab pos="11638915" algn="l"/>
                <a:tab pos="12146915" algn="l"/>
                <a:tab pos="13143230" algn="l"/>
                <a:tab pos="14620875" algn="l"/>
                <a:tab pos="15045055" algn="l"/>
                <a:tab pos="16297910" algn="l"/>
                <a:tab pos="1636903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„Emoce jsou barvami duše; jsou	velkolepé a	neuvěřitelné. Když </a:t>
            </a:r>
            <a:r>
              <a:rPr lang="cs-CZ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ecítíš, svět se stává mdlým a bezbarvým.“. Citátyslavných osobností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[online]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[cit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2024-06-01]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</a:t>
            </a:r>
            <a:r>
              <a:rPr lang="cs-CZ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cs-CZ" spc="-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https://citaty.net/citaty/283814-william-paul-young-emoce-jsou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barvami-duse-jsou-velkolepe-a-neuverit/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51050">
              <a:lnSpc>
                <a:spcPct val="90000"/>
              </a:lnSpc>
              <a:spcBef>
                <a:spcPts val="3725"/>
              </a:spcBef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Šest základních (bazálních) emocí. Spteplice.cz [online]. [cit. 2024-06- 01]. Dostupné z: https://</a:t>
            </a:r>
            <a:r>
              <a:rPr lang="cs-CZ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www.spcteplice.cz/evt_file.php?file=2629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CB1D1859-9CC6-740F-F8B4-A86E06ED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56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5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606287" y="2501214"/>
            <a:ext cx="11062251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Spolufinancované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prostriedkov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Názory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vyjadrené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tejto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prezentácii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výlučne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názormi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autora (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nemusia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odrážať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alebo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systému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EÚ ani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nenesú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zodpovednosť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681D9F6-FDDC-3BC0-CE30-A0B84FB4C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58" y="943036"/>
            <a:ext cx="11126577" cy="5141535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5">
            <a:extLst>
              <a:ext uri="{FF2B5EF4-FFF2-40B4-BE49-F238E27FC236}">
                <a16:creationId xmlns:a16="http://schemas.microsoft.com/office/drawing/2014/main" id="{4F3C2CC9-8123-80D4-CA54-97F7F23E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76" y="608457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EE8F56D-0847-38CA-0C16-E794EA11470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28914" y="965178"/>
            <a:ext cx="11988800" cy="286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8060" marR="2454275" algn="ctr">
              <a:lnSpc>
                <a:spcPts val="6585"/>
              </a:lnSpc>
              <a:buNone/>
            </a:pPr>
            <a:r>
              <a:rPr lang="en-US" sz="40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"EMÓCIE SÚ FARBY DUŠE, SÚ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57095" marR="2454275" algn="ctr">
              <a:lnSpc>
                <a:spcPct val="88000"/>
              </a:lnSpc>
              <a:spcBef>
                <a:spcPts val="230"/>
              </a:spcBef>
            </a:pPr>
            <a:r>
              <a:rPr lang="en-US" sz="40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NÁDHERNÉ A NEUVERITEĽNÉ.</a:t>
            </a:r>
            <a:r>
              <a:rPr lang="en-US" sz="4000" b="1" spc="-45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KEĎ ICH NECÍTIŠ, SVET JE SMUTNÝ A BEZFAREBNÝ."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100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92A5B9-5B97-6674-C5CC-C5285A25BA2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961184" y="3812085"/>
            <a:ext cx="69526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600" b="0" i="0" u="none" strike="noStrike" cap="none" normalizeH="0" baseline="0" dirty="0">
                <a:ln>
                  <a:noFill/>
                </a:ln>
                <a:solidFill>
                  <a:srgbClr val="877B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</a:t>
            </a:r>
            <a:r>
              <a:rPr kumimoji="0" lang="cs-CZ" altLang="pl-PL" sz="3200" b="0" i="0" u="none" strike="noStrike" cap="none" normalizeH="0" baseline="0" dirty="0">
                <a:ln>
                  <a:noFill/>
                </a:ln>
                <a:solidFill>
                  <a:srgbClr val="877B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William Paul Young</a:t>
            </a:r>
            <a:endParaRPr kumimoji="0" lang="cs-CZ" altLang="pl-P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DFB3AE5B-94A6-B094-44B3-7A7F1ED488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118537" y="3513803"/>
            <a:ext cx="3016056" cy="20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3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84084C3-92B0-A4E0-026F-DEFFB480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534" y="435778"/>
            <a:ext cx="9920749" cy="603164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98E090-7ECF-8537-1B9F-429026CF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34" y="310928"/>
            <a:ext cx="10102243" cy="1183575"/>
          </a:xfrm>
        </p:spPr>
        <p:txBody>
          <a:bodyPr>
            <a:noAutofit/>
          </a:bodyPr>
          <a:lstStyle/>
          <a:p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OBSAH</a:t>
            </a:r>
            <a:br>
              <a:rPr lang="pl-P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image4.png">
            <a:extLst>
              <a:ext uri="{FF2B5EF4-FFF2-40B4-BE49-F238E27FC236}">
                <a16:creationId xmlns:a16="http://schemas.microsoft.com/office/drawing/2014/main" id="{33C53691-F33B-3839-809E-AD0F09FD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39138" y="1038942"/>
            <a:ext cx="2081145" cy="15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8FE3E94-0A1A-100F-FD06-8AD75FFE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B4E173-DD27-C126-E6D2-26A211D8843D}"/>
              </a:ext>
            </a:extLst>
          </p:cNvPr>
          <p:cNvSpPr txBox="1"/>
          <p:nvPr/>
        </p:nvSpPr>
        <p:spPr>
          <a:xfrm>
            <a:off x="1768403" y="1342403"/>
            <a:ext cx="7862097" cy="4173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825" marR="1069975">
              <a:lnSpc>
                <a:spcPct val="135000"/>
              </a:lnSpc>
              <a:spcBef>
                <a:spcPts val="2090"/>
              </a:spcBef>
            </a:pP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ÚVOD </a:t>
            </a:r>
            <a:r>
              <a:rPr lang="cs-CZ" sz="1800" b="1" spc="-325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1800" b="1" spc="-32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FARBY</a:t>
            </a:r>
            <a:r>
              <a:rPr lang="cs-CZ" sz="1800" b="1" spc="-32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1800" b="1" spc="-32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PSYCHIKA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METODIKA HODINY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MOTIVÁCIA - KONCEPT EMÓCIÍ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HLAVNÁ ČASŤ - ZÁKLADNÉ EMÓCIE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AKTIVITA 1 - "TVÁRE"</a:t>
            </a:r>
            <a:br>
              <a:rPr lang="pl-PL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AKTIVITA 2 - 11 KARIET S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07.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EMÓCIAMI AKTIVITA 3 - OBRÁZKY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08.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KARTY S </a:t>
            </a:r>
            <a:r>
              <a:rPr lang="en-US" sz="1800" b="1" spc="-20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ÚLOHAMI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09.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PREZENTÁCIA/HODNOTENIE ÚLOH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AKTIVITA 4 - TVORBA NÁSTENKY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ZÁVER -</a:t>
            </a:r>
            <a:r>
              <a:rPr lang="en-US" sz="1800" b="1" spc="340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877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2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B47CCBA-A6A6-65C3-B33B-3417C14EF6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5222" y="457201"/>
            <a:ext cx="10050690" cy="635000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01. FARBY A PSYCHIKA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281822A-D448-92B8-647E-4CCF6A6C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06" name="image8.png">
            <a:extLst>
              <a:ext uri="{FF2B5EF4-FFF2-40B4-BE49-F238E27FC236}">
                <a16:creationId xmlns:a16="http://schemas.microsoft.com/office/drawing/2014/main" id="{D809BE1A-903B-FC7A-42BF-F2CB053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09220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67F3B94D-C96A-39FB-8A0F-E7512546F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911" y="1522455"/>
            <a:ext cx="102513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Farby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odrážajú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fyzický</a:t>
            </a:r>
            <a:r>
              <a:rPr lang="en-US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duševný</a:t>
            </a:r>
            <a:r>
              <a:rPr lang="en-US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stav</a:t>
            </a:r>
            <a:r>
              <a:rPr lang="en-US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človeka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jeho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nálady</a:t>
            </a:r>
            <a:r>
              <a:rPr lang="en-US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pocity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Účinok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jednotlivých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však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u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všetkých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ľudí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rovnaký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Ide o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veľmi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subjektívny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pocit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ktorý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ovplyvnený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vekom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ale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aj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povahou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človeka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prostredím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ktorom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žije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prípadne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spoločenskými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zvyklosťami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danej</a:t>
            </a:r>
            <a:r>
              <a:rPr lang="en-US" sz="2200" spc="-1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kultúry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kumimoji="0" lang="cs-CZ" altLang="pl-PL" sz="2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435C7EE-D184-943B-8102-68AAB9E392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0049" y="5338970"/>
            <a:ext cx="958275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Preferencia</a:t>
            </a:r>
            <a:r>
              <a:rPr lang="en-US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konkrétnych</a:t>
            </a:r>
            <a:r>
              <a:rPr lang="en-US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závisí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temperamentu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človeka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Emocionálni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ľudia</a:t>
            </a:r>
            <a:r>
              <a:rPr lang="pl-PL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vnímajú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farby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oveľa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intenzívnejšie</a:t>
            </a:r>
            <a:endParaRPr lang="pl-PL" sz="2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1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663443D-6BEB-8C86-C29A-5B5F2AD3E3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4910" y="2934245"/>
            <a:ext cx="1015678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1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Farebné</a:t>
            </a:r>
            <a:r>
              <a:rPr lang="en-US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asociácie</a:t>
            </a:r>
            <a:r>
              <a:rPr lang="en-US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predstavujú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podvedomé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spájanie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rôznymi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kontextami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skúsenosťami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predmetmi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podobnosti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Asociácie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zvyčajne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vyskytujú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veľmi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silných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emocionálnych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zážitkoch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pozitívnych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aj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negatívnych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Farby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vyvolávať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viacero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kvalitatívne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odlišných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pocitov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súčasne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pričom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veľkú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úlohu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farebná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symbolika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ktorej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napríklad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čierna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spája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smrťou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dôstojnosťou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úctou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biela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čistotou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vernosťou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žltá</a:t>
            </a:r>
            <a:r>
              <a:rPr lang="en-US" sz="2200" spc="-5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2200" spc="-1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radosťou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	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aj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oranžová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červená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samozrejme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láskou</a:t>
            </a:r>
            <a:r>
              <a:rPr lang="en-U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vášňou</a:t>
            </a:r>
            <a:r>
              <a:rPr lang="en-US" sz="2200" spc="-15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atď</a:t>
            </a:r>
            <a:endParaRPr kumimoji="0" lang="cs-CZ" altLang="pl-PL" sz="2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ADD98325-BF07-827F-B6A6-5FD9BDB41A9F}"/>
              </a:ext>
            </a:extLst>
          </p:cNvPr>
          <p:cNvCxnSpPr>
            <a:cxnSpLocks/>
          </p:cNvCxnSpPr>
          <p:nvPr/>
        </p:nvCxnSpPr>
        <p:spPr>
          <a:xfrm rot="10800000">
            <a:off x="10728585" y="5293431"/>
            <a:ext cx="903790" cy="8023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image8.png">
            <a:extLst>
              <a:ext uri="{FF2B5EF4-FFF2-40B4-BE49-F238E27FC236}">
                <a16:creationId xmlns:a16="http://schemas.microsoft.com/office/drawing/2014/main" id="{69DC1AD2-549A-7132-16DA-5C973EBE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05912" y="1391665"/>
            <a:ext cx="725322" cy="4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5">
            <a:extLst>
              <a:ext uri="{FF2B5EF4-FFF2-40B4-BE49-F238E27FC236}">
                <a16:creationId xmlns:a16="http://schemas.microsoft.com/office/drawing/2014/main" id="{7590CC51-1730-A2FF-5DCC-A0BCB1CB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1DF1E31-701E-974B-0EC8-3D766FA8B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35667"/>
            <a:ext cx="10515600" cy="537100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sz="33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02</a:t>
            </a:r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33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METODIKA </a:t>
            </a:r>
            <a:r>
              <a:rPr lang="en-US" sz="3300" b="1" dirty="0">
                <a:effectLst/>
                <a:latin typeface="+mn-lt"/>
                <a:ea typeface="Calibri" panose="020F0502020204030204" pitchFamily="34" charset="0"/>
              </a:rPr>
              <a:t>VYUČOVANIA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DB4C6F8-EE9E-D1B4-E286-68C9D66B00A9}"/>
              </a:ext>
            </a:extLst>
          </p:cNvPr>
          <p:cNvSpPr txBox="1"/>
          <p:nvPr/>
        </p:nvSpPr>
        <p:spPr>
          <a:xfrm>
            <a:off x="-1655181" y="1155697"/>
            <a:ext cx="10389748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1475"/>
              </a:spcBef>
            </a:pPr>
            <a:r>
              <a:rPr lang="en-US" u="heavy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Predmet</a:t>
            </a:r>
            <a:r>
              <a:rPr lang="en-US" u="heavy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>
              <a:spcBef>
                <a:spcPts val="540"/>
              </a:spcBef>
              <a:buNone/>
            </a:pPr>
            <a:r>
              <a:rPr lang="cs-CZ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heavy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Medzipredmetové</a:t>
            </a:r>
            <a:r>
              <a:rPr lang="en-US" u="heavy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heavy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vzťahy</a:t>
            </a:r>
            <a:r>
              <a:rPr lang="en-US" u="heavy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občianska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náuka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ekológia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>
              <a:spcBef>
                <a:spcPts val="535"/>
              </a:spcBef>
              <a:buNone/>
            </a:pPr>
            <a:r>
              <a:rPr lang="cs-CZ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Třieda: </a:t>
            </a:r>
            <a:r>
              <a:rPr lang="cs-CZ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7, 8, 9</a:t>
            </a:r>
            <a:endParaRPr lang="pl-PL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>
              <a:spcBef>
                <a:spcPts val="540"/>
              </a:spcBef>
            </a:pPr>
            <a:r>
              <a:rPr lang="cs-CZ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Téma:</a:t>
            </a:r>
            <a:r>
              <a:rPr lang="cs-CZ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Farby a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</a:t>
            </a:r>
            <a:endParaRPr lang="pl-PL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90AA658-13FC-0A4D-86CD-73D0B3D73004}"/>
              </a:ext>
            </a:extLst>
          </p:cNvPr>
          <p:cNvSpPr txBox="1"/>
          <p:nvPr/>
        </p:nvSpPr>
        <p:spPr>
          <a:xfrm>
            <a:off x="-1655181" y="2548386"/>
            <a:ext cx="13605980" cy="16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540"/>
              </a:spcBef>
              <a:buNone/>
            </a:pPr>
            <a:r>
              <a:rPr lang="en-US" u="heavy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</a:t>
            </a:r>
            <a:r>
              <a:rPr lang="en-US" u="heavy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cs-CZ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Vedomé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prepojenie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pl-PL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Upozorniť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vážne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témy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prostredníctvom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vojna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ekológia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endParaRPr lang="pl-PL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>
              <a:spcBef>
                <a:spcPts val="530"/>
              </a:spcBef>
            </a:pP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medziľudské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vzťahy</a:t>
            </a:r>
            <a:endParaRPr lang="pl-PL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>
              <a:lnSpc>
                <a:spcPts val="2935"/>
              </a:lnSpc>
            </a:pPr>
            <a:r>
              <a:rPr lang="cs-CZ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Organizácia</a:t>
            </a:r>
            <a:r>
              <a:rPr lang="en-US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vyučovacej</a:t>
            </a:r>
            <a:r>
              <a:rPr lang="en-US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en-US" u="heavy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frontálne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vyučovanie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malej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skupine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projektové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vyučovanie</a:t>
            </a:r>
            <a:endParaRPr lang="pl-PL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>
              <a:lnSpc>
                <a:spcPts val="2935"/>
              </a:lnSpc>
            </a:pP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5">
            <a:extLst>
              <a:ext uri="{FF2B5EF4-FFF2-40B4-BE49-F238E27FC236}">
                <a16:creationId xmlns:a16="http://schemas.microsoft.com/office/drawing/2014/main" id="{8B9FA65A-629D-BF9A-5DAF-6BFDAC93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94" y="612412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5.png">
            <a:extLst>
              <a:ext uri="{FF2B5EF4-FFF2-40B4-BE49-F238E27FC236}">
                <a16:creationId xmlns:a16="http://schemas.microsoft.com/office/drawing/2014/main" id="{756C5FF8-897C-F00B-ED39-DE5C1DF8E7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2750" y="912584"/>
            <a:ext cx="2051050" cy="15621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6C59655-4584-A8D3-BE72-DB1BA9461A10}"/>
              </a:ext>
            </a:extLst>
          </p:cNvPr>
          <p:cNvSpPr txBox="1"/>
          <p:nvPr/>
        </p:nvSpPr>
        <p:spPr>
          <a:xfrm>
            <a:off x="-1655181" y="3770227"/>
            <a:ext cx="13605980" cy="2434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3485"/>
              </a:lnSpc>
              <a:buNone/>
            </a:pPr>
            <a:r>
              <a:rPr lang="en-US" sz="1800" u="sng" spc="4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Časový</a:t>
            </a:r>
            <a:r>
              <a:rPr lang="en-US" sz="1800" u="sng" spc="-29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projekt</a:t>
            </a:r>
            <a:r>
              <a:rPr lang="en-US" sz="180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800" u="sng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20"/>
              </a:spcBef>
              <a:buSzPts val="2900"/>
              <a:tabLst>
                <a:tab pos="2607310" algn="l"/>
              </a:tabLst>
            </a:pP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1.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Lekcia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Motivácia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Hlavná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časť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Úlohy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1, 2, 3/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Zadanie</a:t>
            </a:r>
            <a:r>
              <a:rPr lang="en-US" sz="1800" spc="3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úlohy</a:t>
            </a:r>
            <a:endParaRPr lang="pl-PL" sz="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315"/>
              </a:spcBef>
              <a:buSzPts val="2900"/>
              <a:tabLst>
                <a:tab pos="2708910" algn="l"/>
                <a:tab pos="2710180" algn="l"/>
              </a:tabLst>
            </a:pP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2.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Vyučovacia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hodina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úlohy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/projektu -</a:t>
            </a:r>
            <a:r>
              <a:rPr lang="pl-PL" sz="1800" spc="-35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Nástenka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spoločné</a:t>
            </a:r>
            <a:endParaRPr lang="pl-PL" sz="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>
              <a:spcBef>
                <a:spcPts val="530"/>
              </a:spcBef>
              <a:buNone/>
            </a:pP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Prieskum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u="heavy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Materiály</a:t>
            </a:r>
            <a:r>
              <a:rPr lang="pl-PL" sz="1800" u="heavy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inteligentná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tabuľa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farebné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kartotéky</a:t>
            </a:r>
            <a:endParaRPr lang="pl-PL" sz="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 marR="831850">
              <a:lnSpc>
                <a:spcPct val="115000"/>
              </a:lnSpc>
              <a:spcBef>
                <a:spcPts val="530"/>
              </a:spcBef>
            </a:pP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fotografií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obrazov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tvrdý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papier A4,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výtvarné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potreby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(farby,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štetce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poháre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handričky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vytlačené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fotografie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pl-PL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špendlíky</a:t>
            </a:r>
            <a:endParaRPr lang="pl-PL" sz="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4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5C16A431-E1F8-2F22-6CD3-9634B414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E4BCDF5E-F69E-1059-36D8-E1A49828A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6371" y="294640"/>
            <a:ext cx="10515600" cy="731519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pl-PL" sz="33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MOTIVÁCIA - KONCEPT EMÓCIÍ</a:t>
            </a:r>
            <a:b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4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4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41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D485EF-775A-A4F1-185B-D493BBC98383}"/>
              </a:ext>
            </a:extLst>
          </p:cNvPr>
          <p:cNvSpPr txBox="1"/>
          <p:nvPr/>
        </p:nvSpPr>
        <p:spPr>
          <a:xfrm>
            <a:off x="-2381460" y="1222068"/>
            <a:ext cx="12610681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algn="just">
              <a:lnSpc>
                <a:spcPts val="3940"/>
              </a:lnSpc>
              <a:spcBef>
                <a:spcPts val="2410"/>
              </a:spcBef>
              <a:buNone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EMÓCIE a FARBY </a:t>
            </a:r>
          </a:p>
          <a:p>
            <a:pPr>
              <a:buNone/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predstaví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tému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ukáže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tabuli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slovo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EMÓCIE -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spýta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rozumejú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významu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tohto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slova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9D0D1AB-4103-C1BB-0C6B-15187334EB74}"/>
              </a:ext>
            </a:extLst>
          </p:cNvPr>
          <p:cNvSpPr txBox="1"/>
          <p:nvPr/>
        </p:nvSpPr>
        <p:spPr>
          <a:xfrm>
            <a:off x="-1661613" y="2491646"/>
            <a:ext cx="12893720" cy="782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algn="just">
              <a:buNone/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odpovedajú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spoločne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vysvetlia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význam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českého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znaku POCITY</a:t>
            </a:r>
          </a:p>
          <a:p>
            <a:pPr>
              <a:spcBef>
                <a:spcPts val="55"/>
              </a:spcBef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9" name="image5.png">
            <a:extLst>
              <a:ext uri="{FF2B5EF4-FFF2-40B4-BE49-F238E27FC236}">
                <a16:creationId xmlns:a16="http://schemas.microsoft.com/office/drawing/2014/main" id="{C9BFE5EE-4EFD-F0AB-233E-531A49C0B2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2227" y="1026159"/>
            <a:ext cx="1423402" cy="108407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9495517-AD7C-E883-25DD-59D866C51C25}"/>
              </a:ext>
            </a:extLst>
          </p:cNvPr>
          <p:cNvSpPr txBox="1"/>
          <p:nvPr/>
        </p:nvSpPr>
        <p:spPr>
          <a:xfrm>
            <a:off x="-1661613" y="2941380"/>
            <a:ext cx="13993792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1424305" algn="just">
              <a:lnSpc>
                <a:spcPct val="90000"/>
              </a:lnSpc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šesť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viet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tému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farby -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predstaví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vety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posunkovej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reči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10E6574-AA4C-7D57-3D45-994CA8158701}"/>
              </a:ext>
            </a:extLst>
          </p:cNvPr>
          <p:cNvSpPr txBox="1"/>
          <p:nvPr/>
        </p:nvSpPr>
        <p:spPr>
          <a:xfrm>
            <a:off x="-3044651" y="3514988"/>
            <a:ext cx="16388862" cy="2136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algn="ctr">
              <a:lnSpc>
                <a:spcPts val="3650"/>
              </a:lnSpc>
              <a:buNone/>
            </a:pP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nadobúdajú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farby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vašich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sŕdc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 marR="3686175" algn="ctr">
              <a:lnSpc>
                <a:spcPct val="90000"/>
              </a:lnSpc>
              <a:spcBef>
                <a:spcPts val="130"/>
              </a:spcBef>
              <a:buNone/>
            </a:pP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Keď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šťastní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vaše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srdce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žiari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žlto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slnko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  </a:t>
            </a:r>
            <a:b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Keď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smutní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plačete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vaše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srdce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tmavomodré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           </a:t>
            </a:r>
            <a:b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Keď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nahnevaní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vaše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srdce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žiari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ohnivý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drak. </a:t>
            </a:r>
            <a:b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A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keď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plní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lásky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vaše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srdce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žiari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hviezdy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nočnej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oblohe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Keď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stretnú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farby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vytvoria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nádhernú</a:t>
            </a:r>
            <a:r>
              <a:rPr lang="pl-PL" sz="22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dúhu</a:t>
            </a:r>
            <a:endParaRPr lang="pl-PL" sz="22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4DAFF68-0FC3-8745-CB01-EB17F508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1"/>
            <a:ext cx="10515600" cy="738554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20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04. </a:t>
            </a:r>
            <a:r>
              <a:rPr lang="pl-PL" sz="12000" b="1" dirty="0">
                <a:effectLst/>
                <a:latin typeface="+mn-lt"/>
                <a:ea typeface="Calibri" panose="020F0502020204030204" pitchFamily="34" charset="0"/>
              </a:rPr>
              <a:t>HLAVNÁ ČASŤ </a:t>
            </a:r>
            <a:r>
              <a:rPr kumimoji="0" lang="cs-CZ" altLang="pl-PL" sz="12000" b="1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</a:rPr>
              <a:t>: </a:t>
            </a:r>
            <a:r>
              <a:rPr lang="pl-PL" sz="12000" b="1" dirty="0">
                <a:effectLst/>
                <a:latin typeface="+mn-lt"/>
                <a:ea typeface="Calibri" panose="020F0502020204030204" pitchFamily="34" charset="0"/>
              </a:rPr>
              <a:t>ZÁKLADNÉ EMÓCIE</a:t>
            </a:r>
          </a:p>
          <a:p>
            <a:endParaRPr kumimoji="0" lang="cs-CZ" altLang="pl-PL" sz="12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br>
              <a:rPr lang="pl-PL" sz="1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3" name="Obraz 5">
            <a:extLst>
              <a:ext uri="{FF2B5EF4-FFF2-40B4-BE49-F238E27FC236}">
                <a16:creationId xmlns:a16="http://schemas.microsoft.com/office/drawing/2014/main" id="{6D0C95C3-036B-1E0E-DEDA-70251F2C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4B367F2-67BB-EAC1-4F0B-9A6AE4F4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7038" tIns="8887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145" name="image13.png">
            <a:extLst>
              <a:ext uri="{FF2B5EF4-FFF2-40B4-BE49-F238E27FC236}">
                <a16:creationId xmlns:a16="http://schemas.microsoft.com/office/drawing/2014/main" id="{8457024E-9606-9572-0FFD-92FCEE5B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902" y="457200"/>
            <a:ext cx="887898" cy="7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05AD3CF-F0A5-4782-E79E-4A104A93BF55}"/>
              </a:ext>
            </a:extLst>
          </p:cNvPr>
          <p:cNvSpPr txBox="1"/>
          <p:nvPr/>
        </p:nvSpPr>
        <p:spPr>
          <a:xfrm>
            <a:off x="-625033" y="1532981"/>
            <a:ext cx="11899284" cy="1532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8110">
              <a:lnSpc>
                <a:spcPts val="3940"/>
              </a:lnSpc>
              <a:spcBef>
                <a:spcPts val="2245"/>
              </a:spcBef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Uvidíte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6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388110" marR="56515">
              <a:lnSpc>
                <a:spcPct val="90000"/>
              </a:lnSpc>
              <a:spcBef>
                <a:spcPts val="170"/>
              </a:spcBef>
              <a:buNone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Budeme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hádať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je,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pokúsime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vymyslieť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príklad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príbeh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najlepšie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vlastný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nakoniec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navrhnúť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podľa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najlepšie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vyhovuje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."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46BAE01-EBE0-0D88-E00E-C47AE55E3A1D}"/>
              </a:ext>
            </a:extLst>
          </p:cNvPr>
          <p:cNvSpPr txBox="1"/>
          <p:nvPr/>
        </p:nvSpPr>
        <p:spPr>
          <a:xfrm>
            <a:off x="-688665" y="3067836"/>
            <a:ext cx="13939099" cy="977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8110" marR="1385570">
              <a:lnSpc>
                <a:spcPct val="92000"/>
              </a:lnSpc>
              <a:tabLst>
                <a:tab pos="12564745" algn="l"/>
              </a:tabLst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ľavá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strana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- 6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čiernobielych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očíslovaných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základných</a:t>
            </a:r>
            <a:r>
              <a:rPr lang="pl-PL" sz="2200" spc="-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–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strana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- 6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očíslovaných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riadkov</a:t>
            </a:r>
            <a:r>
              <a:rPr lang="pl-PL" sz="2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názvami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88110" marR="1076960">
              <a:lnSpc>
                <a:spcPct val="90000"/>
              </a:lnSpc>
              <a:spcBef>
                <a:spcPts val="110"/>
              </a:spcBef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40E000-6DC9-2A32-7964-236FA29522A8}"/>
              </a:ext>
            </a:extLst>
          </p:cNvPr>
          <p:cNvSpPr txBox="1"/>
          <p:nvPr/>
        </p:nvSpPr>
        <p:spPr>
          <a:xfrm>
            <a:off x="-688665" y="3804330"/>
            <a:ext cx="103014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8110"/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Interakcia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hlásia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reagujú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vymýšľajú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príbehy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CED2A74-81C1-C42D-FDD7-DBEF0EC8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8D686D6-65C6-55E2-45D1-9768973B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01" y="4230975"/>
            <a:ext cx="1030146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napisu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názvy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r>
              <a:rPr lang="pl-PL" sz="2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orámujú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obrázky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všetci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funkcia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orámovania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Smart</a:t>
            </a:r>
            <a:r>
              <a:rPr lang="pl-PL" sz="22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</a:pPr>
            <a:endParaRPr kumimoji="0" lang="pl-PL" alt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</a:pPr>
            <a:endParaRPr lang="pl-PL" altLang="pl-P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</a:pPr>
            <a:endParaRPr lang="pl-PL" altLang="pl-P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2CA0B8F-D809-78A0-4BEA-EC3D30BE7E3A}"/>
              </a:ext>
            </a:extLst>
          </p:cNvPr>
          <p:cNvSpPr txBox="1"/>
          <p:nvPr/>
        </p:nvSpPr>
        <p:spPr>
          <a:xfrm>
            <a:off x="-688665" y="5124398"/>
            <a:ext cx="94565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8110"/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Tabuľka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pozri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nasledujúcu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snímku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6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322B1C3C-5CA2-91B5-529F-2A289603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B42ABB08-5CB4-46BD-FB90-9C6058AF5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22" y="532363"/>
            <a:ext cx="10036277" cy="689964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04. </a:t>
            </a:r>
            <a:r>
              <a:rPr lang="pl-PL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HLAVNÁ ČASŤ </a:t>
            </a:r>
            <a:r>
              <a:rPr kumimoji="0" lang="cs-CZ" altLang="pl-PL" sz="1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pl-PL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ZÁKLADNÉ EMÓCIE</a:t>
            </a:r>
            <a:endParaRPr kumimoji="0" lang="cs-CZ" altLang="pl-PL" sz="12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8490AE25-4EF9-7D6F-FB93-AF0F96AC34D0}"/>
              </a:ext>
            </a:extLst>
          </p:cNvPr>
          <p:cNvGrpSpPr>
            <a:grpSpLocks/>
          </p:cNvGrpSpPr>
          <p:nvPr/>
        </p:nvGrpSpPr>
        <p:grpSpPr bwMode="auto">
          <a:xfrm>
            <a:off x="1226738" y="1515062"/>
            <a:ext cx="9738647" cy="4850023"/>
            <a:chOff x="3170" y="-9880"/>
            <a:chExt cx="24432" cy="13155"/>
          </a:xfrm>
        </p:grpSpPr>
        <p:pic>
          <p:nvPicPr>
            <p:cNvPr id="9219" name="Picture 3">
              <a:extLst>
                <a:ext uri="{FF2B5EF4-FFF2-40B4-BE49-F238E27FC236}">
                  <a16:creationId xmlns:a16="http://schemas.microsoft.com/office/drawing/2014/main" id="{DE0CA941-3899-12BC-17AB-F06B77F0F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-9880"/>
              <a:ext cx="16821" cy="13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F7F4200F-A51F-4514-026C-41170E32D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8" y="-8185"/>
              <a:ext cx="11354" cy="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45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B89D9B6-6888-C364-D9B3-9ED3D42B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5237"/>
            <a:ext cx="10515600" cy="744265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B00A7C-FF3F-AB57-E257-DC1919B9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97" y="2919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image13.png">
            <a:extLst>
              <a:ext uri="{FF2B5EF4-FFF2-40B4-BE49-F238E27FC236}">
                <a16:creationId xmlns:a16="http://schemas.microsoft.com/office/drawing/2014/main" id="{F082E0A9-8E81-A19B-D335-19FF5D46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951" y="553021"/>
            <a:ext cx="913849" cy="7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35E2F8-6668-9101-A65B-274968AEA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277" y="630316"/>
            <a:ext cx="6220623" cy="8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05. AKTIVITA 1 - TVÁŘE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A7749-2313-4CCE-0825-17C064F9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75" y="1727760"/>
            <a:ext cx="11943904" cy="45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Tabuľka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zostáva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tabuľka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názvy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základných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altLang="pl-PL" sz="2200" b="1" dirty="0"/>
            </a:br>
            <a:r>
              <a:rPr lang="pl-PL" altLang="pl-PL" sz="2200" b="1" dirty="0"/>
              <a:t> 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najprv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nasledujúce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kroky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0">
              <a:lnSpc>
                <a:spcPts val="3870"/>
              </a:lnSpc>
              <a:buSzPts val="3500"/>
              <a:tabLst>
                <a:tab pos="2249170" algn="l"/>
              </a:tabLs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nepriehľadnú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tašku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v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kartičky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názvami</a:t>
            </a:r>
            <a:r>
              <a:rPr lang="pl-PL" sz="2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emócií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-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vyvoláva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tabuli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vždy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jedného</a:t>
            </a:r>
            <a:r>
              <a:rPr lang="pl-PL" sz="2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vytiahne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	taska jeden karta,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prečíta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pl-PL" sz="2200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čítať</a:t>
            </a:r>
            <a:r>
              <a:rPr lang="pl-PL" sz="2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neukazuje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spc="-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spolužiakom</a:t>
            </a:r>
            <a:r>
              <a:rPr lang="pl-PL" sz="2200" spc="-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o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dkladá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snaží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vyjadriť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výrazom</a:t>
            </a:r>
            <a:r>
              <a:rPr lang="en-US" sz="2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tváre</a:t>
            </a:r>
            <a:endParaRPr kumimoji="0" lang="cs-CZ" alt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2684780" lvl="0" indent="0">
              <a:lnSpc>
                <a:spcPct val="88000"/>
              </a:lnSpc>
              <a:spcBef>
                <a:spcPts val="160"/>
              </a:spcBef>
              <a:buSzPts val="3500"/>
              <a:tabLst>
                <a:tab pos="2300605" algn="l"/>
              </a:tabLs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spolužiaci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hádajú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akú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ide -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ukážu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farby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cs-CZ" alt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pre</a:t>
            </a:r>
            <a:r>
              <a:rPr lang="en-US" sz="2200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emóciu</a:t>
            </a:r>
            <a:r>
              <a:rPr lang="en-US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vybrali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47ECE67-1FA5-97B3-F1A8-0BE7F279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04079" y="17283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az 5">
            <a:extLst>
              <a:ext uri="{FF2B5EF4-FFF2-40B4-BE49-F238E27FC236}">
                <a16:creationId xmlns:a16="http://schemas.microsoft.com/office/drawing/2014/main" id="{81C007D1-843A-DFF1-7D1F-5BB45E83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6D0A3A5-6F72-E001-8BCB-48B6829F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3375" y="186286"/>
            <a:ext cx="13536487" cy="4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93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1813</Words>
  <Application>Microsoft Office PowerPoint</Application>
  <PresentationFormat>Panoramiczny</PresentationFormat>
  <Paragraphs>148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OBSAH </vt:lpstr>
      <vt:lpstr>01. FARBY A PSYCHIKA </vt:lpstr>
      <vt:lpstr>02. METODIKA VYUČOVANIA   </vt:lpstr>
      <vt:lpstr>03. MOTIVÁCIA - KONCEPT EMÓCIÍ   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6</cp:revision>
  <dcterms:created xsi:type="dcterms:W3CDTF">2025-05-22T11:27:55Z</dcterms:created>
  <dcterms:modified xsi:type="dcterms:W3CDTF">2025-06-02T09:33:57Z</dcterms:modified>
</cp:coreProperties>
</file>