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68" r:id="rId15"/>
    <p:sldId id="269" r:id="rId16"/>
    <p:sldId id="270" r:id="rId17"/>
    <p:sldId id="274" r:id="rId18"/>
    <p:sldId id="275" r:id="rId19"/>
    <p:sldId id="271" r:id="rId20"/>
    <p:sldId id="272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7641C2-96E8-F506-F2CD-7C649761B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1A23197-3C40-7D2E-A532-E9D0866EB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5245C7-F4E9-0B70-9512-53B091F8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60B693-C10B-18D0-F9BD-FA5A81A80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4172AF-4D7C-7073-1896-1587B8A67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326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D20279-580A-DDA3-BE56-45522D965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24D183D-C571-E959-812B-EC57E658F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484D92-C823-44E9-2714-F44B08A6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E61F02-3216-67F6-5D1B-C49B8BCE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227B05C-7583-2E0D-FAAC-33A09698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649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A10DCE3-2B93-3805-1949-D577CB764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AB834AC-98A8-C9C5-BF97-EC044A4E7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58FC4EE-FA8F-3815-5E3D-23192C0E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5E79A8-3A6D-99FC-D6C2-A6901676E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451E3D-1B1B-BEBC-BD27-34080B59E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83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37D098-2A13-1E4D-9BA6-20974678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CE4C9E-E871-37A0-3D76-46F6CE1AF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BB82B3-47CA-F039-4DF2-B0BC46E87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A0474F-07FE-D8E4-5409-3771FFB95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9A5999-7482-E59D-5F47-82613FE9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72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1B6996-9FCF-DF3F-BC22-39F982FEB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9206FA7-B911-1533-9771-D61B2584F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E79827-355A-F75B-2FEB-417473E5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CEE171-BDD0-4202-7F4D-CFDD386C4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AE1C4F-1FB2-F4B1-9A2F-334253D39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274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91D8DD-16D8-245C-A31E-96723DAD7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3D768A-C8CB-5496-9494-2FA01C630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9C4BBBA-580E-0C03-4262-440EBE7D6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369A7FB-6E7C-52FD-95D9-738B1B38E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3212C63-3296-84FB-D819-6DAFE2C49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89D68A3-7450-0A3A-40F6-EAF187B11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706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8274B3-64B8-3FA6-7F25-42D5E64B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2588D6D-D93F-D448-8FC5-E910D185E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FD60BEF-DBEE-0B56-3E82-D775FB6F1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5A3CF51-B5A0-F39E-BAFB-7913E94BC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60A11A9-3F99-8219-49C5-2E95AE315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663B172-445D-3737-D9AA-DE0255937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AF280E6-8489-069F-75F5-BD167272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5181328-45FF-A956-40D1-DA4CA84D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636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F43924-FC2F-1E84-770E-DBBB17949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8399022-9CDC-1C88-8B63-CC0F54ACC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AC9961C-3F32-4512-D9AB-7DF24BDD3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E1CC1CC-BDD2-3135-A79A-EA3099CF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07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7C2E3CD-4BDB-ACFD-52EE-9F3C8E0B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FC428E6-489C-4C8A-B0DF-C98C52688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B50789-A2FD-6F49-05D8-6BC1CC42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907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F34A26-2437-DEC9-6C1C-88CD74C9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D727EF-28C2-7C57-84C5-D18DDA246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5D88169-6F76-5D81-5903-AEA223F41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4382A0A-B11A-0178-013D-807E5EEC3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F3C2ED3-48CA-6BBE-0C7C-ADF245F3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E48D907-3385-00DD-D5B2-68462E1F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557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C7CC8E-1E02-3123-D367-E5E8A2C3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6E569B-4824-14AD-CA40-379DBBE589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039A910-4166-C237-F8E6-A9899358B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70B582D-9ACB-DEAA-1AFA-06150726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F30E00D-B331-80FA-0872-CD004DF78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E1F2C8E-B9AA-9116-7DA5-09445909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657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D2E81CD-19A2-8930-8CD6-92937D26F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81F0706-F030-1716-E306-8B4EA7B61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3302BBA-044C-0B68-800B-10EAFBEDC8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C320-2830-4068-9C22-0FDA8958BD58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576BD9A-4B39-69FF-3458-8F5017818D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D342A1-4B5E-AA87-45F9-4243FAC33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922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spcteplice.cz/evt_file.php?file=2629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6A0BF0A-8873-C3BC-3C63-87A87E515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445" y="2319810"/>
            <a:ext cx="10619643" cy="2082321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F923693-8319-1A43-01D1-38FE0D827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13" y="480544"/>
            <a:ext cx="5533263" cy="11630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FA0A05-A54F-ABD9-C6A4-B5806F978AB0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80522" y="2675418"/>
            <a:ext cx="11126577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pl-PL" sz="4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EMOCJE I BARWY</a:t>
            </a:r>
            <a:br>
              <a:rPr kumimoji="0" lang="cs-CZ" altLang="pl-PL" sz="4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cs-CZ" altLang="pl-PL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       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Metodyka nauczania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4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pl-PL" altLang="pl-PL" sz="4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Obraz 5">
            <a:extLst>
              <a:ext uri="{FF2B5EF4-FFF2-40B4-BE49-F238E27FC236}">
                <a16:creationId xmlns:a16="http://schemas.microsoft.com/office/drawing/2014/main" id="{EECC3817-4E32-6EE3-40A2-705E24870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C4EB3E-2190-F906-7CBE-14ED9E1F4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38912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7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metodika výuky</a:t>
            </a:r>
            <a:endParaRPr kumimoji="0" lang="cs-CZ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CF2DD0C7-AC4B-593D-FDF2-2C8710229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4EC69EAF-6EE2-806C-B133-A22B5950C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7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metodika výuky</a:t>
            </a:r>
            <a:endParaRPr kumimoji="0" lang="cs-CZ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820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B5571DFC-1B94-A67B-4795-8B8EEEDB8EB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53186" y="565865"/>
            <a:ext cx="10249757" cy="903236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18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4BF7F1F-CAC4-92EF-11DB-45E45642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400800" y="1838848"/>
            <a:ext cx="11736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785375" tIns="8728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073" name="image13.png">
            <a:extLst>
              <a:ext uri="{FF2B5EF4-FFF2-40B4-BE49-F238E27FC236}">
                <a16:creationId xmlns:a16="http://schemas.microsoft.com/office/drawing/2014/main" id="{93C76519-C2C7-0BAE-EC8C-C34756EDB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0234482" y="633965"/>
            <a:ext cx="836561" cy="70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73CE8B73-69FE-3332-BAF5-08D46E7E6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23965" y="565865"/>
            <a:ext cx="11826908" cy="87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785375" tIns="8728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pl-PL" sz="3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06. </a:t>
            </a:r>
            <a:r>
              <a:rPr lang="cs-CZ" altLang="pl-PL" sz="3000" b="1" dirty="0">
                <a:latin typeface="Arial" panose="020B0604020202020204" pitchFamily="34" charset="0"/>
                <a:ea typeface="Calibri" panose="020F0502020204030204" pitchFamily="34" charset="0"/>
              </a:rPr>
              <a:t>ĆWICZENIE 2 </a:t>
            </a:r>
            <a:r>
              <a:rPr kumimoji="0" lang="cs-CZ" altLang="pl-PL" sz="3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– 11 KART EMOCJI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AEF90D8-D7F8-02BC-3BD5-C2FAC912E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66052" y="272981"/>
            <a:ext cx="12168995" cy="500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785375" tIns="401511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17488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  <a:tab pos="3763963" algn="l"/>
                <a:tab pos="5140325" algn="l"/>
                <a:tab pos="6970713" algn="l"/>
                <a:tab pos="7747000" algn="l"/>
                <a:tab pos="8278813" algn="l"/>
                <a:tab pos="9283700" algn="l"/>
                <a:tab pos="11117263" algn="l"/>
                <a:tab pos="12607925" algn="l"/>
                <a:tab pos="13306425" algn="l"/>
                <a:tab pos="14546263" algn="l"/>
                <a:tab pos="1499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  <a:tab pos="3763963" algn="l"/>
                <a:tab pos="5140325" algn="l"/>
                <a:tab pos="6970713" algn="l"/>
                <a:tab pos="7747000" algn="l"/>
                <a:tab pos="8278813" algn="l"/>
                <a:tab pos="9283700" algn="l"/>
                <a:tab pos="11117263" algn="l"/>
                <a:tab pos="12607925" algn="l"/>
                <a:tab pos="13306425" algn="l"/>
                <a:tab pos="14546263" algn="l"/>
                <a:tab pos="1499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  <a:tab pos="3763963" algn="l"/>
                <a:tab pos="5140325" algn="l"/>
                <a:tab pos="6970713" algn="l"/>
                <a:tab pos="7747000" algn="l"/>
                <a:tab pos="8278813" algn="l"/>
                <a:tab pos="9283700" algn="l"/>
                <a:tab pos="11117263" algn="l"/>
                <a:tab pos="12607925" algn="l"/>
                <a:tab pos="13306425" algn="l"/>
                <a:tab pos="14546263" algn="l"/>
                <a:tab pos="1499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  <a:tab pos="3763963" algn="l"/>
                <a:tab pos="5140325" algn="l"/>
                <a:tab pos="6970713" algn="l"/>
                <a:tab pos="7747000" algn="l"/>
                <a:tab pos="8278813" algn="l"/>
                <a:tab pos="9283700" algn="l"/>
                <a:tab pos="11117263" algn="l"/>
                <a:tab pos="12607925" algn="l"/>
                <a:tab pos="13306425" algn="l"/>
                <a:tab pos="14546263" algn="l"/>
                <a:tab pos="1499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  <a:tab pos="3763963" algn="l"/>
                <a:tab pos="5140325" algn="l"/>
                <a:tab pos="6970713" algn="l"/>
                <a:tab pos="7747000" algn="l"/>
                <a:tab pos="8278813" algn="l"/>
                <a:tab pos="9283700" algn="l"/>
                <a:tab pos="11117263" algn="l"/>
                <a:tab pos="12607925" algn="l"/>
                <a:tab pos="13306425" algn="l"/>
                <a:tab pos="14546263" algn="l"/>
                <a:tab pos="1499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  <a:tab pos="3763963" algn="l"/>
                <a:tab pos="5140325" algn="l"/>
                <a:tab pos="6970713" algn="l"/>
                <a:tab pos="7747000" algn="l"/>
                <a:tab pos="8278813" algn="l"/>
                <a:tab pos="9283700" algn="l"/>
                <a:tab pos="11117263" algn="l"/>
                <a:tab pos="12607925" algn="l"/>
                <a:tab pos="13306425" algn="l"/>
                <a:tab pos="14546263" algn="l"/>
                <a:tab pos="1499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  <a:tab pos="3763963" algn="l"/>
                <a:tab pos="5140325" algn="l"/>
                <a:tab pos="6970713" algn="l"/>
                <a:tab pos="7747000" algn="l"/>
                <a:tab pos="8278813" algn="l"/>
                <a:tab pos="9283700" algn="l"/>
                <a:tab pos="11117263" algn="l"/>
                <a:tab pos="12607925" algn="l"/>
                <a:tab pos="13306425" algn="l"/>
                <a:tab pos="14546263" algn="l"/>
                <a:tab pos="1499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  <a:tab pos="3763963" algn="l"/>
                <a:tab pos="5140325" algn="l"/>
                <a:tab pos="6970713" algn="l"/>
                <a:tab pos="7747000" algn="l"/>
                <a:tab pos="8278813" algn="l"/>
                <a:tab pos="9283700" algn="l"/>
                <a:tab pos="11117263" algn="l"/>
                <a:tab pos="12607925" algn="l"/>
                <a:tab pos="13306425" algn="l"/>
                <a:tab pos="14546263" algn="l"/>
                <a:tab pos="1499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  <a:tab pos="3763963" algn="l"/>
                <a:tab pos="5140325" algn="l"/>
                <a:tab pos="6970713" algn="l"/>
                <a:tab pos="7747000" algn="l"/>
                <a:tab pos="8278813" algn="l"/>
                <a:tab pos="9283700" algn="l"/>
                <a:tab pos="11117263" algn="l"/>
                <a:tab pos="12607925" algn="l"/>
                <a:tab pos="13306425" algn="l"/>
                <a:tab pos="14546263" algn="l"/>
                <a:tab pos="1499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sz="2200" b="1" dirty="0"/>
          </a:p>
          <a:p>
            <a:r>
              <a:rPr lang="cs-CZ" sz="2200" b="1" dirty="0"/>
              <a:t>Tablica:  Tabela 11 emocji</a:t>
            </a:r>
            <a:r>
              <a:rPr lang="cs-CZ" altLang="pl-PL" sz="2200" b="1" dirty="0">
                <a:ea typeface="Calibri" panose="020F0502020204030204" pitchFamily="34" charset="0"/>
              </a:rPr>
              <a:t> </a:t>
            </a:r>
          </a:p>
          <a:p>
            <a:br>
              <a:rPr lang="cs-CZ" altLang="pl-PL" sz="2200" b="1" dirty="0">
                <a:ea typeface="Calibri" panose="020F0502020204030204" pitchFamily="34" charset="0"/>
              </a:rPr>
            </a:br>
            <a:r>
              <a:rPr lang="cs-CZ" altLang="pl-PL" sz="2200" b="1" dirty="0">
                <a:ea typeface="Calibri" panose="020F0502020204030204" pitchFamily="34" charset="0"/>
              </a:rPr>
              <a:t>   </a:t>
            </a:r>
            <a:r>
              <a:rPr lang="cs-CZ" altLang="pl-PL" sz="2200" dirty="0">
                <a:ea typeface="Calibri" panose="020F0502020204030204" pitchFamily="34" charset="0"/>
              </a:rPr>
              <a:t>1.</a:t>
            </a:r>
            <a:r>
              <a:rPr lang="cs-CZ" altLang="pl-PL" sz="2200" b="1" dirty="0">
                <a:ea typeface="Calibri" panose="020F0502020204030204" pitchFamily="34" charset="0"/>
              </a:rPr>
              <a:t> </a:t>
            </a:r>
            <a:r>
              <a:rPr lang="cs-CZ" sz="2200" dirty="0"/>
              <a:t>Nauczyciel wprowadza 11 pojęć wyrażających emocje i sprawdza, czy </a:t>
            </a:r>
            <a:br>
              <a:rPr lang="cs-CZ" sz="2200" dirty="0"/>
            </a:br>
            <a:r>
              <a:rPr lang="cs-CZ" sz="2200" dirty="0"/>
              <a:t>       uczniowie dobrze rozumieją ich znaczenie. </a:t>
            </a:r>
            <a:br>
              <a:rPr lang="cs-CZ" sz="2200" dirty="0"/>
            </a:br>
            <a:r>
              <a:rPr lang="cs-CZ" sz="2200" dirty="0"/>
              <a:t>   2. Każdy uczeń otrzymuje zestaw 11 kolorowych kart i zestaw 11 nazw emocji,</a:t>
            </a:r>
            <a:br>
              <a:rPr lang="cs-CZ" sz="2200" dirty="0"/>
            </a:br>
            <a:r>
              <a:rPr lang="cs-CZ" sz="2200" dirty="0"/>
              <a:t>       niektóre kolory mają więcej niż jeden odcień - w tym przypadku karty </a:t>
            </a:r>
            <a:br>
              <a:rPr lang="cs-CZ" sz="2200" dirty="0"/>
            </a:br>
            <a:r>
              <a:rPr lang="cs-CZ" sz="2200" dirty="0"/>
              <a:t>       są ułożone jedna na drugiej dla jednej emocji.</a:t>
            </a:r>
            <a:br>
              <a:rPr lang="cs-CZ" sz="2200" dirty="0"/>
            </a:br>
            <a:r>
              <a:rPr kumimoji="0" lang="cs-CZ" altLang="pl-P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</a:t>
            </a:r>
            <a:r>
              <a:rPr lang="cs-CZ" sz="2200" dirty="0"/>
              <a:t>3. Nauczyciel demonstruje, jak rozłożyć karty na biurku, a następnie uczniowie </a:t>
            </a:r>
            <a:br>
              <a:rPr lang="cs-CZ" sz="2200" dirty="0"/>
            </a:br>
            <a:r>
              <a:rPr lang="cs-CZ" sz="2200" dirty="0"/>
              <a:t>       dopasowują emocje do kolorów zgodnie z własnymi odczuciami.</a:t>
            </a:r>
            <a:br>
              <a:rPr kumimoji="0" lang="cs-CZ" altLang="pl-P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cs-CZ" altLang="pl-P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4.</a:t>
            </a:r>
            <a:r>
              <a:rPr lang="cs-CZ" sz="2200" dirty="0"/>
              <a:t> Na koniec wszyscy sprawdzają kolory i emocje i uzgadniają ostateczną wersję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Obraz 5">
            <a:extLst>
              <a:ext uri="{FF2B5EF4-FFF2-40B4-BE49-F238E27FC236}">
                <a16:creationId xmlns:a16="http://schemas.microsoft.com/office/drawing/2014/main" id="{7984C481-E748-325B-7B0B-8F23371B2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5999251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240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1E94DD6-8D15-9317-63D9-62762B5DB0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712723"/>
              </p:ext>
            </p:extLst>
          </p:nvPr>
        </p:nvGraphicFramePr>
        <p:xfrm>
          <a:off x="1334497" y="678974"/>
          <a:ext cx="9882144" cy="53103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1033">
                  <a:extLst>
                    <a:ext uri="{9D8B030D-6E8A-4147-A177-3AD203B41FA5}">
                      <a16:colId xmlns:a16="http://schemas.microsoft.com/office/drawing/2014/main" val="3415012978"/>
                    </a:ext>
                  </a:extLst>
                </a:gridCol>
                <a:gridCol w="3401033">
                  <a:extLst>
                    <a:ext uri="{9D8B030D-6E8A-4147-A177-3AD203B41FA5}">
                      <a16:colId xmlns:a16="http://schemas.microsoft.com/office/drawing/2014/main" val="1558814787"/>
                    </a:ext>
                  </a:extLst>
                </a:gridCol>
                <a:gridCol w="3080078">
                  <a:extLst>
                    <a:ext uri="{9D8B030D-6E8A-4147-A177-3AD203B41FA5}">
                      <a16:colId xmlns:a16="http://schemas.microsoft.com/office/drawing/2014/main" val="3805270111"/>
                    </a:ext>
                  </a:extLst>
                </a:gridCol>
              </a:tblGrid>
              <a:tr h="1327587">
                <a:tc>
                  <a:txBody>
                    <a:bodyPr/>
                    <a:lstStyle/>
                    <a:p>
                      <a:pPr marL="11430" algn="ctr">
                        <a:buNone/>
                      </a:pPr>
                      <a:r>
                        <a:rPr lang="cs-CZ" sz="1800" dirty="0">
                          <a:effectLst/>
                        </a:rPr>
                        <a:t>ćwiczenie 2</a:t>
                      </a:r>
                      <a:br>
                        <a:rPr lang="cs-CZ" sz="1800" dirty="0">
                          <a:effectLst/>
                        </a:rPr>
                      </a:br>
                      <a:r>
                        <a:rPr lang="cs-CZ" sz="1800" dirty="0">
                          <a:effectLst/>
                        </a:rPr>
                        <a:t>11 emocji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/>
                </a:tc>
                <a:tc>
                  <a:txBody>
                    <a:bodyPr/>
                    <a:lstStyle/>
                    <a:p>
                      <a:pPr marL="11430" algn="ctr">
                        <a:buNone/>
                      </a:pPr>
                      <a:r>
                        <a:rPr lang="cs-CZ" sz="1800">
                          <a:effectLst/>
                        </a:rPr>
                        <a:t>Smutek</a:t>
                      </a:r>
                      <a:endParaRPr lang="pl-PL" sz="2200">
                        <a:effectLst/>
                      </a:endParaRPr>
                    </a:p>
                    <a:p>
                      <a:pPr marL="11430" algn="ctr">
                        <a:buNone/>
                      </a:pPr>
                      <a:r>
                        <a:rPr lang="cs-CZ" sz="1800">
                          <a:effectLst/>
                        </a:rPr>
                        <a:t>choroba</a:t>
                      </a:r>
                      <a:endParaRPr lang="pl-PL" sz="2200">
                        <a:effectLst/>
                      </a:endParaRPr>
                    </a:p>
                    <a:p>
                      <a:pPr marL="11430" algn="ctr">
                        <a:buNone/>
                      </a:pPr>
                      <a:r>
                        <a:rPr lang="cs-CZ" sz="1800">
                          <a:effectLst/>
                        </a:rPr>
                        <a:t>pokora</a:t>
                      </a:r>
                      <a:endParaRPr lang="pl-PL" sz="2200">
                        <a:effectLst/>
                      </a:endParaRPr>
                    </a:p>
                    <a:p>
                      <a:pPr marL="11430" algn="ctr">
                        <a:buNone/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pl-PL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/>
                </a:tc>
                <a:tc>
                  <a:txBody>
                    <a:bodyPr/>
                    <a:lstStyle/>
                    <a:p>
                      <a:pPr marL="11430" algn="ctr">
                        <a:buNone/>
                      </a:pPr>
                      <a:r>
                        <a:rPr lang="cs-CZ" sz="1800">
                          <a:effectLst/>
                        </a:rPr>
                        <a:t>Pewność</a:t>
                      </a:r>
                      <a:endParaRPr lang="pl-PL" sz="2200">
                        <a:effectLst/>
                      </a:endParaRPr>
                    </a:p>
                    <a:p>
                      <a:pPr marL="11430" algn="ctr">
                        <a:buNone/>
                      </a:pPr>
                      <a:r>
                        <a:rPr lang="cs-CZ" sz="1800">
                          <a:effectLst/>
                        </a:rPr>
                        <a:t>Tradycja</a:t>
                      </a:r>
                      <a:endParaRPr lang="pl-PL" sz="2200">
                        <a:effectLst/>
                      </a:endParaRPr>
                    </a:p>
                    <a:p>
                      <a:pPr marL="11430" algn="ctr">
                        <a:buNone/>
                      </a:pPr>
                      <a:r>
                        <a:rPr lang="cs-CZ" sz="1800">
                          <a:effectLst/>
                        </a:rPr>
                        <a:t>porządek</a:t>
                      </a:r>
                      <a:endParaRPr lang="pl-PL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/>
                </a:tc>
                <a:extLst>
                  <a:ext uri="{0D108BD9-81ED-4DB2-BD59-A6C34878D82A}">
                    <a16:rowId xmlns:a16="http://schemas.microsoft.com/office/drawing/2014/main" val="368075553"/>
                  </a:ext>
                </a:extLst>
              </a:tr>
              <a:tr h="1327587">
                <a:tc>
                  <a:txBody>
                    <a:bodyPr/>
                    <a:lstStyle/>
                    <a:p>
                      <a:pPr marL="11430" algn="ctr">
                        <a:buNone/>
                      </a:pPr>
                      <a:r>
                        <a:rPr lang="cs-CZ" sz="1800" dirty="0">
                          <a:effectLst/>
                        </a:rPr>
                        <a:t>Strach</a:t>
                      </a:r>
                      <a:endParaRPr lang="pl-PL" sz="2200" dirty="0">
                        <a:effectLst/>
                      </a:endParaRPr>
                    </a:p>
                    <a:p>
                      <a:pPr marL="11430" algn="ctr">
                        <a:buNone/>
                      </a:pPr>
                      <a:r>
                        <a:rPr lang="cs-CZ" sz="1800" dirty="0">
                          <a:effectLst/>
                        </a:rPr>
                        <a:t>Smutek</a:t>
                      </a:r>
                      <a:endParaRPr lang="pl-PL" sz="2200" dirty="0">
                        <a:effectLst/>
                      </a:endParaRPr>
                    </a:p>
                    <a:p>
                      <a:pPr marL="11430" algn="ctr">
                        <a:buNone/>
                      </a:pPr>
                      <a:r>
                        <a:rPr lang="cs-CZ" sz="1800" dirty="0">
                          <a:effectLst/>
                        </a:rPr>
                        <a:t>Śmierć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/>
                </a:tc>
                <a:tc>
                  <a:txBody>
                    <a:bodyPr/>
                    <a:lstStyle/>
                    <a:p>
                      <a:pPr marL="11430" algn="ctr">
                        <a:buNone/>
                      </a:pPr>
                      <a:r>
                        <a:rPr lang="cs-CZ" sz="1800">
                          <a:effectLst/>
                        </a:rPr>
                        <a:t>Czystość</a:t>
                      </a:r>
                      <a:endParaRPr lang="pl-PL" sz="2200">
                        <a:effectLst/>
                      </a:endParaRPr>
                    </a:p>
                    <a:p>
                      <a:pPr marL="11430" algn="ctr">
                        <a:buNone/>
                      </a:pPr>
                      <a:r>
                        <a:rPr lang="cs-CZ" sz="1800">
                          <a:effectLst/>
                        </a:rPr>
                        <a:t>Niewinność</a:t>
                      </a:r>
                      <a:endParaRPr lang="pl-PL" sz="2200">
                        <a:effectLst/>
                      </a:endParaRPr>
                    </a:p>
                    <a:p>
                      <a:pPr marL="11430" algn="ctr">
                        <a:buNone/>
                      </a:pPr>
                      <a:r>
                        <a:rPr lang="cs-CZ" sz="1800">
                          <a:effectLst/>
                        </a:rPr>
                        <a:t>Nowy początek</a:t>
                      </a:r>
                      <a:endParaRPr lang="pl-PL" sz="2200">
                        <a:effectLst/>
                      </a:endParaRPr>
                    </a:p>
                    <a:p>
                      <a:pPr marL="11430" algn="ctr">
                        <a:buNone/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pl-PL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/>
                </a:tc>
                <a:tc>
                  <a:txBody>
                    <a:bodyPr/>
                    <a:lstStyle/>
                    <a:p>
                      <a:pPr marL="11430" algn="ctr">
                        <a:buNone/>
                      </a:pPr>
                      <a:r>
                        <a:rPr lang="cs-CZ" sz="1800">
                          <a:effectLst/>
                        </a:rPr>
                        <a:t>Radość</a:t>
                      </a:r>
                      <a:endParaRPr lang="pl-PL" sz="2200">
                        <a:effectLst/>
                      </a:endParaRPr>
                    </a:p>
                    <a:p>
                      <a:pPr marL="11430" algn="ctr">
                        <a:buNone/>
                      </a:pPr>
                      <a:r>
                        <a:rPr lang="cs-CZ" sz="1800">
                          <a:effectLst/>
                        </a:rPr>
                        <a:t>Szczęście</a:t>
                      </a:r>
                      <a:endParaRPr lang="pl-PL" sz="2200">
                        <a:effectLst/>
                      </a:endParaRPr>
                    </a:p>
                    <a:p>
                      <a:pPr marL="11430" algn="ctr">
                        <a:buNone/>
                      </a:pPr>
                      <a:r>
                        <a:rPr lang="cs-CZ" sz="1800">
                          <a:effectLst/>
                        </a:rPr>
                        <a:t>optypizm</a:t>
                      </a:r>
                      <a:endParaRPr lang="pl-PL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/>
                </a:tc>
                <a:extLst>
                  <a:ext uri="{0D108BD9-81ED-4DB2-BD59-A6C34878D82A}">
                    <a16:rowId xmlns:a16="http://schemas.microsoft.com/office/drawing/2014/main" val="2421073417"/>
                  </a:ext>
                </a:extLst>
              </a:tr>
              <a:tr h="1327587">
                <a:tc>
                  <a:txBody>
                    <a:bodyPr/>
                    <a:lstStyle/>
                    <a:p>
                      <a:pPr marL="11430" algn="ctr">
                        <a:buNone/>
                      </a:pPr>
                      <a:r>
                        <a:rPr lang="cs-CZ" sz="1800">
                          <a:effectLst/>
                        </a:rPr>
                        <a:t>spokój</a:t>
                      </a:r>
                      <a:endParaRPr lang="pl-PL" sz="2200">
                        <a:effectLst/>
                      </a:endParaRPr>
                    </a:p>
                    <a:p>
                      <a:pPr marL="11430" algn="ctr">
                        <a:buNone/>
                      </a:pPr>
                      <a:r>
                        <a:rPr lang="cs-CZ" sz="1800">
                          <a:effectLst/>
                        </a:rPr>
                        <a:t>stabilność</a:t>
                      </a:r>
                      <a:endParaRPr lang="pl-PL" sz="2200">
                        <a:effectLst/>
                      </a:endParaRPr>
                    </a:p>
                    <a:p>
                      <a:pPr marL="11430" algn="ctr">
                        <a:buNone/>
                      </a:pPr>
                      <a:r>
                        <a:rPr lang="cs-CZ" sz="1800">
                          <a:effectLst/>
                        </a:rPr>
                        <a:t>zaufanie</a:t>
                      </a:r>
                      <a:endParaRPr lang="pl-PL" sz="2200">
                        <a:effectLst/>
                      </a:endParaRPr>
                    </a:p>
                    <a:p>
                      <a:pPr marL="11430" algn="ctr">
                        <a:buNone/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pl-PL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/>
                </a:tc>
                <a:tc>
                  <a:txBody>
                    <a:bodyPr/>
                    <a:lstStyle/>
                    <a:p>
                      <a:pPr marL="11430" algn="ctr">
                        <a:buNone/>
                      </a:pPr>
                      <a:r>
                        <a:rPr lang="cs-CZ" sz="1800">
                          <a:effectLst/>
                        </a:rPr>
                        <a:t>radość</a:t>
                      </a:r>
                      <a:endParaRPr lang="pl-PL" sz="2200">
                        <a:effectLst/>
                      </a:endParaRPr>
                    </a:p>
                    <a:p>
                      <a:pPr marL="11430" algn="ctr">
                        <a:buNone/>
                      </a:pPr>
                      <a:r>
                        <a:rPr lang="cs-CZ" sz="1800">
                          <a:effectLst/>
                        </a:rPr>
                        <a:t>bogactwo</a:t>
                      </a:r>
                      <a:endParaRPr lang="pl-PL" sz="2200">
                        <a:effectLst/>
                      </a:endParaRPr>
                    </a:p>
                    <a:p>
                      <a:pPr marL="11430" algn="ctr">
                        <a:buNone/>
                      </a:pPr>
                      <a:r>
                        <a:rPr lang="cs-CZ" sz="1800">
                          <a:effectLst/>
                        </a:rPr>
                        <a:t>ciepło</a:t>
                      </a:r>
                      <a:endParaRPr lang="pl-PL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/>
                </a:tc>
                <a:tc>
                  <a:txBody>
                    <a:bodyPr/>
                    <a:lstStyle/>
                    <a:p>
                      <a:pPr marL="11430" algn="ctr">
                        <a:buNone/>
                      </a:pPr>
                      <a:r>
                        <a:rPr lang="cs-CZ" sz="1800">
                          <a:effectLst/>
                        </a:rPr>
                        <a:t>spokój</a:t>
                      </a:r>
                      <a:endParaRPr lang="pl-PL" sz="2200">
                        <a:effectLst/>
                      </a:endParaRPr>
                    </a:p>
                    <a:p>
                      <a:pPr marL="11430" algn="ctr">
                        <a:buNone/>
                      </a:pPr>
                      <a:r>
                        <a:rPr lang="cs-CZ" sz="1800">
                          <a:effectLst/>
                        </a:rPr>
                        <a:t>bezpieczeństwo</a:t>
                      </a:r>
                      <a:endParaRPr lang="pl-PL" sz="2200">
                        <a:effectLst/>
                      </a:endParaRPr>
                    </a:p>
                    <a:p>
                      <a:pPr marL="11430" algn="ctr">
                        <a:buNone/>
                      </a:pPr>
                      <a:r>
                        <a:rPr lang="cs-CZ" sz="1800">
                          <a:effectLst/>
                        </a:rPr>
                        <a:t>Cisza</a:t>
                      </a:r>
                      <a:endParaRPr lang="pl-PL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/>
                </a:tc>
                <a:extLst>
                  <a:ext uri="{0D108BD9-81ED-4DB2-BD59-A6C34878D82A}">
                    <a16:rowId xmlns:a16="http://schemas.microsoft.com/office/drawing/2014/main" val="3375512198"/>
                  </a:ext>
                </a:extLst>
              </a:tr>
              <a:tr h="1327587">
                <a:tc>
                  <a:txBody>
                    <a:bodyPr/>
                    <a:lstStyle/>
                    <a:p>
                      <a:pPr marL="11430" algn="ctr">
                        <a:buNone/>
                      </a:pPr>
                      <a:r>
                        <a:rPr lang="cs-CZ" sz="1800">
                          <a:effectLst/>
                        </a:rPr>
                        <a:t>wolność</a:t>
                      </a:r>
                      <a:endParaRPr lang="pl-PL" sz="2200">
                        <a:effectLst/>
                      </a:endParaRPr>
                    </a:p>
                    <a:p>
                      <a:pPr marL="11430" algn="ctr">
                        <a:buNone/>
                      </a:pPr>
                      <a:r>
                        <a:rPr lang="cs-CZ" sz="1800">
                          <a:effectLst/>
                        </a:rPr>
                        <a:t>samotność</a:t>
                      </a:r>
                      <a:endParaRPr lang="pl-PL" sz="2200">
                        <a:effectLst/>
                      </a:endParaRPr>
                    </a:p>
                    <a:p>
                      <a:pPr marL="11430" algn="ctr">
                        <a:buNone/>
                      </a:pPr>
                      <a:r>
                        <a:rPr lang="cs-CZ" sz="1800">
                          <a:effectLst/>
                        </a:rPr>
                        <a:t>uniesienie</a:t>
                      </a:r>
                      <a:endParaRPr lang="pl-PL" sz="2200">
                        <a:effectLst/>
                      </a:endParaRPr>
                    </a:p>
                    <a:p>
                      <a:pPr marL="11430" algn="ctr">
                        <a:buNone/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pl-PL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/>
                </a:tc>
                <a:tc>
                  <a:txBody>
                    <a:bodyPr/>
                    <a:lstStyle/>
                    <a:p>
                      <a:pPr marL="11430" algn="ctr">
                        <a:buNone/>
                      </a:pPr>
                      <a:r>
                        <a:rPr lang="pl-PL" sz="1800">
                          <a:effectLst/>
                        </a:rPr>
                        <a:t>zauroczenie</a:t>
                      </a:r>
                      <a:endParaRPr lang="pl-PL" sz="2200">
                        <a:effectLst/>
                      </a:endParaRPr>
                    </a:p>
                    <a:p>
                      <a:pPr marL="11430" algn="ctr">
                        <a:buNone/>
                      </a:pPr>
                      <a:r>
                        <a:rPr lang="pl-PL" sz="1800">
                          <a:effectLst/>
                        </a:rPr>
                        <a:t>nostalgia</a:t>
                      </a:r>
                      <a:endParaRPr lang="pl-PL" sz="2200">
                        <a:effectLst/>
                      </a:endParaRPr>
                    </a:p>
                    <a:p>
                      <a:pPr marL="11430" algn="ctr">
                        <a:buNone/>
                      </a:pPr>
                      <a:r>
                        <a:rPr lang="pl-PL" sz="1800">
                          <a:effectLst/>
                        </a:rPr>
                        <a:t>miłość</a:t>
                      </a:r>
                      <a:endParaRPr lang="pl-PL" sz="2200">
                        <a:effectLst/>
                      </a:endParaRPr>
                    </a:p>
                    <a:p>
                      <a:pPr marL="11430" algn="ctr">
                        <a:buNone/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pl-PL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/>
                </a:tc>
                <a:tc>
                  <a:txBody>
                    <a:bodyPr/>
                    <a:lstStyle/>
                    <a:p>
                      <a:pPr marL="11430" algn="ctr">
                        <a:buNone/>
                      </a:pPr>
                      <a:r>
                        <a:rPr lang="cs-CZ" sz="1800" dirty="0">
                          <a:effectLst/>
                        </a:rPr>
                        <a:t>Wzruszenie</a:t>
                      </a:r>
                      <a:endParaRPr lang="pl-PL" sz="2200" dirty="0">
                        <a:effectLst/>
                      </a:endParaRPr>
                    </a:p>
                    <a:p>
                      <a:pPr marL="11430" algn="ctr">
                        <a:buNone/>
                      </a:pPr>
                      <a:r>
                        <a:rPr lang="cs-CZ" sz="1800" dirty="0">
                          <a:effectLst/>
                        </a:rPr>
                        <a:t>Energia</a:t>
                      </a:r>
                      <a:endParaRPr lang="pl-PL" sz="2200" dirty="0">
                        <a:effectLst/>
                      </a:endParaRPr>
                    </a:p>
                    <a:p>
                      <a:pPr marL="11430" algn="ctr">
                        <a:buNone/>
                      </a:pPr>
                      <a:r>
                        <a:rPr lang="cs-CZ" sz="1800" dirty="0">
                          <a:effectLst/>
                        </a:rPr>
                        <a:t>pasja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/>
                </a:tc>
                <a:extLst>
                  <a:ext uri="{0D108BD9-81ED-4DB2-BD59-A6C34878D82A}">
                    <a16:rowId xmlns:a16="http://schemas.microsoft.com/office/drawing/2014/main" val="3210763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198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409F98CF-5D30-4BF8-FCAB-86E213276C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57412" y="2641600"/>
            <a:ext cx="23079" cy="0"/>
          </a:xfrm>
          <a:prstGeom prst="line">
            <a:avLst/>
          </a:prstGeom>
          <a:noFill/>
          <a:ln w="457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Line 1">
            <a:extLst>
              <a:ext uri="{FF2B5EF4-FFF2-40B4-BE49-F238E27FC236}">
                <a16:creationId xmlns:a16="http://schemas.microsoft.com/office/drawing/2014/main" id="{B00660DC-D7D7-EEE2-ECDD-CB2ED755D9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35388" y="469900"/>
            <a:ext cx="0" cy="2171700"/>
          </a:xfrm>
          <a:prstGeom prst="line">
            <a:avLst/>
          </a:prstGeom>
          <a:noFill/>
          <a:ln w="1373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CB2D4D90-3652-C1D1-3B4B-A54A43876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45237"/>
            <a:ext cx="10515600" cy="744265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cs-CZ" sz="4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l-PL" sz="18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B9E0FA0-1A5F-D08B-8193-F7454B8E8060}"/>
              </a:ext>
            </a:extLst>
          </p:cNvPr>
          <p:cNvSpPr txBox="1"/>
          <p:nvPr/>
        </p:nvSpPr>
        <p:spPr>
          <a:xfrm>
            <a:off x="-2940939" y="623754"/>
            <a:ext cx="1412475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0065" marR="1139825" indent="2021840">
              <a:lnSpc>
                <a:spcPct val="90000"/>
              </a:lnSpc>
            </a:pPr>
            <a:r>
              <a:rPr lang="cs-CZ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07.</a:t>
            </a:r>
            <a:r>
              <a:rPr lang="cs-CZ" altLang="pl-PL" sz="3000" b="1" dirty="0">
                <a:latin typeface="Arial" panose="020B0604020202020204" pitchFamily="34" charset="0"/>
                <a:ea typeface="Calibri" panose="020F0502020204030204" pitchFamily="34" charset="0"/>
              </a:rPr>
              <a:t> ĆWICZENIE 3 </a:t>
            </a:r>
            <a:r>
              <a:rPr lang="cs-CZ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OBRAZKI I KARTY</a:t>
            </a:r>
            <a:endParaRPr lang="pl-PL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19EFA5C-5C87-2706-0741-42401F671452}"/>
              </a:ext>
            </a:extLst>
          </p:cNvPr>
          <p:cNvSpPr txBox="1"/>
          <p:nvPr/>
        </p:nvSpPr>
        <p:spPr>
          <a:xfrm>
            <a:off x="-1005674" y="1294526"/>
            <a:ext cx="13968048" cy="5332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85620" marR="1684655">
              <a:spcBef>
                <a:spcPts val="1730"/>
              </a:spcBef>
            </a:pPr>
            <a:r>
              <a:rPr lang="pl-PL" sz="2000" b="1" dirty="0"/>
              <a:t>Tablica</a:t>
            </a:r>
            <a:r>
              <a:rPr lang="pl-PL" sz="2000" dirty="0"/>
              <a:t> - prezentacja „emocjonalnych” zdjęć i kolorów - po każdym zdjęciu w prezentacji następuje slajd z odpowiadającym mu kolorem.</a:t>
            </a:r>
          </a:p>
          <a:p>
            <a:pPr marL="1785620" marR="1684655">
              <a:spcBef>
                <a:spcPts val="1730"/>
              </a:spcBef>
            </a:pPr>
            <a:r>
              <a:rPr lang="pl-PL" sz="2000" b="1" dirty="0"/>
              <a:t>Ćwiczenie 3: N</a:t>
            </a:r>
            <a:r>
              <a:rPr lang="pl-PL" sz="2000" dirty="0"/>
              <a:t>auczyciel najpierw wyjaśnia uczniom następujące kroki:</a:t>
            </a:r>
            <a:br>
              <a:rPr lang="pl-PL" sz="2000" dirty="0"/>
            </a:br>
            <a:r>
              <a:rPr lang="pl-PL" sz="2000" dirty="0"/>
              <a:t>- uczniowie trzymają kolorowe kartki i nazwy emocji rozłożone na biurkach</a:t>
            </a:r>
            <a:br>
              <a:rPr lang="pl-PL" sz="2000" dirty="0"/>
            </a:br>
            <a:r>
              <a:rPr lang="pl-PL" sz="2000" dirty="0"/>
              <a:t>- nauczyciel pokazuje kolejno każde zdjęcie z prezentacji</a:t>
            </a:r>
            <a:br>
              <a:rPr lang="pl-PL" sz="2000" dirty="0"/>
            </a:br>
            <a:r>
              <a:rPr lang="pl-PL" sz="2000" dirty="0"/>
              <a:t>- uczniowie wybierają kolorowe karty dla każdego zdjęcia zgodnie ze swoimi uczuciami. gdy </a:t>
            </a:r>
            <a:br>
              <a:rPr lang="pl-PL" sz="2000" dirty="0"/>
            </a:br>
            <a:r>
              <a:rPr lang="pl-PL" sz="2000" dirty="0"/>
              <a:t>  wszyscy uczniowie wybiorą kartę - nauczyciel pokazuje kolejny slajd z kolorem, który pasuje do  </a:t>
            </a:r>
            <a:br>
              <a:rPr lang="pl-PL" sz="2000" dirty="0"/>
            </a:br>
            <a:r>
              <a:rPr lang="pl-PL" sz="2000" dirty="0"/>
              <a:t>  zdjęcia</a:t>
            </a:r>
            <a:br>
              <a:rPr lang="pl-PL" sz="2000" dirty="0"/>
            </a:br>
            <a:r>
              <a:rPr lang="pl-PL" sz="2000" dirty="0"/>
              <a:t>- ćwiczenie może być kontynuowane tylko poprzez szybką kontrolę wzrokową - dopasowania/różnice</a:t>
            </a:r>
            <a:br>
              <a:rPr lang="pl-PL" sz="2000" dirty="0"/>
            </a:br>
            <a:r>
              <a:rPr lang="pl-PL" sz="2000" dirty="0"/>
              <a:t>- lub można przeprowadzić krótką dyskusję po każdym zdjęciu i jego kolorze.</a:t>
            </a:r>
          </a:p>
          <a:p>
            <a:pPr marL="1785620" marR="1684655">
              <a:spcBef>
                <a:spcPts val="1730"/>
              </a:spcBef>
            </a:pPr>
            <a:r>
              <a:rPr lang="pl-PL" sz="2000" dirty="0"/>
              <a:t>Do tego ćwiczenia można wybrać zdjęcia, które przypomną uczniom o ważnych współczesnych kwestiach, na które nauczyciel chce zwrócić uwagę, na przykład z przedmiotu: wiedza obywatelska lub ekologia.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85620" marR="1684655">
              <a:spcBef>
                <a:spcPts val="1730"/>
              </a:spcBef>
            </a:pPr>
            <a:endParaRPr lang="pl-PL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88C22A15-D15E-4F24-0F7B-A1431D74CAE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834013" y="67979"/>
            <a:ext cx="127841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102" name="image14.png">
            <a:extLst>
              <a:ext uri="{FF2B5EF4-FFF2-40B4-BE49-F238E27FC236}">
                <a16:creationId xmlns:a16="http://schemas.microsoft.com/office/drawing/2014/main" id="{0ED61FB5-5E88-67CE-4160-F0F6DA9DA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4693326" y="1542230"/>
            <a:ext cx="2891420" cy="4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5">
            <a:extLst>
              <a:ext uri="{FF2B5EF4-FFF2-40B4-BE49-F238E27FC236}">
                <a16:creationId xmlns:a16="http://schemas.microsoft.com/office/drawing/2014/main" id="{9C01345C-397B-9513-22E3-22F312A73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11983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986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F7F4BA1F-9B79-06D9-C8E4-A79F4786C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639" y="603529"/>
            <a:ext cx="10232794" cy="723826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180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02D2A6-6437-4A60-E10C-400493B51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51" y="96798"/>
            <a:ext cx="1243985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785375" tIns="88872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5121" name="image13.png">
            <a:extLst>
              <a:ext uri="{FF2B5EF4-FFF2-40B4-BE49-F238E27FC236}">
                <a16:creationId xmlns:a16="http://schemas.microsoft.com/office/drawing/2014/main" id="{82819A1F-1772-AFB8-0C00-81725A51D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793" y="1327355"/>
            <a:ext cx="1779639" cy="140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FCD871-59E2-2FE4-7084-D3ED58BE1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785" y="609372"/>
            <a:ext cx="47227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08. ZADANIE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28C8624-DE0C-4CD6-4F79-09102D857994}"/>
              </a:ext>
            </a:extLst>
          </p:cNvPr>
          <p:cNvSpPr txBox="1"/>
          <p:nvPr/>
        </p:nvSpPr>
        <p:spPr>
          <a:xfrm>
            <a:off x="-825910" y="1543665"/>
            <a:ext cx="12113342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85620">
              <a:spcBef>
                <a:spcPts val="2880"/>
              </a:spcBef>
            </a:pPr>
            <a:r>
              <a:rPr lang="pl-PL" sz="2200" b="1" dirty="0"/>
              <a:t>Tablica</a:t>
            </a:r>
            <a:r>
              <a:rPr lang="pl-PL" sz="2200" dirty="0"/>
              <a:t>: punkty zadania, które uczniowie otrzymają również w formie</a:t>
            </a:r>
            <a:br>
              <a:rPr lang="pl-PL" sz="2200" dirty="0"/>
            </a:br>
            <a:r>
              <a:rPr lang="pl-PL" sz="2200" dirty="0"/>
              <a:t>elektronicznej.</a:t>
            </a:r>
            <a:endParaRPr lang="pl-PL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</a:t>
            </a:r>
            <a:r>
              <a:rPr lang="pl-PL" sz="2200" b="1" dirty="0"/>
              <a:t>EMOCJE – ZADANIE:</a:t>
            </a:r>
            <a:br>
              <a:rPr lang="pl-PL" sz="2200" b="1" dirty="0"/>
            </a:br>
            <a:r>
              <a:rPr lang="pl-PL" sz="2200" b="1" dirty="0"/>
              <a:t>                            </a:t>
            </a:r>
            <a:r>
              <a:rPr lang="pl-PL" sz="2200" dirty="0"/>
              <a:t>-</a:t>
            </a:r>
            <a:r>
              <a:rPr lang="pl-PL" sz="2200" b="1" dirty="0"/>
              <a:t> </a:t>
            </a:r>
            <a:r>
              <a:rPr lang="pl-PL" sz="2200" dirty="0"/>
              <a:t>Zrób 2 zdjęcia - sytuacji pozytywnej i negatywnej,</a:t>
            </a:r>
            <a:br>
              <a:rPr lang="pl-PL" sz="2200" dirty="0"/>
            </a:br>
            <a:r>
              <a:rPr lang="pl-PL" sz="2200" dirty="0"/>
              <a:t>                            - wyślij oba zdjęcia na wspólną platformę Team/Messenger/ lub inną platformę grupową </a:t>
            </a:r>
            <a:br>
              <a:rPr lang="pl-PL" sz="2200" dirty="0"/>
            </a:br>
            <a:r>
              <a:rPr lang="pl-PL" sz="2200" dirty="0"/>
              <a:t>                            - dla każdego zdjęcia przygotuj tytuł emocji (dla jednego zdjęcia może być więcej niż</a:t>
            </a:r>
            <a:br>
              <a:rPr lang="pl-PL" sz="2200" dirty="0"/>
            </a:br>
            <a:r>
              <a:rPr lang="pl-PL" sz="2200" dirty="0"/>
              <a:t>                              jedna emocja)</a:t>
            </a:r>
            <a:br>
              <a:rPr lang="pl-PL" sz="2200" dirty="0"/>
            </a:br>
            <a:r>
              <a:rPr lang="pl-PL" sz="2200" dirty="0"/>
              <a:t>                            - nie wysyłaj nazw emocji do Zespołu - koledzy i koleżanki z klasy odgadną je na</a:t>
            </a:r>
            <a:br>
              <a:rPr lang="pl-PL" sz="2200" dirty="0"/>
            </a:br>
            <a:r>
              <a:rPr lang="pl-PL" sz="2200" dirty="0"/>
              <a:t>                              następnych zajęciach.</a:t>
            </a:r>
          </a:p>
          <a:p>
            <a:br>
              <a:rPr lang="pl-PL" sz="2200" dirty="0"/>
            </a:br>
            <a:r>
              <a:rPr lang="pl-PL" sz="2200" dirty="0"/>
              <a:t>                            Pod koniec lekcji uczniowie mogą przejrzeć znaki emocji i kolory podczas szybkiej </a:t>
            </a:r>
            <a:br>
              <a:rPr lang="pl-PL" sz="2200" dirty="0"/>
            </a:br>
            <a:r>
              <a:rPr lang="pl-PL" sz="2200" dirty="0"/>
              <a:t>                            burzy mózgów.</a:t>
            </a:r>
          </a:p>
          <a:p>
            <a:pPr marL="285750" indent="-285750">
              <a:buFontTx/>
              <a:buChar char="-"/>
            </a:pPr>
            <a:endParaRPr lang="pl-PL" sz="2200" dirty="0"/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br>
              <a:rPr lang="pl-PL" dirty="0"/>
            </a:br>
            <a:endParaRPr lang="pl-PL" sz="3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5">
            <a:extLst>
              <a:ext uri="{FF2B5EF4-FFF2-40B4-BE49-F238E27FC236}">
                <a16:creationId xmlns:a16="http://schemas.microsoft.com/office/drawing/2014/main" id="{65DD3F92-C6D7-5279-4BAB-3725E39C5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5999251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749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52C43D88-0C9B-7A04-B06B-69FDAC852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052" y="560439"/>
            <a:ext cx="10156722" cy="678426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latin typeface="Arial" panose="020B0604020202020204" pitchFamily="34" charset="0"/>
                <a:cs typeface="Arial" panose="020B0604020202020204" pitchFamily="34" charset="0"/>
              </a:rPr>
              <a:t>09. PREZENTACJA / OCENA ZADANIA </a:t>
            </a:r>
            <a:endParaRPr lang="pl-PL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az 5">
            <a:extLst>
              <a:ext uri="{FF2B5EF4-FFF2-40B4-BE49-F238E27FC236}">
                <a16:creationId xmlns:a16="http://schemas.microsoft.com/office/drawing/2014/main" id="{F139956F-CA10-A807-3292-1E2953361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05" y="605007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7692BBA-73F4-55B8-C0A6-CCCC5B421A42}"/>
              </a:ext>
            </a:extLst>
          </p:cNvPr>
          <p:cNvSpPr txBox="1"/>
          <p:nvPr/>
        </p:nvSpPr>
        <p:spPr>
          <a:xfrm>
            <a:off x="960365" y="1520785"/>
            <a:ext cx="10271269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ts val="3500"/>
              <a:tabLst>
                <a:tab pos="2250440" algn="l"/>
              </a:tabLs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Nauczyciel przygotowuje nadesłane zdjęcia do prezentacji i zaprasza poszczególnych </a:t>
            </a:r>
            <a:b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uczniów do zaprezentowania swoich fotografii.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buSzPts val="3500"/>
              <a:tabLst>
                <a:tab pos="2250440" algn="l"/>
              </a:tabLs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Koledzy i koleżanki z klasy próbują zidentyfikować emocje, które przedstawia każde</a:t>
            </a:r>
            <a:b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zdjęcie i dyskutują z autorami.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buSzPts val="3500"/>
              <a:tabLst>
                <a:tab pos="2250440" algn="l"/>
              </a:tabLs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Na koniec nauczyciel przeprowadza nieformalną ewaluację poprzez rozmowę </a:t>
            </a:r>
            <a:b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z uczniami. Pytania oceniające: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buSzPts val="3500"/>
              <a:tabLst>
                <a:tab pos="2250440" algn="l"/>
              </a:tabLs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- 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</a:rPr>
              <a:t>k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tóre zdjęcie wyróżniło się najbardziej i dlaczego?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buSzPts val="3500"/>
              <a:tabLst>
                <a:tab pos="2250440" algn="l"/>
              </a:tabLs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- które zdjęcie wywarło na ciebie najbardziej pozytywny/negatywny wpływ i dlaczego?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buSzPts val="3500"/>
              <a:tabLst>
                <a:tab pos="2250440" algn="l"/>
              </a:tabLs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- co ci się podoba/nie podoba w tym zdjęciu?</a:t>
            </a:r>
            <a:endParaRPr lang="pl-PL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buSzPts val="3500"/>
              <a:tabLst>
                <a:tab pos="2250440" algn="l"/>
              </a:tabLst>
            </a:pP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czy możesz pomyśleć o podobnej sytuacji lub historii do któregokolwiek ze zdjęć?</a:t>
            </a:r>
          </a:p>
          <a:p>
            <a:pPr marL="342900" lvl="0" indent="-342900">
              <a:buSzPts val="3500"/>
              <a:buFont typeface="Calibri" panose="020F0502020204030204" pitchFamily="34" charset="0"/>
              <a:buChar char="-"/>
              <a:tabLst>
                <a:tab pos="2250440" algn="l"/>
              </a:tabLst>
            </a:pP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890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08DBA24-826F-5E56-EA96-00BD194C8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229978" y="33518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28376" tIns="8728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7169" name="image21.png">
            <a:extLst>
              <a:ext uri="{FF2B5EF4-FFF2-40B4-BE49-F238E27FC236}">
                <a16:creationId xmlns:a16="http://schemas.microsoft.com/office/drawing/2014/main" id="{1CF2E426-5724-DBC3-D209-3E4768B4C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935" y="5745577"/>
            <a:ext cx="1357678" cy="8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D71438FF-D73C-C89D-D360-EDC5FEB11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052" y="515039"/>
            <a:ext cx="10156722" cy="723826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cs-CZ" altLang="pl-PL" sz="3000" b="1" dirty="0">
                <a:latin typeface="Arial" panose="020B0604020202020204" pitchFamily="34" charset="0"/>
                <a:ea typeface="Calibri" panose="020F0502020204030204" pitchFamily="34" charset="0"/>
              </a:rPr>
              <a:t>10. ĆWICZENIE 4 – TWORZENIE TABLICY OGŁOSZEŃ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FE5747D-3E74-AADD-AEF8-88C7FE7B94A6}"/>
              </a:ext>
            </a:extLst>
          </p:cNvPr>
          <p:cNvSpPr txBox="1"/>
          <p:nvPr/>
        </p:nvSpPr>
        <p:spPr>
          <a:xfrm>
            <a:off x="1017639" y="1431215"/>
            <a:ext cx="10306854" cy="4881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cs-CZ" sz="2100" b="1" dirty="0"/>
              <a:t>Cel:  </a:t>
            </a:r>
            <a:r>
              <a:rPr lang="cs-CZ" sz="2100" dirty="0"/>
              <a:t>Zapoznanie uczniów z psychologią kolorów, znaczeniem 11 rodzajów kolorów i emocjami</a:t>
            </a:r>
            <a:br>
              <a:rPr lang="cs-CZ" sz="2100" dirty="0"/>
            </a:br>
            <a:r>
              <a:rPr lang="cs-CZ" sz="2100" dirty="0"/>
              <a:t>         wyrażanymi przez każdy kolor.</a:t>
            </a:r>
            <a:endParaRPr lang="pl-PL" sz="2100" dirty="0"/>
          </a:p>
          <a:p>
            <a:pPr lvl="0"/>
            <a:r>
              <a:rPr lang="cs-CZ" sz="2100" b="1" dirty="0"/>
              <a:t>Materiały: </a:t>
            </a:r>
            <a:r>
              <a:rPr lang="cs-CZ" sz="2100" dirty="0"/>
              <a:t>tablica ogłoszeń, pinezki, zestaw 11 kolorowych papierowych kart, zestaw 11 kart</a:t>
            </a:r>
            <a:br>
              <a:rPr lang="cs-CZ" sz="2100" dirty="0"/>
            </a:br>
            <a:r>
              <a:rPr lang="cs-CZ" sz="2100" dirty="0"/>
              <a:t>        opisujących nazwy emocji, zestaw 11 czarno-białych zdjęć opisujących emocje.</a:t>
            </a:r>
            <a:endParaRPr lang="pl-PL" sz="2100" dirty="0"/>
          </a:p>
          <a:p>
            <a:pPr lvl="0"/>
            <a:r>
              <a:rPr lang="cs-CZ" sz="2100" b="1" dirty="0"/>
              <a:t>Procedura:</a:t>
            </a:r>
            <a:endParaRPr lang="pl-PL" sz="2100" b="1" dirty="0"/>
          </a:p>
          <a:p>
            <a:pPr lvl="0"/>
            <a:r>
              <a:rPr lang="cs-CZ" sz="2100" dirty="0"/>
              <a:t>        - Uczniowie umieszczają zdjęcia emocji na tablicy, dopasowując je do poszczególnych </a:t>
            </a:r>
            <a:br>
              <a:rPr lang="cs-CZ" sz="2100" dirty="0"/>
            </a:br>
            <a:r>
              <a:rPr lang="cs-CZ" sz="2100" dirty="0"/>
              <a:t>          kolorowych kart i nazw emocji.</a:t>
            </a:r>
            <a:endParaRPr lang="pl-PL" sz="2100" dirty="0"/>
          </a:p>
          <a:p>
            <a:pPr lvl="0"/>
            <a:r>
              <a:rPr lang="cs-CZ" sz="2100" dirty="0"/>
              <a:t>       - tablicę można uzupełnić strzałkami lub innymi piktogramami dla łatwiejszej orientacji</a:t>
            </a:r>
            <a:endParaRPr lang="pl-PL" sz="2100" dirty="0"/>
          </a:p>
          <a:p>
            <a:pPr lvl="0"/>
            <a:r>
              <a:rPr lang="cs-CZ" sz="2100" dirty="0"/>
              <a:t>       - uczniowie postępują zgodnie z kompozycją na tablicy, która ułatwia zrozumienie: </a:t>
            </a:r>
            <a:br>
              <a:rPr lang="cs-CZ" sz="2100" dirty="0"/>
            </a:br>
            <a:r>
              <a:rPr lang="cs-CZ" sz="2100" dirty="0"/>
              <a:t>         zdjęcie - kolor - nazwa emocji</a:t>
            </a:r>
            <a:endParaRPr lang="pl-PL" sz="2100" dirty="0"/>
          </a:p>
          <a:p>
            <a:pPr lvl="0"/>
            <a:r>
              <a:rPr lang="cs-CZ" sz="2100" dirty="0"/>
              <a:t>       - nauczyciel nadzoruje jedynie poprawność przyporządkowanych kart i zdjęć,</a:t>
            </a:r>
            <a:endParaRPr lang="pl-PL" sz="2100" dirty="0"/>
          </a:p>
          <a:p>
            <a:pPr lvl="0"/>
            <a:r>
              <a:rPr lang="cs-CZ" sz="2100" dirty="0"/>
              <a:t>         uczniowie prezentują tablicę kolegom z klasy i wyjaśniają zasady, znaczenie</a:t>
            </a:r>
            <a:br>
              <a:rPr lang="cs-CZ" sz="2100" dirty="0"/>
            </a:br>
            <a:r>
              <a:rPr lang="cs-CZ" sz="2100" dirty="0"/>
              <a:t>         i wagę każdego koloru </a:t>
            </a:r>
            <a:endParaRPr lang="cs-CZ" sz="2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28065" marR="1563370">
              <a:lnSpc>
                <a:spcPct val="87000"/>
              </a:lnSpc>
              <a:spcBef>
                <a:spcPts val="140"/>
              </a:spcBef>
              <a:buNone/>
              <a:tabLst>
                <a:tab pos="3245485" algn="l"/>
                <a:tab pos="5305425" algn="l"/>
                <a:tab pos="5706110" algn="l"/>
                <a:tab pos="8034655" algn="l"/>
                <a:tab pos="9370060" algn="l"/>
                <a:tab pos="11599545" algn="l"/>
                <a:tab pos="12042775" algn="l"/>
                <a:tab pos="13340080" algn="l"/>
                <a:tab pos="14603730" algn="l"/>
                <a:tab pos="15020925" algn="l"/>
              </a:tabLst>
            </a:pPr>
            <a:endParaRPr lang="cs-CZ" sz="2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28065" marR="1563370">
              <a:lnSpc>
                <a:spcPct val="87000"/>
              </a:lnSpc>
              <a:spcBef>
                <a:spcPts val="140"/>
              </a:spcBef>
              <a:buNone/>
              <a:tabLst>
                <a:tab pos="3245485" algn="l"/>
                <a:tab pos="5305425" algn="l"/>
                <a:tab pos="5706110" algn="l"/>
                <a:tab pos="8034655" algn="l"/>
                <a:tab pos="9370060" algn="l"/>
                <a:tab pos="11599545" algn="l"/>
                <a:tab pos="12042775" algn="l"/>
                <a:tab pos="13340080" algn="l"/>
                <a:tab pos="14603730" algn="l"/>
                <a:tab pos="15020925" algn="l"/>
              </a:tabLst>
            </a:pPr>
            <a:endParaRPr lang="pl-PL" sz="2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5">
            <a:extLst>
              <a:ext uri="{FF2B5EF4-FFF2-40B4-BE49-F238E27FC236}">
                <a16:creationId xmlns:a16="http://schemas.microsoft.com/office/drawing/2014/main" id="{D2D780D7-7C92-A11E-65B1-E6122D2D4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05" y="605007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547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5">
            <a:extLst>
              <a:ext uri="{FF2B5EF4-FFF2-40B4-BE49-F238E27FC236}">
                <a16:creationId xmlns:a16="http://schemas.microsoft.com/office/drawing/2014/main" id="{3C14487F-6458-814B-5C18-4B2C7F2F8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05" y="605007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id="{E14F5C37-BCAB-8754-5C4F-EB6489570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052" y="515039"/>
            <a:ext cx="10156722" cy="723826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cs-CZ" altLang="pl-PL" sz="3000" b="1" dirty="0">
                <a:latin typeface="Arial" panose="020B0604020202020204" pitchFamily="34" charset="0"/>
                <a:ea typeface="Calibri" panose="020F0502020204030204" pitchFamily="34" charset="0"/>
              </a:rPr>
              <a:t>11. WNIOSKI - OCENA</a:t>
            </a:r>
            <a:endParaRPr lang="cs-CZ" altLang="pl-PL" sz="3000" dirty="0"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C902D99-AB27-7BDD-0A50-C6539C040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AutoShape 1">
            <a:extLst>
              <a:ext uri="{FF2B5EF4-FFF2-40B4-BE49-F238E27FC236}">
                <a16:creationId xmlns:a16="http://schemas.microsoft.com/office/drawing/2014/main" id="{92ACB2F9-D6BA-1929-F16E-0C2920E83A92}"/>
              </a:ext>
            </a:extLst>
          </p:cNvPr>
          <p:cNvSpPr>
            <a:spLocks/>
          </p:cNvSpPr>
          <p:nvPr/>
        </p:nvSpPr>
        <p:spPr bwMode="auto">
          <a:xfrm>
            <a:off x="8631534" y="515039"/>
            <a:ext cx="2577240" cy="723825"/>
          </a:xfrm>
          <a:custGeom>
            <a:avLst/>
            <a:gdLst>
              <a:gd name="T0" fmla="+- 0 21749 20207"/>
              <a:gd name="T1" fmla="*/ T0 w 8593"/>
              <a:gd name="T2" fmla="+- 0 -2268 -2268"/>
              <a:gd name="T3" fmla="*/ -2268 h 3562"/>
              <a:gd name="T4" fmla="+- 0 20255 20207"/>
              <a:gd name="T5" fmla="*/ T4 w 8593"/>
              <a:gd name="T6" fmla="+- 0 1293 -2268"/>
              <a:gd name="T7" fmla="*/ 1293 h 3562"/>
              <a:gd name="T8" fmla="+- 0 22368 20207"/>
              <a:gd name="T9" fmla="*/ T8 w 8593"/>
              <a:gd name="T10" fmla="+- 0 -2268 -2268"/>
              <a:gd name="T11" fmla="*/ -2268 h 3562"/>
              <a:gd name="T12" fmla="+- 0 20769 20207"/>
              <a:gd name="T13" fmla="*/ T12 w 8593"/>
              <a:gd name="T14" fmla="+- 0 1273 -2268"/>
              <a:gd name="T15" fmla="*/ 1273 h 3562"/>
              <a:gd name="T16" fmla="+- 0 22368 20207"/>
              <a:gd name="T17" fmla="*/ T16 w 8593"/>
              <a:gd name="T18" fmla="+- 0 -2268 -2268"/>
              <a:gd name="T19" fmla="*/ -2268 h 3562"/>
              <a:gd name="T20" fmla="+- 0 22873 20207"/>
              <a:gd name="T21" fmla="*/ T20 w 8593"/>
              <a:gd name="T22" fmla="+- 0 -2268 -2268"/>
              <a:gd name="T23" fmla="*/ -2268 h 3562"/>
              <a:gd name="T24" fmla="+- 0 21379 20207"/>
              <a:gd name="T25" fmla="*/ T24 w 8593"/>
              <a:gd name="T26" fmla="+- 0 1293 -2268"/>
              <a:gd name="T27" fmla="*/ 1293 h 3562"/>
              <a:gd name="T28" fmla="+- 0 23492 20207"/>
              <a:gd name="T29" fmla="*/ T28 w 8593"/>
              <a:gd name="T30" fmla="+- 0 -2268 -2268"/>
              <a:gd name="T31" fmla="*/ -2268 h 3562"/>
              <a:gd name="T32" fmla="+- 0 21894 20207"/>
              <a:gd name="T33" fmla="*/ T32 w 8593"/>
              <a:gd name="T34" fmla="+- 0 1273 -2268"/>
              <a:gd name="T35" fmla="*/ 1273 h 3562"/>
              <a:gd name="T36" fmla="+- 0 23492 20207"/>
              <a:gd name="T37" fmla="*/ T36 w 8593"/>
              <a:gd name="T38" fmla="+- 0 -2268 -2268"/>
              <a:gd name="T39" fmla="*/ -2268 h 3562"/>
              <a:gd name="T40" fmla="+- 0 23998 20207"/>
              <a:gd name="T41" fmla="*/ T40 w 8593"/>
              <a:gd name="T42" fmla="+- 0 -2268 -2268"/>
              <a:gd name="T43" fmla="*/ -2268 h 3562"/>
              <a:gd name="T44" fmla="+- 0 22504 20207"/>
              <a:gd name="T45" fmla="*/ T44 w 8593"/>
              <a:gd name="T46" fmla="+- 0 1293 -2268"/>
              <a:gd name="T47" fmla="*/ 1293 h 3562"/>
              <a:gd name="T48" fmla="+- 0 24617 20207"/>
              <a:gd name="T49" fmla="*/ T48 w 8593"/>
              <a:gd name="T50" fmla="+- 0 -2268 -2268"/>
              <a:gd name="T51" fmla="*/ -2268 h 3562"/>
              <a:gd name="T52" fmla="+- 0 23019 20207"/>
              <a:gd name="T53" fmla="*/ T52 w 8593"/>
              <a:gd name="T54" fmla="+- 0 1273 -2268"/>
              <a:gd name="T55" fmla="*/ 1273 h 3562"/>
              <a:gd name="T56" fmla="+- 0 24617 20207"/>
              <a:gd name="T57" fmla="*/ T56 w 8593"/>
              <a:gd name="T58" fmla="+- 0 -2268 -2268"/>
              <a:gd name="T59" fmla="*/ -2268 h 3562"/>
              <a:gd name="T60" fmla="+- 0 25123 20207"/>
              <a:gd name="T61" fmla="*/ T60 w 8593"/>
              <a:gd name="T62" fmla="+- 0 -2268 -2268"/>
              <a:gd name="T63" fmla="*/ -2268 h 3562"/>
              <a:gd name="T64" fmla="+- 0 23629 20207"/>
              <a:gd name="T65" fmla="*/ T64 w 8593"/>
              <a:gd name="T66" fmla="+- 0 1293 -2268"/>
              <a:gd name="T67" fmla="*/ 1293 h 3562"/>
              <a:gd name="T68" fmla="+- 0 25741 20207"/>
              <a:gd name="T69" fmla="*/ T68 w 8593"/>
              <a:gd name="T70" fmla="+- 0 -2268 -2268"/>
              <a:gd name="T71" fmla="*/ -2268 h 3562"/>
              <a:gd name="T72" fmla="+- 0 24143 20207"/>
              <a:gd name="T73" fmla="*/ T72 w 8593"/>
              <a:gd name="T74" fmla="+- 0 1273 -2268"/>
              <a:gd name="T75" fmla="*/ 1273 h 3562"/>
              <a:gd name="T76" fmla="+- 0 25741 20207"/>
              <a:gd name="T77" fmla="*/ T76 w 8593"/>
              <a:gd name="T78" fmla="+- 0 -2268 -2268"/>
              <a:gd name="T79" fmla="*/ -2268 h 3562"/>
              <a:gd name="T80" fmla="+- 0 26247 20207"/>
              <a:gd name="T81" fmla="*/ T80 w 8593"/>
              <a:gd name="T82" fmla="+- 0 -2268 -2268"/>
              <a:gd name="T83" fmla="*/ -2268 h 3562"/>
              <a:gd name="T84" fmla="+- 0 24753 20207"/>
              <a:gd name="T85" fmla="*/ T84 w 8593"/>
              <a:gd name="T86" fmla="+- 0 1293 -2268"/>
              <a:gd name="T87" fmla="*/ 1293 h 3562"/>
              <a:gd name="T88" fmla="+- 0 26866 20207"/>
              <a:gd name="T89" fmla="*/ T88 w 8593"/>
              <a:gd name="T90" fmla="+- 0 -2268 -2268"/>
              <a:gd name="T91" fmla="*/ -2268 h 3562"/>
              <a:gd name="T92" fmla="+- 0 25268 20207"/>
              <a:gd name="T93" fmla="*/ T92 w 8593"/>
              <a:gd name="T94" fmla="+- 0 1273 -2268"/>
              <a:gd name="T95" fmla="*/ 1273 h 3562"/>
              <a:gd name="T96" fmla="+- 0 26866 20207"/>
              <a:gd name="T97" fmla="*/ T96 w 8593"/>
              <a:gd name="T98" fmla="+- 0 -2268 -2268"/>
              <a:gd name="T99" fmla="*/ -2268 h 3562"/>
              <a:gd name="T100" fmla="+- 0 27372 20207"/>
              <a:gd name="T101" fmla="*/ T100 w 8593"/>
              <a:gd name="T102" fmla="+- 0 -2268 -2268"/>
              <a:gd name="T103" fmla="*/ -2268 h 3562"/>
              <a:gd name="T104" fmla="+- 0 25878 20207"/>
              <a:gd name="T105" fmla="*/ T104 w 8593"/>
              <a:gd name="T106" fmla="+- 0 1293 -2268"/>
              <a:gd name="T107" fmla="*/ 1293 h 3562"/>
              <a:gd name="T108" fmla="+- 0 27991 20207"/>
              <a:gd name="T109" fmla="*/ T108 w 8593"/>
              <a:gd name="T110" fmla="+- 0 -2268 -2268"/>
              <a:gd name="T111" fmla="*/ -2268 h 3562"/>
              <a:gd name="T112" fmla="+- 0 26393 20207"/>
              <a:gd name="T113" fmla="*/ T112 w 8593"/>
              <a:gd name="T114" fmla="+- 0 1273 -2268"/>
              <a:gd name="T115" fmla="*/ 1273 h 3562"/>
              <a:gd name="T116" fmla="+- 0 27991 20207"/>
              <a:gd name="T117" fmla="*/ T116 w 8593"/>
              <a:gd name="T118" fmla="+- 0 -2268 -2268"/>
              <a:gd name="T119" fmla="*/ -2268 h 3562"/>
              <a:gd name="T120" fmla="+- 0 28497 20207"/>
              <a:gd name="T121" fmla="*/ T120 w 8593"/>
              <a:gd name="T122" fmla="+- 0 -2268 -2268"/>
              <a:gd name="T123" fmla="*/ -2268 h 3562"/>
              <a:gd name="T124" fmla="+- 0 27002 20207"/>
              <a:gd name="T125" fmla="*/ T124 w 8593"/>
              <a:gd name="T126" fmla="+- 0 1293 -2268"/>
              <a:gd name="T127" fmla="*/ 1293 h 3562"/>
              <a:gd name="T128" fmla="+- 0 28800 20207"/>
              <a:gd name="T129" fmla="*/ T128 w 8593"/>
              <a:gd name="T130" fmla="+- 0 -382 -2268"/>
              <a:gd name="T131" fmla="*/ -382 h 3562"/>
              <a:gd name="T132" fmla="+- 0 28127 20207"/>
              <a:gd name="T133" fmla="*/ T132 w 8593"/>
              <a:gd name="T134" fmla="+- 0 1293 -2268"/>
              <a:gd name="T135" fmla="*/ 1293 h 3562"/>
              <a:gd name="T136" fmla="+- 0 28800 20207"/>
              <a:gd name="T137" fmla="*/ T136 w 8593"/>
              <a:gd name="T138" fmla="+- 0 -382 -2268"/>
              <a:gd name="T139" fmla="*/ -382 h 3562"/>
              <a:gd name="T140" fmla="+- 0 27517 20207"/>
              <a:gd name="T141" fmla="*/ T140 w 8593"/>
              <a:gd name="T142" fmla="+- 0 1273 -2268"/>
              <a:gd name="T143" fmla="*/ 1273 h 3562"/>
              <a:gd name="T144" fmla="+- 0 28800 20207"/>
              <a:gd name="T145" fmla="*/ T144 w 8593"/>
              <a:gd name="T146" fmla="+- 0 -1544 -2268"/>
              <a:gd name="T147" fmla="*/ -1544 h 356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</a:cxnLst>
            <a:rect l="0" t="0" r="r" b="b"/>
            <a:pathLst>
              <a:path w="8593" h="3562">
                <a:moveTo>
                  <a:pt x="1598" y="0"/>
                </a:moveTo>
                <a:lnTo>
                  <a:pt x="1542" y="0"/>
                </a:lnTo>
                <a:lnTo>
                  <a:pt x="0" y="3541"/>
                </a:lnTo>
                <a:lnTo>
                  <a:pt x="48" y="3561"/>
                </a:lnTo>
                <a:lnTo>
                  <a:pt x="1598" y="0"/>
                </a:lnTo>
                <a:moveTo>
                  <a:pt x="2161" y="0"/>
                </a:moveTo>
                <a:lnTo>
                  <a:pt x="2104" y="0"/>
                </a:lnTo>
                <a:lnTo>
                  <a:pt x="562" y="3541"/>
                </a:lnTo>
                <a:lnTo>
                  <a:pt x="610" y="3561"/>
                </a:lnTo>
                <a:lnTo>
                  <a:pt x="2161" y="0"/>
                </a:lnTo>
                <a:moveTo>
                  <a:pt x="2723" y="0"/>
                </a:moveTo>
                <a:lnTo>
                  <a:pt x="2666" y="0"/>
                </a:lnTo>
                <a:lnTo>
                  <a:pt x="1125" y="3541"/>
                </a:lnTo>
                <a:lnTo>
                  <a:pt x="1172" y="3561"/>
                </a:lnTo>
                <a:lnTo>
                  <a:pt x="2723" y="0"/>
                </a:lnTo>
                <a:moveTo>
                  <a:pt x="3285" y="0"/>
                </a:moveTo>
                <a:lnTo>
                  <a:pt x="3229" y="0"/>
                </a:lnTo>
                <a:lnTo>
                  <a:pt x="1687" y="3541"/>
                </a:lnTo>
                <a:lnTo>
                  <a:pt x="1735" y="3561"/>
                </a:lnTo>
                <a:lnTo>
                  <a:pt x="3285" y="0"/>
                </a:lnTo>
                <a:moveTo>
                  <a:pt x="3848" y="0"/>
                </a:moveTo>
                <a:lnTo>
                  <a:pt x="3791" y="0"/>
                </a:lnTo>
                <a:lnTo>
                  <a:pt x="2249" y="3541"/>
                </a:lnTo>
                <a:lnTo>
                  <a:pt x="2297" y="3561"/>
                </a:lnTo>
                <a:lnTo>
                  <a:pt x="3848" y="0"/>
                </a:lnTo>
                <a:moveTo>
                  <a:pt x="4410" y="0"/>
                </a:moveTo>
                <a:lnTo>
                  <a:pt x="4353" y="0"/>
                </a:lnTo>
                <a:lnTo>
                  <a:pt x="2812" y="3541"/>
                </a:lnTo>
                <a:lnTo>
                  <a:pt x="2859" y="3561"/>
                </a:lnTo>
                <a:lnTo>
                  <a:pt x="4410" y="0"/>
                </a:lnTo>
                <a:moveTo>
                  <a:pt x="4972" y="0"/>
                </a:moveTo>
                <a:lnTo>
                  <a:pt x="4916" y="0"/>
                </a:lnTo>
                <a:lnTo>
                  <a:pt x="3374" y="3541"/>
                </a:lnTo>
                <a:lnTo>
                  <a:pt x="3422" y="3561"/>
                </a:lnTo>
                <a:lnTo>
                  <a:pt x="4972" y="0"/>
                </a:lnTo>
                <a:moveTo>
                  <a:pt x="5534" y="0"/>
                </a:moveTo>
                <a:lnTo>
                  <a:pt x="5478" y="0"/>
                </a:lnTo>
                <a:lnTo>
                  <a:pt x="3936" y="3541"/>
                </a:lnTo>
                <a:lnTo>
                  <a:pt x="3984" y="3561"/>
                </a:lnTo>
                <a:lnTo>
                  <a:pt x="5534" y="0"/>
                </a:lnTo>
                <a:moveTo>
                  <a:pt x="6097" y="0"/>
                </a:moveTo>
                <a:lnTo>
                  <a:pt x="6040" y="0"/>
                </a:lnTo>
                <a:lnTo>
                  <a:pt x="4499" y="3541"/>
                </a:lnTo>
                <a:lnTo>
                  <a:pt x="4546" y="3561"/>
                </a:lnTo>
                <a:lnTo>
                  <a:pt x="6097" y="0"/>
                </a:lnTo>
                <a:moveTo>
                  <a:pt x="6659" y="0"/>
                </a:moveTo>
                <a:lnTo>
                  <a:pt x="6603" y="0"/>
                </a:lnTo>
                <a:lnTo>
                  <a:pt x="5061" y="3541"/>
                </a:lnTo>
                <a:lnTo>
                  <a:pt x="5109" y="3561"/>
                </a:lnTo>
                <a:lnTo>
                  <a:pt x="6659" y="0"/>
                </a:lnTo>
                <a:moveTo>
                  <a:pt x="7221" y="0"/>
                </a:moveTo>
                <a:lnTo>
                  <a:pt x="7165" y="0"/>
                </a:lnTo>
                <a:lnTo>
                  <a:pt x="5623" y="3541"/>
                </a:lnTo>
                <a:lnTo>
                  <a:pt x="5671" y="3561"/>
                </a:lnTo>
                <a:lnTo>
                  <a:pt x="7221" y="0"/>
                </a:lnTo>
                <a:moveTo>
                  <a:pt x="7784" y="0"/>
                </a:moveTo>
                <a:lnTo>
                  <a:pt x="7727" y="0"/>
                </a:lnTo>
                <a:lnTo>
                  <a:pt x="6186" y="3541"/>
                </a:lnTo>
                <a:lnTo>
                  <a:pt x="6233" y="3561"/>
                </a:lnTo>
                <a:lnTo>
                  <a:pt x="7784" y="0"/>
                </a:lnTo>
                <a:moveTo>
                  <a:pt x="8346" y="0"/>
                </a:moveTo>
                <a:lnTo>
                  <a:pt x="8290" y="0"/>
                </a:lnTo>
                <a:lnTo>
                  <a:pt x="6748" y="3541"/>
                </a:lnTo>
                <a:lnTo>
                  <a:pt x="6795" y="3561"/>
                </a:lnTo>
                <a:lnTo>
                  <a:pt x="8346" y="0"/>
                </a:lnTo>
                <a:moveTo>
                  <a:pt x="8593" y="1886"/>
                </a:moveTo>
                <a:lnTo>
                  <a:pt x="7872" y="3541"/>
                </a:lnTo>
                <a:lnTo>
                  <a:pt x="7920" y="3561"/>
                </a:lnTo>
                <a:lnTo>
                  <a:pt x="8593" y="2016"/>
                </a:lnTo>
                <a:lnTo>
                  <a:pt x="8593" y="1886"/>
                </a:lnTo>
                <a:moveTo>
                  <a:pt x="8593" y="595"/>
                </a:moveTo>
                <a:lnTo>
                  <a:pt x="7310" y="3541"/>
                </a:lnTo>
                <a:lnTo>
                  <a:pt x="7358" y="3561"/>
                </a:lnTo>
                <a:lnTo>
                  <a:pt x="8593" y="724"/>
                </a:lnTo>
                <a:lnTo>
                  <a:pt x="8593" y="595"/>
                </a:lnTo>
              </a:path>
            </a:pathLst>
          </a:custGeom>
          <a:solidFill>
            <a:srgbClr val="877B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3229B20-59BC-CEB6-9C64-B18D9805773E}"/>
              </a:ext>
            </a:extLst>
          </p:cNvPr>
          <p:cNvSpPr txBox="1"/>
          <p:nvPr/>
        </p:nvSpPr>
        <p:spPr>
          <a:xfrm>
            <a:off x="-867185" y="1739985"/>
            <a:ext cx="13518059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85620" marR="2247265">
              <a:spcBef>
                <a:spcPts val="4425"/>
              </a:spcBef>
            </a:pPr>
            <a:r>
              <a:rPr lang="pl-PL" sz="1900" dirty="0"/>
              <a:t>Nauczyciel nie ocenia za pomocą stopni, ale ustnie, a celem oceny jest zmotywowanie ucznia do dalszych działań i rozwijania jego potencjału twórczego.</a:t>
            </a:r>
            <a:br>
              <a:rPr lang="pl-PL" sz="1900" dirty="0"/>
            </a:br>
            <a:r>
              <a:rPr lang="pl-PL" sz="1900" dirty="0"/>
              <a:t>Nauczyciel może wspomnieć w ocenie o:</a:t>
            </a:r>
            <a:br>
              <a:rPr lang="pl-PL" sz="1900" dirty="0"/>
            </a:br>
            <a:r>
              <a:rPr lang="pl-PL" sz="1900" dirty="0"/>
              <a:t>- </a:t>
            </a:r>
            <a:r>
              <a:rPr lang="pl-PL" sz="1900" b="1" dirty="0"/>
              <a:t>Osobiste predyspozycje </a:t>
            </a:r>
            <a:r>
              <a:rPr lang="pl-PL" sz="1900" dirty="0"/>
              <a:t>- w jaki sposób uczniowie wykorzystali własne doświadczenie </a:t>
            </a:r>
            <a:br>
              <a:rPr lang="pl-PL" sz="1900" dirty="0"/>
            </a:br>
            <a:r>
              <a:rPr lang="pl-PL" sz="1900" dirty="0"/>
              <a:t>i potencjał w realizacji projektu</a:t>
            </a:r>
            <a:br>
              <a:rPr lang="pl-PL" sz="1900" dirty="0"/>
            </a:br>
            <a:r>
              <a:rPr lang="pl-PL" sz="1900" dirty="0"/>
              <a:t>- </a:t>
            </a:r>
            <a:r>
              <a:rPr lang="pl-PL" sz="1900" b="1" dirty="0"/>
              <a:t>Aktywność i wkład własny </a:t>
            </a:r>
            <a:r>
              <a:rPr lang="pl-PL" sz="1900" dirty="0"/>
              <a:t>- z jaką aktywnością, pomysłowością i kreatywnością uczniowie podeszli do realizacji projektu</a:t>
            </a:r>
            <a:br>
              <a:rPr lang="pl-PL" sz="1900" dirty="0"/>
            </a:br>
            <a:r>
              <a:rPr lang="pl-PL" sz="1900" dirty="0"/>
              <a:t>- </a:t>
            </a:r>
            <a:r>
              <a:rPr lang="pl-PL" sz="1900" b="1" dirty="0"/>
              <a:t>Prezentacja własnej pracy </a:t>
            </a:r>
            <a:r>
              <a:rPr lang="pl-PL" sz="1900" dirty="0"/>
              <a:t>- w jaki sposób uczniowie potrafili zaprezentować własne fotografie</a:t>
            </a:r>
            <a:br>
              <a:rPr lang="pl-PL" sz="1900" dirty="0"/>
            </a:br>
            <a:r>
              <a:rPr lang="pl-PL" sz="1900" dirty="0"/>
              <a:t>- </a:t>
            </a:r>
            <a:r>
              <a:rPr lang="pl-PL" sz="1900" b="1" dirty="0"/>
              <a:t>Dyskusja </a:t>
            </a:r>
            <a:r>
              <a:rPr lang="pl-PL" sz="1900" dirty="0"/>
              <a:t>- w jaki sposób uczniowie byli w stanie wyrazić i obronić swoje poglądy w dyskusji?</a:t>
            </a:r>
            <a:br>
              <a:rPr lang="pl-PL" sz="1900" dirty="0"/>
            </a:br>
            <a:r>
              <a:rPr lang="pl-PL" sz="1900" dirty="0"/>
              <a:t>- </a:t>
            </a:r>
            <a:r>
              <a:rPr lang="pl-PL" sz="1900" b="1" dirty="0"/>
              <a:t>Praca w grupie </a:t>
            </a:r>
            <a:r>
              <a:rPr lang="pl-PL" sz="1900" dirty="0"/>
              <a:t>- w jaki sposób uczniowie angażowali się w pracę grupową w odniesieniu do poziomu aktywności, zdolności do kompromisu i efektywności współpracy grupowej.</a:t>
            </a:r>
            <a:br>
              <a:rPr lang="pl-PL" sz="1900" dirty="0"/>
            </a:br>
            <a:r>
              <a:rPr lang="pl-PL" sz="1900" dirty="0"/>
              <a:t>Ewaluacja trwa przez cały czas trwania projektu, nauczyciel powinien nadać priorytet pozytywnej ocenie i nie szczędzić pochwał</a:t>
            </a:r>
            <a:r>
              <a:rPr lang="cs-CZ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l-PL" sz="1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image14.png">
            <a:extLst>
              <a:ext uri="{FF2B5EF4-FFF2-40B4-BE49-F238E27FC236}">
                <a16:creationId xmlns:a16="http://schemas.microsoft.com/office/drawing/2014/main" id="{11DB2AB1-6511-4519-B2D0-6B137F113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643" y="3223829"/>
            <a:ext cx="2757487" cy="13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5">
            <a:extLst>
              <a:ext uri="{FF2B5EF4-FFF2-40B4-BE49-F238E27FC236}">
                <a16:creationId xmlns:a16="http://schemas.microsoft.com/office/drawing/2014/main" id="{D5FDB25C-CFE1-9B18-036D-C632ADB75EC8}"/>
              </a:ext>
            </a:extLst>
          </p:cNvPr>
          <p:cNvSpPr>
            <a:spLocks/>
          </p:cNvSpPr>
          <p:nvPr/>
        </p:nvSpPr>
        <p:spPr bwMode="auto">
          <a:xfrm>
            <a:off x="-4922995" y="3615942"/>
            <a:ext cx="1420813" cy="946150"/>
          </a:xfrm>
          <a:custGeom>
            <a:avLst/>
            <a:gdLst>
              <a:gd name="T0" fmla="+- 0 223 221"/>
              <a:gd name="T1" fmla="*/ T0 w 2237"/>
              <a:gd name="T2" fmla="+- 0 1571 1487"/>
              <a:gd name="T3" fmla="*/ 1571 h 1491"/>
              <a:gd name="T4" fmla="+- 0 253 221"/>
              <a:gd name="T5" fmla="*/ T4 w 2237"/>
              <a:gd name="T6" fmla="+- 0 1496 1487"/>
              <a:gd name="T7" fmla="*/ 1496 h 1491"/>
              <a:gd name="T8" fmla="+- 0 340 221"/>
              <a:gd name="T9" fmla="*/ T8 w 2237"/>
              <a:gd name="T10" fmla="+- 0 1513 1487"/>
              <a:gd name="T11" fmla="*/ 1513 h 1491"/>
              <a:gd name="T12" fmla="+- 0 340 221"/>
              <a:gd name="T13" fmla="*/ T12 w 2237"/>
              <a:gd name="T14" fmla="+- 0 1594 1487"/>
              <a:gd name="T15" fmla="*/ 1594 h 1491"/>
              <a:gd name="T16" fmla="+- 0 971 221"/>
              <a:gd name="T17" fmla="*/ T16 w 2237"/>
              <a:gd name="T18" fmla="+- 0 1618 1487"/>
              <a:gd name="T19" fmla="*/ 1618 h 1491"/>
              <a:gd name="T20" fmla="+- 0 922 221"/>
              <a:gd name="T21" fmla="*/ T20 w 2237"/>
              <a:gd name="T22" fmla="+- 0 1545 1487"/>
              <a:gd name="T23" fmla="*/ 1545 h 1491"/>
              <a:gd name="T24" fmla="+- 0 979 221"/>
              <a:gd name="T25" fmla="*/ T24 w 2237"/>
              <a:gd name="T26" fmla="+- 0 1487 1487"/>
              <a:gd name="T27" fmla="*/ 1487 h 1491"/>
              <a:gd name="T28" fmla="+- 0 1053 221"/>
              <a:gd name="T29" fmla="*/ T28 w 2237"/>
              <a:gd name="T30" fmla="+- 0 1536 1487"/>
              <a:gd name="T31" fmla="*/ 1536 h 1491"/>
              <a:gd name="T32" fmla="+- 0 1022 221"/>
              <a:gd name="T33" fmla="*/ T32 w 2237"/>
              <a:gd name="T34" fmla="+- 0 1612 1487"/>
              <a:gd name="T35" fmla="*/ 1612 h 1491"/>
              <a:gd name="T36" fmla="+- 0 1656 221"/>
              <a:gd name="T37" fmla="*/ T36 w 2237"/>
              <a:gd name="T38" fmla="+- 0 1612 1487"/>
              <a:gd name="T39" fmla="*/ 1612 h 1491"/>
              <a:gd name="T40" fmla="+- 0 1625 221"/>
              <a:gd name="T41" fmla="*/ T40 w 2237"/>
              <a:gd name="T42" fmla="+- 0 1536 1487"/>
              <a:gd name="T43" fmla="*/ 1536 h 1491"/>
              <a:gd name="T44" fmla="+- 0 1698 221"/>
              <a:gd name="T45" fmla="*/ T44 w 2237"/>
              <a:gd name="T46" fmla="+- 0 1487 1487"/>
              <a:gd name="T47" fmla="*/ 1487 h 1491"/>
              <a:gd name="T48" fmla="+- 0 1756 221"/>
              <a:gd name="T49" fmla="*/ T48 w 2237"/>
              <a:gd name="T50" fmla="+- 0 1545 1487"/>
              <a:gd name="T51" fmla="*/ 1545 h 1491"/>
              <a:gd name="T52" fmla="+- 0 1707 221"/>
              <a:gd name="T53" fmla="*/ T52 w 2237"/>
              <a:gd name="T54" fmla="+- 0 1618 1487"/>
              <a:gd name="T55" fmla="*/ 1618 h 1491"/>
              <a:gd name="T56" fmla="+- 0 2338 221"/>
              <a:gd name="T57" fmla="*/ T56 w 2237"/>
              <a:gd name="T58" fmla="+- 0 1594 1487"/>
              <a:gd name="T59" fmla="*/ 1594 h 1491"/>
              <a:gd name="T60" fmla="+- 0 2338 221"/>
              <a:gd name="T61" fmla="*/ T60 w 2237"/>
              <a:gd name="T62" fmla="+- 0 1513 1487"/>
              <a:gd name="T63" fmla="*/ 1513 h 1491"/>
              <a:gd name="T64" fmla="+- 0 2424 221"/>
              <a:gd name="T65" fmla="*/ T64 w 2237"/>
              <a:gd name="T66" fmla="+- 0 1496 1487"/>
              <a:gd name="T67" fmla="*/ 1496 h 1491"/>
              <a:gd name="T68" fmla="+- 0 2456 221"/>
              <a:gd name="T69" fmla="*/ T68 w 2237"/>
              <a:gd name="T70" fmla="+- 0 1571 1487"/>
              <a:gd name="T71" fmla="*/ 1571 h 1491"/>
              <a:gd name="T72" fmla="+- 0 296 221"/>
              <a:gd name="T73" fmla="*/ T72 w 2237"/>
              <a:gd name="T74" fmla="+- 0 2298 1487"/>
              <a:gd name="T75" fmla="*/ 2298 h 1491"/>
              <a:gd name="T76" fmla="+- 0 222 221"/>
              <a:gd name="T77" fmla="*/ T76 w 2237"/>
              <a:gd name="T78" fmla="+- 0 2249 1487"/>
              <a:gd name="T79" fmla="*/ 2249 h 1491"/>
              <a:gd name="T80" fmla="+- 0 254 221"/>
              <a:gd name="T81" fmla="*/ T80 w 2237"/>
              <a:gd name="T82" fmla="+- 0 2174 1487"/>
              <a:gd name="T83" fmla="*/ 2174 h 1491"/>
              <a:gd name="T84" fmla="+- 0 320 221"/>
              <a:gd name="T85" fmla="*/ T84 w 2237"/>
              <a:gd name="T86" fmla="+- 0 2174 1487"/>
              <a:gd name="T87" fmla="*/ 2174 h 1491"/>
              <a:gd name="T88" fmla="+- 0 352 221"/>
              <a:gd name="T89" fmla="*/ T88 w 2237"/>
              <a:gd name="T90" fmla="+- 0 2249 1487"/>
              <a:gd name="T91" fmla="*/ 2249 h 1491"/>
              <a:gd name="T92" fmla="+- 0 296 221"/>
              <a:gd name="T93" fmla="*/ T92 w 2237"/>
              <a:gd name="T94" fmla="+- 0 2166 1487"/>
              <a:gd name="T95" fmla="*/ 2166 h 1491"/>
              <a:gd name="T96" fmla="+- 0 955 221"/>
              <a:gd name="T97" fmla="*/ T96 w 2237"/>
              <a:gd name="T98" fmla="+- 0 2290 1487"/>
              <a:gd name="T99" fmla="*/ 2290 h 1491"/>
              <a:gd name="T100" fmla="+- 0 924 221"/>
              <a:gd name="T101" fmla="*/ T100 w 2237"/>
              <a:gd name="T102" fmla="+- 0 2215 1487"/>
              <a:gd name="T103" fmla="*/ 2215 h 1491"/>
              <a:gd name="T104" fmla="+- 0 997 221"/>
              <a:gd name="T105" fmla="*/ T104 w 2237"/>
              <a:gd name="T106" fmla="+- 0 2166 1487"/>
              <a:gd name="T107" fmla="*/ 2166 h 1491"/>
              <a:gd name="T108" fmla="+- 0 1055 221"/>
              <a:gd name="T109" fmla="*/ T108 w 2237"/>
              <a:gd name="T110" fmla="+- 0 2223 1487"/>
              <a:gd name="T111" fmla="*/ 2223 h 1491"/>
              <a:gd name="T112" fmla="+- 0 1006 221"/>
              <a:gd name="T113" fmla="*/ T112 w 2237"/>
              <a:gd name="T114" fmla="+- 0 2297 1487"/>
              <a:gd name="T115" fmla="*/ 2297 h 1491"/>
              <a:gd name="T116" fmla="+- 0 1637 221"/>
              <a:gd name="T117" fmla="*/ T116 w 2237"/>
              <a:gd name="T118" fmla="+- 0 2273 1487"/>
              <a:gd name="T119" fmla="*/ 2273 h 1491"/>
              <a:gd name="T120" fmla="+- 0 1637 221"/>
              <a:gd name="T121" fmla="*/ T120 w 2237"/>
              <a:gd name="T122" fmla="+- 0 2191 1487"/>
              <a:gd name="T123" fmla="*/ 2191 h 1491"/>
              <a:gd name="T124" fmla="+- 0 1723 221"/>
              <a:gd name="T125" fmla="*/ T124 w 2237"/>
              <a:gd name="T126" fmla="+- 0 2174 1487"/>
              <a:gd name="T127" fmla="*/ 2174 h 1491"/>
              <a:gd name="T128" fmla="+- 0 1754 221"/>
              <a:gd name="T129" fmla="*/ T128 w 2237"/>
              <a:gd name="T130" fmla="+- 0 2249 1487"/>
              <a:gd name="T131" fmla="*/ 2249 h 1491"/>
              <a:gd name="T132" fmla="+- 0 2398 221"/>
              <a:gd name="T133" fmla="*/ T132 w 2237"/>
              <a:gd name="T134" fmla="+- 0 2298 1487"/>
              <a:gd name="T135" fmla="*/ 2298 h 1491"/>
              <a:gd name="T136" fmla="+- 0 2325 221"/>
              <a:gd name="T137" fmla="*/ T136 w 2237"/>
              <a:gd name="T138" fmla="+- 0 2249 1487"/>
              <a:gd name="T139" fmla="*/ 2249 h 1491"/>
              <a:gd name="T140" fmla="+- 0 2358 221"/>
              <a:gd name="T141" fmla="*/ T140 w 2237"/>
              <a:gd name="T142" fmla="+- 0 2174 1487"/>
              <a:gd name="T143" fmla="*/ 2174 h 1491"/>
              <a:gd name="T144" fmla="+- 0 2424 221"/>
              <a:gd name="T145" fmla="*/ T144 w 2237"/>
              <a:gd name="T146" fmla="+- 0 2174 1487"/>
              <a:gd name="T147" fmla="*/ 2174 h 1491"/>
              <a:gd name="T148" fmla="+- 0 2455 221"/>
              <a:gd name="T149" fmla="*/ T148 w 2237"/>
              <a:gd name="T150" fmla="+- 0 2250 1487"/>
              <a:gd name="T151" fmla="*/ 2250 h 1491"/>
              <a:gd name="T152" fmla="+- 0 296 221"/>
              <a:gd name="T153" fmla="*/ T152 w 2237"/>
              <a:gd name="T154" fmla="+- 0 2978 1487"/>
              <a:gd name="T155" fmla="*/ 2978 h 1491"/>
              <a:gd name="T156" fmla="+- 0 223 221"/>
              <a:gd name="T157" fmla="*/ T156 w 2237"/>
              <a:gd name="T158" fmla="+- 0 2929 1487"/>
              <a:gd name="T159" fmla="*/ 2929 h 1491"/>
              <a:gd name="T160" fmla="+- 0 253 221"/>
              <a:gd name="T161" fmla="*/ T160 w 2237"/>
              <a:gd name="T162" fmla="+- 0 2854 1487"/>
              <a:gd name="T163" fmla="*/ 2854 h 1491"/>
              <a:gd name="T164" fmla="+- 0 340 221"/>
              <a:gd name="T165" fmla="*/ T164 w 2237"/>
              <a:gd name="T166" fmla="+- 0 2871 1487"/>
              <a:gd name="T167" fmla="*/ 2871 h 1491"/>
              <a:gd name="T168" fmla="+- 0 340 221"/>
              <a:gd name="T169" fmla="*/ T168 w 2237"/>
              <a:gd name="T170" fmla="+- 0 2952 1487"/>
              <a:gd name="T171" fmla="*/ 2952 h 1491"/>
              <a:gd name="T172" fmla="+- 0 955 221"/>
              <a:gd name="T173" fmla="*/ T172 w 2237"/>
              <a:gd name="T174" fmla="+- 0 2969 1487"/>
              <a:gd name="T175" fmla="*/ 2969 h 1491"/>
              <a:gd name="T176" fmla="+- 0 923 221"/>
              <a:gd name="T177" fmla="*/ T176 w 2237"/>
              <a:gd name="T178" fmla="+- 0 2894 1487"/>
              <a:gd name="T179" fmla="*/ 2894 h 1491"/>
              <a:gd name="T180" fmla="+- 0 997 221"/>
              <a:gd name="T181" fmla="*/ T180 w 2237"/>
              <a:gd name="T182" fmla="+- 0 2845 1487"/>
              <a:gd name="T183" fmla="*/ 2845 h 1491"/>
              <a:gd name="T184" fmla="+- 0 1054 221"/>
              <a:gd name="T185" fmla="*/ T184 w 2237"/>
              <a:gd name="T186" fmla="+- 0 2902 1487"/>
              <a:gd name="T187" fmla="*/ 2902 h 1491"/>
              <a:gd name="T188" fmla="+- 0 1005 221"/>
              <a:gd name="T189" fmla="*/ T188 w 2237"/>
              <a:gd name="T190" fmla="+- 0 2976 1487"/>
              <a:gd name="T191" fmla="*/ 2976 h 1491"/>
              <a:gd name="T192" fmla="+- 0 1636 221"/>
              <a:gd name="T193" fmla="*/ T192 w 2237"/>
              <a:gd name="T194" fmla="+- 0 2952 1487"/>
              <a:gd name="T195" fmla="*/ 2952 h 1491"/>
              <a:gd name="T196" fmla="+- 0 1636 221"/>
              <a:gd name="T197" fmla="*/ T196 w 2237"/>
              <a:gd name="T198" fmla="+- 0 2871 1487"/>
              <a:gd name="T199" fmla="*/ 2871 h 1491"/>
              <a:gd name="T200" fmla="+- 0 1723 221"/>
              <a:gd name="T201" fmla="*/ T200 w 2237"/>
              <a:gd name="T202" fmla="+- 0 2853 1487"/>
              <a:gd name="T203" fmla="*/ 2853 h 1491"/>
              <a:gd name="T204" fmla="+- 0 1754 221"/>
              <a:gd name="T205" fmla="*/ T204 w 2237"/>
              <a:gd name="T206" fmla="+- 0 2928 1487"/>
              <a:gd name="T207" fmla="*/ 2928 h 1491"/>
              <a:gd name="T208" fmla="+- 0 1681 221"/>
              <a:gd name="T209" fmla="*/ T208 w 2237"/>
              <a:gd name="T210" fmla="+- 0 2978 1487"/>
              <a:gd name="T211" fmla="*/ 2978 h 1491"/>
              <a:gd name="T212" fmla="+- 0 2332 221"/>
              <a:gd name="T213" fmla="*/ T212 w 2237"/>
              <a:gd name="T214" fmla="+- 0 2944 1487"/>
              <a:gd name="T215" fmla="*/ 2944 h 1491"/>
              <a:gd name="T216" fmla="+- 0 2350 221"/>
              <a:gd name="T217" fmla="*/ T216 w 2237"/>
              <a:gd name="T218" fmla="+- 0 2858 1487"/>
              <a:gd name="T219" fmla="*/ 2858 h 1491"/>
              <a:gd name="T220" fmla="+- 0 2431 221"/>
              <a:gd name="T221" fmla="*/ T220 w 2237"/>
              <a:gd name="T222" fmla="+- 0 2859 1487"/>
              <a:gd name="T223" fmla="*/ 2859 h 1491"/>
              <a:gd name="T224" fmla="+- 0 2448 221"/>
              <a:gd name="T225" fmla="*/ T224 w 2237"/>
              <a:gd name="T226" fmla="+- 0 2945 1487"/>
              <a:gd name="T227" fmla="*/ 2945 h 149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</a:cxnLst>
            <a:rect l="0" t="0" r="r" b="b"/>
            <a:pathLst>
              <a:path w="2237" h="1491">
                <a:moveTo>
                  <a:pt x="58" y="133"/>
                </a:moveTo>
                <a:lnTo>
                  <a:pt x="49" y="131"/>
                </a:lnTo>
                <a:lnTo>
                  <a:pt x="33" y="125"/>
                </a:lnTo>
                <a:lnTo>
                  <a:pt x="26" y="120"/>
                </a:lnTo>
                <a:lnTo>
                  <a:pt x="13" y="108"/>
                </a:lnTo>
                <a:lnTo>
                  <a:pt x="9" y="100"/>
                </a:lnTo>
                <a:lnTo>
                  <a:pt x="2" y="84"/>
                </a:lnTo>
                <a:lnTo>
                  <a:pt x="0" y="76"/>
                </a:lnTo>
                <a:lnTo>
                  <a:pt x="0" y="58"/>
                </a:lnTo>
                <a:lnTo>
                  <a:pt x="2" y="50"/>
                </a:lnTo>
                <a:lnTo>
                  <a:pt x="8" y="34"/>
                </a:lnTo>
                <a:lnTo>
                  <a:pt x="13" y="26"/>
                </a:lnTo>
                <a:lnTo>
                  <a:pt x="25" y="14"/>
                </a:lnTo>
                <a:lnTo>
                  <a:pt x="32" y="9"/>
                </a:lnTo>
                <a:lnTo>
                  <a:pt x="49" y="2"/>
                </a:lnTo>
                <a:lnTo>
                  <a:pt x="57" y="0"/>
                </a:lnTo>
                <a:lnTo>
                  <a:pt x="75" y="0"/>
                </a:lnTo>
                <a:lnTo>
                  <a:pt x="83" y="2"/>
                </a:lnTo>
                <a:lnTo>
                  <a:pt x="99" y="9"/>
                </a:lnTo>
                <a:lnTo>
                  <a:pt x="107" y="13"/>
                </a:lnTo>
                <a:lnTo>
                  <a:pt x="119" y="26"/>
                </a:lnTo>
                <a:lnTo>
                  <a:pt x="124" y="33"/>
                </a:lnTo>
                <a:lnTo>
                  <a:pt x="131" y="49"/>
                </a:lnTo>
                <a:lnTo>
                  <a:pt x="133" y="58"/>
                </a:lnTo>
                <a:lnTo>
                  <a:pt x="133" y="76"/>
                </a:lnTo>
                <a:lnTo>
                  <a:pt x="131" y="84"/>
                </a:lnTo>
                <a:lnTo>
                  <a:pt x="124" y="100"/>
                </a:lnTo>
                <a:lnTo>
                  <a:pt x="119" y="107"/>
                </a:lnTo>
                <a:lnTo>
                  <a:pt x="107" y="120"/>
                </a:lnTo>
                <a:lnTo>
                  <a:pt x="100" y="125"/>
                </a:lnTo>
                <a:lnTo>
                  <a:pt x="84" y="131"/>
                </a:lnTo>
                <a:lnTo>
                  <a:pt x="75" y="133"/>
                </a:lnTo>
                <a:lnTo>
                  <a:pt x="58" y="133"/>
                </a:lnTo>
                <a:close/>
                <a:moveTo>
                  <a:pt x="758" y="133"/>
                </a:moveTo>
                <a:lnTo>
                  <a:pt x="750" y="131"/>
                </a:lnTo>
                <a:lnTo>
                  <a:pt x="734" y="125"/>
                </a:lnTo>
                <a:lnTo>
                  <a:pt x="726" y="120"/>
                </a:lnTo>
                <a:lnTo>
                  <a:pt x="714" y="107"/>
                </a:lnTo>
                <a:lnTo>
                  <a:pt x="709" y="100"/>
                </a:lnTo>
                <a:lnTo>
                  <a:pt x="702" y="84"/>
                </a:lnTo>
                <a:lnTo>
                  <a:pt x="701" y="75"/>
                </a:lnTo>
                <a:lnTo>
                  <a:pt x="701" y="58"/>
                </a:lnTo>
                <a:lnTo>
                  <a:pt x="702" y="49"/>
                </a:lnTo>
                <a:lnTo>
                  <a:pt x="709" y="33"/>
                </a:lnTo>
                <a:lnTo>
                  <a:pt x="714" y="26"/>
                </a:lnTo>
                <a:lnTo>
                  <a:pt x="726" y="14"/>
                </a:lnTo>
                <a:lnTo>
                  <a:pt x="734" y="9"/>
                </a:lnTo>
                <a:lnTo>
                  <a:pt x="750" y="2"/>
                </a:lnTo>
                <a:lnTo>
                  <a:pt x="758" y="0"/>
                </a:lnTo>
                <a:lnTo>
                  <a:pt x="776" y="0"/>
                </a:lnTo>
                <a:lnTo>
                  <a:pt x="784" y="2"/>
                </a:lnTo>
                <a:lnTo>
                  <a:pt x="801" y="9"/>
                </a:lnTo>
                <a:lnTo>
                  <a:pt x="808" y="14"/>
                </a:lnTo>
                <a:lnTo>
                  <a:pt x="820" y="26"/>
                </a:lnTo>
                <a:lnTo>
                  <a:pt x="825" y="33"/>
                </a:lnTo>
                <a:lnTo>
                  <a:pt x="832" y="49"/>
                </a:lnTo>
                <a:lnTo>
                  <a:pt x="833" y="58"/>
                </a:lnTo>
                <a:lnTo>
                  <a:pt x="833" y="75"/>
                </a:lnTo>
                <a:lnTo>
                  <a:pt x="832" y="84"/>
                </a:lnTo>
                <a:lnTo>
                  <a:pt x="825" y="100"/>
                </a:lnTo>
                <a:lnTo>
                  <a:pt x="820" y="107"/>
                </a:lnTo>
                <a:lnTo>
                  <a:pt x="808" y="120"/>
                </a:lnTo>
                <a:lnTo>
                  <a:pt x="801" y="125"/>
                </a:lnTo>
                <a:lnTo>
                  <a:pt x="784" y="131"/>
                </a:lnTo>
                <a:lnTo>
                  <a:pt x="776" y="133"/>
                </a:lnTo>
                <a:lnTo>
                  <a:pt x="758" y="133"/>
                </a:lnTo>
                <a:close/>
                <a:moveTo>
                  <a:pt x="1477" y="133"/>
                </a:moveTo>
                <a:lnTo>
                  <a:pt x="1460" y="133"/>
                </a:lnTo>
                <a:lnTo>
                  <a:pt x="1451" y="131"/>
                </a:lnTo>
                <a:lnTo>
                  <a:pt x="1435" y="125"/>
                </a:lnTo>
                <a:lnTo>
                  <a:pt x="1428" y="120"/>
                </a:lnTo>
                <a:lnTo>
                  <a:pt x="1415" y="107"/>
                </a:lnTo>
                <a:lnTo>
                  <a:pt x="1411" y="100"/>
                </a:lnTo>
                <a:lnTo>
                  <a:pt x="1404" y="84"/>
                </a:lnTo>
                <a:lnTo>
                  <a:pt x="1402" y="75"/>
                </a:lnTo>
                <a:lnTo>
                  <a:pt x="1402" y="58"/>
                </a:lnTo>
                <a:lnTo>
                  <a:pt x="1404" y="49"/>
                </a:lnTo>
                <a:lnTo>
                  <a:pt x="1411" y="33"/>
                </a:lnTo>
                <a:lnTo>
                  <a:pt x="1415" y="26"/>
                </a:lnTo>
                <a:lnTo>
                  <a:pt x="1428" y="14"/>
                </a:lnTo>
                <a:lnTo>
                  <a:pt x="1435" y="9"/>
                </a:lnTo>
                <a:lnTo>
                  <a:pt x="1451" y="2"/>
                </a:lnTo>
                <a:lnTo>
                  <a:pt x="1460" y="0"/>
                </a:lnTo>
                <a:lnTo>
                  <a:pt x="1477" y="0"/>
                </a:lnTo>
                <a:lnTo>
                  <a:pt x="1486" y="2"/>
                </a:lnTo>
                <a:lnTo>
                  <a:pt x="1502" y="9"/>
                </a:lnTo>
                <a:lnTo>
                  <a:pt x="1509" y="14"/>
                </a:lnTo>
                <a:lnTo>
                  <a:pt x="1522" y="26"/>
                </a:lnTo>
                <a:lnTo>
                  <a:pt x="1526" y="33"/>
                </a:lnTo>
                <a:lnTo>
                  <a:pt x="1533" y="49"/>
                </a:lnTo>
                <a:lnTo>
                  <a:pt x="1535" y="58"/>
                </a:lnTo>
                <a:lnTo>
                  <a:pt x="1535" y="75"/>
                </a:lnTo>
                <a:lnTo>
                  <a:pt x="1533" y="84"/>
                </a:lnTo>
                <a:lnTo>
                  <a:pt x="1526" y="100"/>
                </a:lnTo>
                <a:lnTo>
                  <a:pt x="1522" y="107"/>
                </a:lnTo>
                <a:lnTo>
                  <a:pt x="1509" y="120"/>
                </a:lnTo>
                <a:lnTo>
                  <a:pt x="1502" y="125"/>
                </a:lnTo>
                <a:lnTo>
                  <a:pt x="1486" y="131"/>
                </a:lnTo>
                <a:lnTo>
                  <a:pt x="1477" y="133"/>
                </a:lnTo>
                <a:close/>
                <a:moveTo>
                  <a:pt x="2179" y="133"/>
                </a:moveTo>
                <a:lnTo>
                  <a:pt x="2161" y="133"/>
                </a:lnTo>
                <a:lnTo>
                  <a:pt x="2153" y="131"/>
                </a:lnTo>
                <a:lnTo>
                  <a:pt x="2136" y="124"/>
                </a:lnTo>
                <a:lnTo>
                  <a:pt x="2129" y="120"/>
                </a:lnTo>
                <a:lnTo>
                  <a:pt x="2117" y="107"/>
                </a:lnTo>
                <a:lnTo>
                  <a:pt x="2112" y="100"/>
                </a:lnTo>
                <a:lnTo>
                  <a:pt x="2105" y="84"/>
                </a:lnTo>
                <a:lnTo>
                  <a:pt x="2104" y="75"/>
                </a:lnTo>
                <a:lnTo>
                  <a:pt x="2104" y="58"/>
                </a:lnTo>
                <a:lnTo>
                  <a:pt x="2105" y="49"/>
                </a:lnTo>
                <a:lnTo>
                  <a:pt x="2112" y="33"/>
                </a:lnTo>
                <a:lnTo>
                  <a:pt x="2117" y="26"/>
                </a:lnTo>
                <a:lnTo>
                  <a:pt x="2129" y="13"/>
                </a:lnTo>
                <a:lnTo>
                  <a:pt x="2136" y="9"/>
                </a:lnTo>
                <a:lnTo>
                  <a:pt x="2153" y="2"/>
                </a:lnTo>
                <a:lnTo>
                  <a:pt x="2161" y="0"/>
                </a:lnTo>
                <a:lnTo>
                  <a:pt x="2179" y="0"/>
                </a:lnTo>
                <a:lnTo>
                  <a:pt x="2187" y="2"/>
                </a:lnTo>
                <a:lnTo>
                  <a:pt x="2203" y="9"/>
                </a:lnTo>
                <a:lnTo>
                  <a:pt x="2210" y="13"/>
                </a:lnTo>
                <a:lnTo>
                  <a:pt x="2223" y="26"/>
                </a:lnTo>
                <a:lnTo>
                  <a:pt x="2228" y="33"/>
                </a:lnTo>
                <a:lnTo>
                  <a:pt x="2235" y="49"/>
                </a:lnTo>
                <a:lnTo>
                  <a:pt x="2236" y="58"/>
                </a:lnTo>
                <a:lnTo>
                  <a:pt x="2236" y="75"/>
                </a:lnTo>
                <a:lnTo>
                  <a:pt x="2235" y="84"/>
                </a:lnTo>
                <a:lnTo>
                  <a:pt x="2228" y="100"/>
                </a:lnTo>
                <a:lnTo>
                  <a:pt x="2223" y="107"/>
                </a:lnTo>
                <a:lnTo>
                  <a:pt x="2210" y="120"/>
                </a:lnTo>
                <a:lnTo>
                  <a:pt x="2203" y="124"/>
                </a:lnTo>
                <a:lnTo>
                  <a:pt x="2187" y="131"/>
                </a:lnTo>
                <a:lnTo>
                  <a:pt x="2179" y="133"/>
                </a:lnTo>
                <a:close/>
                <a:moveTo>
                  <a:pt x="75" y="811"/>
                </a:moveTo>
                <a:lnTo>
                  <a:pt x="57" y="811"/>
                </a:lnTo>
                <a:lnTo>
                  <a:pt x="49" y="810"/>
                </a:lnTo>
                <a:lnTo>
                  <a:pt x="32" y="803"/>
                </a:lnTo>
                <a:lnTo>
                  <a:pt x="25" y="798"/>
                </a:lnTo>
                <a:lnTo>
                  <a:pt x="13" y="786"/>
                </a:lnTo>
                <a:lnTo>
                  <a:pt x="8" y="778"/>
                </a:lnTo>
                <a:lnTo>
                  <a:pt x="1" y="762"/>
                </a:lnTo>
                <a:lnTo>
                  <a:pt x="0" y="754"/>
                </a:lnTo>
                <a:lnTo>
                  <a:pt x="0" y="736"/>
                </a:lnTo>
                <a:lnTo>
                  <a:pt x="1" y="728"/>
                </a:lnTo>
                <a:lnTo>
                  <a:pt x="8" y="711"/>
                </a:lnTo>
                <a:lnTo>
                  <a:pt x="13" y="704"/>
                </a:lnTo>
                <a:lnTo>
                  <a:pt x="25" y="692"/>
                </a:lnTo>
                <a:lnTo>
                  <a:pt x="33" y="687"/>
                </a:lnTo>
                <a:lnTo>
                  <a:pt x="49" y="680"/>
                </a:lnTo>
                <a:lnTo>
                  <a:pt x="57" y="679"/>
                </a:lnTo>
                <a:lnTo>
                  <a:pt x="66" y="679"/>
                </a:lnTo>
                <a:lnTo>
                  <a:pt x="75" y="679"/>
                </a:lnTo>
                <a:lnTo>
                  <a:pt x="83" y="680"/>
                </a:lnTo>
                <a:lnTo>
                  <a:pt x="99" y="687"/>
                </a:lnTo>
                <a:lnTo>
                  <a:pt x="107" y="692"/>
                </a:lnTo>
                <a:lnTo>
                  <a:pt x="119" y="704"/>
                </a:lnTo>
                <a:lnTo>
                  <a:pt x="124" y="712"/>
                </a:lnTo>
                <a:lnTo>
                  <a:pt x="131" y="728"/>
                </a:lnTo>
                <a:lnTo>
                  <a:pt x="132" y="736"/>
                </a:lnTo>
                <a:lnTo>
                  <a:pt x="132" y="754"/>
                </a:lnTo>
                <a:lnTo>
                  <a:pt x="131" y="762"/>
                </a:lnTo>
                <a:lnTo>
                  <a:pt x="124" y="779"/>
                </a:lnTo>
                <a:lnTo>
                  <a:pt x="119" y="786"/>
                </a:lnTo>
                <a:lnTo>
                  <a:pt x="107" y="798"/>
                </a:lnTo>
                <a:lnTo>
                  <a:pt x="99" y="803"/>
                </a:lnTo>
                <a:lnTo>
                  <a:pt x="83" y="810"/>
                </a:lnTo>
                <a:lnTo>
                  <a:pt x="75" y="811"/>
                </a:lnTo>
                <a:close/>
                <a:moveTo>
                  <a:pt x="75" y="679"/>
                </a:moveTo>
                <a:lnTo>
                  <a:pt x="66" y="679"/>
                </a:lnTo>
                <a:lnTo>
                  <a:pt x="75" y="679"/>
                </a:lnTo>
                <a:close/>
                <a:moveTo>
                  <a:pt x="776" y="811"/>
                </a:moveTo>
                <a:lnTo>
                  <a:pt x="759" y="811"/>
                </a:lnTo>
                <a:lnTo>
                  <a:pt x="750" y="810"/>
                </a:lnTo>
                <a:lnTo>
                  <a:pt x="734" y="803"/>
                </a:lnTo>
                <a:lnTo>
                  <a:pt x="727" y="798"/>
                </a:lnTo>
                <a:lnTo>
                  <a:pt x="714" y="786"/>
                </a:lnTo>
                <a:lnTo>
                  <a:pt x="709" y="779"/>
                </a:lnTo>
                <a:lnTo>
                  <a:pt x="703" y="762"/>
                </a:lnTo>
                <a:lnTo>
                  <a:pt x="701" y="754"/>
                </a:lnTo>
                <a:lnTo>
                  <a:pt x="701" y="736"/>
                </a:lnTo>
                <a:lnTo>
                  <a:pt x="703" y="728"/>
                </a:lnTo>
                <a:lnTo>
                  <a:pt x="709" y="712"/>
                </a:lnTo>
                <a:lnTo>
                  <a:pt x="714" y="704"/>
                </a:lnTo>
                <a:lnTo>
                  <a:pt x="727" y="692"/>
                </a:lnTo>
                <a:lnTo>
                  <a:pt x="734" y="687"/>
                </a:lnTo>
                <a:lnTo>
                  <a:pt x="750" y="680"/>
                </a:lnTo>
                <a:lnTo>
                  <a:pt x="759" y="679"/>
                </a:lnTo>
                <a:lnTo>
                  <a:pt x="776" y="679"/>
                </a:lnTo>
                <a:lnTo>
                  <a:pt x="784" y="680"/>
                </a:lnTo>
                <a:lnTo>
                  <a:pt x="801" y="687"/>
                </a:lnTo>
                <a:lnTo>
                  <a:pt x="808" y="692"/>
                </a:lnTo>
                <a:lnTo>
                  <a:pt x="820" y="704"/>
                </a:lnTo>
                <a:lnTo>
                  <a:pt x="825" y="711"/>
                </a:lnTo>
                <a:lnTo>
                  <a:pt x="832" y="728"/>
                </a:lnTo>
                <a:lnTo>
                  <a:pt x="834" y="736"/>
                </a:lnTo>
                <a:lnTo>
                  <a:pt x="834" y="754"/>
                </a:lnTo>
                <a:lnTo>
                  <a:pt x="832" y="762"/>
                </a:lnTo>
                <a:lnTo>
                  <a:pt x="825" y="779"/>
                </a:lnTo>
                <a:lnTo>
                  <a:pt x="820" y="786"/>
                </a:lnTo>
                <a:lnTo>
                  <a:pt x="808" y="798"/>
                </a:lnTo>
                <a:lnTo>
                  <a:pt x="801" y="803"/>
                </a:lnTo>
                <a:lnTo>
                  <a:pt x="785" y="810"/>
                </a:lnTo>
                <a:lnTo>
                  <a:pt x="776" y="811"/>
                </a:lnTo>
                <a:close/>
                <a:moveTo>
                  <a:pt x="1478" y="811"/>
                </a:moveTo>
                <a:lnTo>
                  <a:pt x="1460" y="811"/>
                </a:lnTo>
                <a:lnTo>
                  <a:pt x="1452" y="810"/>
                </a:lnTo>
                <a:lnTo>
                  <a:pt x="1435" y="803"/>
                </a:lnTo>
                <a:lnTo>
                  <a:pt x="1428" y="798"/>
                </a:lnTo>
                <a:lnTo>
                  <a:pt x="1416" y="786"/>
                </a:lnTo>
                <a:lnTo>
                  <a:pt x="1411" y="779"/>
                </a:lnTo>
                <a:lnTo>
                  <a:pt x="1404" y="762"/>
                </a:lnTo>
                <a:lnTo>
                  <a:pt x="1402" y="754"/>
                </a:lnTo>
                <a:lnTo>
                  <a:pt x="1402" y="736"/>
                </a:lnTo>
                <a:lnTo>
                  <a:pt x="1404" y="728"/>
                </a:lnTo>
                <a:lnTo>
                  <a:pt x="1411" y="712"/>
                </a:lnTo>
                <a:lnTo>
                  <a:pt x="1416" y="704"/>
                </a:lnTo>
                <a:lnTo>
                  <a:pt x="1428" y="692"/>
                </a:lnTo>
                <a:lnTo>
                  <a:pt x="1435" y="687"/>
                </a:lnTo>
                <a:lnTo>
                  <a:pt x="1452" y="680"/>
                </a:lnTo>
                <a:lnTo>
                  <a:pt x="1460" y="679"/>
                </a:lnTo>
                <a:lnTo>
                  <a:pt x="1477" y="679"/>
                </a:lnTo>
                <a:lnTo>
                  <a:pt x="1486" y="680"/>
                </a:lnTo>
                <a:lnTo>
                  <a:pt x="1502" y="687"/>
                </a:lnTo>
                <a:lnTo>
                  <a:pt x="1509" y="692"/>
                </a:lnTo>
                <a:lnTo>
                  <a:pt x="1522" y="704"/>
                </a:lnTo>
                <a:lnTo>
                  <a:pt x="1527" y="711"/>
                </a:lnTo>
                <a:lnTo>
                  <a:pt x="1533" y="728"/>
                </a:lnTo>
                <a:lnTo>
                  <a:pt x="1535" y="736"/>
                </a:lnTo>
                <a:lnTo>
                  <a:pt x="1535" y="754"/>
                </a:lnTo>
                <a:lnTo>
                  <a:pt x="1533" y="762"/>
                </a:lnTo>
                <a:lnTo>
                  <a:pt x="1527" y="779"/>
                </a:lnTo>
                <a:lnTo>
                  <a:pt x="1522" y="786"/>
                </a:lnTo>
                <a:lnTo>
                  <a:pt x="1509" y="798"/>
                </a:lnTo>
                <a:lnTo>
                  <a:pt x="1502" y="803"/>
                </a:lnTo>
                <a:lnTo>
                  <a:pt x="1486" y="810"/>
                </a:lnTo>
                <a:lnTo>
                  <a:pt x="1478" y="811"/>
                </a:lnTo>
                <a:close/>
                <a:moveTo>
                  <a:pt x="2177" y="811"/>
                </a:moveTo>
                <a:lnTo>
                  <a:pt x="2160" y="811"/>
                </a:lnTo>
                <a:lnTo>
                  <a:pt x="2151" y="810"/>
                </a:lnTo>
                <a:lnTo>
                  <a:pt x="2135" y="803"/>
                </a:lnTo>
                <a:lnTo>
                  <a:pt x="2128" y="798"/>
                </a:lnTo>
                <a:lnTo>
                  <a:pt x="2116" y="785"/>
                </a:lnTo>
                <a:lnTo>
                  <a:pt x="2111" y="778"/>
                </a:lnTo>
                <a:lnTo>
                  <a:pt x="2104" y="762"/>
                </a:lnTo>
                <a:lnTo>
                  <a:pt x="2103" y="754"/>
                </a:lnTo>
                <a:lnTo>
                  <a:pt x="2103" y="735"/>
                </a:lnTo>
                <a:lnTo>
                  <a:pt x="2105" y="727"/>
                </a:lnTo>
                <a:lnTo>
                  <a:pt x="2112" y="711"/>
                </a:lnTo>
                <a:lnTo>
                  <a:pt x="2117" y="704"/>
                </a:lnTo>
                <a:lnTo>
                  <a:pt x="2129" y="691"/>
                </a:lnTo>
                <a:lnTo>
                  <a:pt x="2137" y="687"/>
                </a:lnTo>
                <a:lnTo>
                  <a:pt x="2153" y="680"/>
                </a:lnTo>
                <a:lnTo>
                  <a:pt x="2161" y="679"/>
                </a:lnTo>
                <a:lnTo>
                  <a:pt x="2170" y="679"/>
                </a:lnTo>
                <a:lnTo>
                  <a:pt x="2179" y="679"/>
                </a:lnTo>
                <a:lnTo>
                  <a:pt x="2187" y="681"/>
                </a:lnTo>
                <a:lnTo>
                  <a:pt x="2203" y="687"/>
                </a:lnTo>
                <a:lnTo>
                  <a:pt x="2210" y="692"/>
                </a:lnTo>
                <a:lnTo>
                  <a:pt x="2223" y="705"/>
                </a:lnTo>
                <a:lnTo>
                  <a:pt x="2227" y="712"/>
                </a:lnTo>
                <a:lnTo>
                  <a:pt x="2234" y="728"/>
                </a:lnTo>
                <a:lnTo>
                  <a:pt x="2236" y="737"/>
                </a:lnTo>
                <a:lnTo>
                  <a:pt x="2235" y="754"/>
                </a:lnTo>
                <a:lnTo>
                  <a:pt x="2234" y="763"/>
                </a:lnTo>
                <a:lnTo>
                  <a:pt x="2227" y="779"/>
                </a:lnTo>
                <a:lnTo>
                  <a:pt x="2222" y="786"/>
                </a:lnTo>
                <a:lnTo>
                  <a:pt x="2210" y="798"/>
                </a:lnTo>
                <a:lnTo>
                  <a:pt x="2202" y="803"/>
                </a:lnTo>
                <a:lnTo>
                  <a:pt x="2186" y="810"/>
                </a:lnTo>
                <a:lnTo>
                  <a:pt x="2177" y="811"/>
                </a:lnTo>
                <a:close/>
                <a:moveTo>
                  <a:pt x="75" y="1491"/>
                </a:moveTo>
                <a:lnTo>
                  <a:pt x="57" y="1491"/>
                </a:lnTo>
                <a:lnTo>
                  <a:pt x="49" y="1489"/>
                </a:lnTo>
                <a:lnTo>
                  <a:pt x="33" y="1482"/>
                </a:lnTo>
                <a:lnTo>
                  <a:pt x="25" y="1477"/>
                </a:lnTo>
                <a:lnTo>
                  <a:pt x="13" y="1465"/>
                </a:lnTo>
                <a:lnTo>
                  <a:pt x="8" y="1458"/>
                </a:lnTo>
                <a:lnTo>
                  <a:pt x="2" y="1442"/>
                </a:lnTo>
                <a:lnTo>
                  <a:pt x="0" y="1434"/>
                </a:lnTo>
                <a:lnTo>
                  <a:pt x="0" y="1416"/>
                </a:lnTo>
                <a:lnTo>
                  <a:pt x="2" y="1407"/>
                </a:lnTo>
                <a:lnTo>
                  <a:pt x="8" y="1391"/>
                </a:lnTo>
                <a:lnTo>
                  <a:pt x="13" y="1384"/>
                </a:lnTo>
                <a:lnTo>
                  <a:pt x="25" y="1371"/>
                </a:lnTo>
                <a:lnTo>
                  <a:pt x="32" y="1367"/>
                </a:lnTo>
                <a:lnTo>
                  <a:pt x="49" y="1360"/>
                </a:lnTo>
                <a:lnTo>
                  <a:pt x="57" y="1358"/>
                </a:lnTo>
                <a:lnTo>
                  <a:pt x="75" y="1358"/>
                </a:lnTo>
                <a:lnTo>
                  <a:pt x="83" y="1360"/>
                </a:lnTo>
                <a:lnTo>
                  <a:pt x="100" y="1366"/>
                </a:lnTo>
                <a:lnTo>
                  <a:pt x="107" y="1371"/>
                </a:lnTo>
                <a:lnTo>
                  <a:pt x="119" y="1384"/>
                </a:lnTo>
                <a:lnTo>
                  <a:pt x="124" y="1391"/>
                </a:lnTo>
                <a:lnTo>
                  <a:pt x="131" y="1407"/>
                </a:lnTo>
                <a:lnTo>
                  <a:pt x="133" y="1416"/>
                </a:lnTo>
                <a:lnTo>
                  <a:pt x="132" y="1434"/>
                </a:lnTo>
                <a:lnTo>
                  <a:pt x="131" y="1442"/>
                </a:lnTo>
                <a:lnTo>
                  <a:pt x="124" y="1458"/>
                </a:lnTo>
                <a:lnTo>
                  <a:pt x="119" y="1465"/>
                </a:lnTo>
                <a:lnTo>
                  <a:pt x="107" y="1478"/>
                </a:lnTo>
                <a:lnTo>
                  <a:pt x="99" y="1482"/>
                </a:lnTo>
                <a:lnTo>
                  <a:pt x="83" y="1489"/>
                </a:lnTo>
                <a:lnTo>
                  <a:pt x="75" y="1491"/>
                </a:lnTo>
                <a:close/>
                <a:moveTo>
                  <a:pt x="758" y="1491"/>
                </a:moveTo>
                <a:lnTo>
                  <a:pt x="750" y="1489"/>
                </a:lnTo>
                <a:lnTo>
                  <a:pt x="734" y="1482"/>
                </a:lnTo>
                <a:lnTo>
                  <a:pt x="726" y="1477"/>
                </a:lnTo>
                <a:lnTo>
                  <a:pt x="714" y="1465"/>
                </a:lnTo>
                <a:lnTo>
                  <a:pt x="709" y="1458"/>
                </a:lnTo>
                <a:lnTo>
                  <a:pt x="702" y="1442"/>
                </a:lnTo>
                <a:lnTo>
                  <a:pt x="701" y="1433"/>
                </a:lnTo>
                <a:lnTo>
                  <a:pt x="701" y="1415"/>
                </a:lnTo>
                <a:lnTo>
                  <a:pt x="702" y="1407"/>
                </a:lnTo>
                <a:lnTo>
                  <a:pt x="709" y="1391"/>
                </a:lnTo>
                <a:lnTo>
                  <a:pt x="714" y="1384"/>
                </a:lnTo>
                <a:lnTo>
                  <a:pt x="726" y="1371"/>
                </a:lnTo>
                <a:lnTo>
                  <a:pt x="734" y="1366"/>
                </a:lnTo>
                <a:lnTo>
                  <a:pt x="750" y="1360"/>
                </a:lnTo>
                <a:lnTo>
                  <a:pt x="758" y="1358"/>
                </a:lnTo>
                <a:lnTo>
                  <a:pt x="776" y="1358"/>
                </a:lnTo>
                <a:lnTo>
                  <a:pt x="784" y="1360"/>
                </a:lnTo>
                <a:lnTo>
                  <a:pt x="801" y="1366"/>
                </a:lnTo>
                <a:lnTo>
                  <a:pt x="808" y="1371"/>
                </a:lnTo>
                <a:lnTo>
                  <a:pt x="820" y="1384"/>
                </a:lnTo>
                <a:lnTo>
                  <a:pt x="825" y="1391"/>
                </a:lnTo>
                <a:lnTo>
                  <a:pt x="832" y="1407"/>
                </a:lnTo>
                <a:lnTo>
                  <a:pt x="833" y="1415"/>
                </a:lnTo>
                <a:lnTo>
                  <a:pt x="833" y="1433"/>
                </a:lnTo>
                <a:lnTo>
                  <a:pt x="832" y="1441"/>
                </a:lnTo>
                <a:lnTo>
                  <a:pt x="825" y="1458"/>
                </a:lnTo>
                <a:lnTo>
                  <a:pt x="820" y="1465"/>
                </a:lnTo>
                <a:lnTo>
                  <a:pt x="808" y="1477"/>
                </a:lnTo>
                <a:lnTo>
                  <a:pt x="801" y="1482"/>
                </a:lnTo>
                <a:lnTo>
                  <a:pt x="784" y="1489"/>
                </a:lnTo>
                <a:lnTo>
                  <a:pt x="776" y="1491"/>
                </a:lnTo>
                <a:lnTo>
                  <a:pt x="758" y="1491"/>
                </a:lnTo>
                <a:close/>
                <a:moveTo>
                  <a:pt x="1460" y="1491"/>
                </a:moveTo>
                <a:lnTo>
                  <a:pt x="1451" y="1489"/>
                </a:lnTo>
                <a:lnTo>
                  <a:pt x="1435" y="1482"/>
                </a:lnTo>
                <a:lnTo>
                  <a:pt x="1428" y="1477"/>
                </a:lnTo>
                <a:lnTo>
                  <a:pt x="1415" y="1465"/>
                </a:lnTo>
                <a:lnTo>
                  <a:pt x="1411" y="1458"/>
                </a:lnTo>
                <a:lnTo>
                  <a:pt x="1404" y="1442"/>
                </a:lnTo>
                <a:lnTo>
                  <a:pt x="1402" y="1433"/>
                </a:lnTo>
                <a:lnTo>
                  <a:pt x="1402" y="1415"/>
                </a:lnTo>
                <a:lnTo>
                  <a:pt x="1404" y="1407"/>
                </a:lnTo>
                <a:lnTo>
                  <a:pt x="1411" y="1391"/>
                </a:lnTo>
                <a:lnTo>
                  <a:pt x="1415" y="1384"/>
                </a:lnTo>
                <a:lnTo>
                  <a:pt x="1428" y="1371"/>
                </a:lnTo>
                <a:lnTo>
                  <a:pt x="1435" y="1366"/>
                </a:lnTo>
                <a:lnTo>
                  <a:pt x="1451" y="1360"/>
                </a:lnTo>
                <a:lnTo>
                  <a:pt x="1460" y="1358"/>
                </a:lnTo>
                <a:lnTo>
                  <a:pt x="1477" y="1358"/>
                </a:lnTo>
                <a:lnTo>
                  <a:pt x="1486" y="1360"/>
                </a:lnTo>
                <a:lnTo>
                  <a:pt x="1502" y="1366"/>
                </a:lnTo>
                <a:lnTo>
                  <a:pt x="1509" y="1371"/>
                </a:lnTo>
                <a:lnTo>
                  <a:pt x="1521" y="1384"/>
                </a:lnTo>
                <a:lnTo>
                  <a:pt x="1526" y="1391"/>
                </a:lnTo>
                <a:lnTo>
                  <a:pt x="1533" y="1407"/>
                </a:lnTo>
                <a:lnTo>
                  <a:pt x="1535" y="1415"/>
                </a:lnTo>
                <a:lnTo>
                  <a:pt x="1535" y="1433"/>
                </a:lnTo>
                <a:lnTo>
                  <a:pt x="1533" y="1441"/>
                </a:lnTo>
                <a:lnTo>
                  <a:pt x="1526" y="1458"/>
                </a:lnTo>
                <a:lnTo>
                  <a:pt x="1522" y="1465"/>
                </a:lnTo>
                <a:lnTo>
                  <a:pt x="1509" y="1477"/>
                </a:lnTo>
                <a:lnTo>
                  <a:pt x="1502" y="1482"/>
                </a:lnTo>
                <a:lnTo>
                  <a:pt x="1486" y="1489"/>
                </a:lnTo>
                <a:lnTo>
                  <a:pt x="1477" y="1491"/>
                </a:lnTo>
                <a:lnTo>
                  <a:pt x="1460" y="1491"/>
                </a:lnTo>
                <a:close/>
                <a:moveTo>
                  <a:pt x="2177" y="1491"/>
                </a:moveTo>
                <a:lnTo>
                  <a:pt x="2160" y="1490"/>
                </a:lnTo>
                <a:lnTo>
                  <a:pt x="2151" y="1489"/>
                </a:lnTo>
                <a:lnTo>
                  <a:pt x="2135" y="1482"/>
                </a:lnTo>
                <a:lnTo>
                  <a:pt x="2128" y="1477"/>
                </a:lnTo>
                <a:lnTo>
                  <a:pt x="2116" y="1464"/>
                </a:lnTo>
                <a:lnTo>
                  <a:pt x="2111" y="1457"/>
                </a:lnTo>
                <a:lnTo>
                  <a:pt x="2104" y="1441"/>
                </a:lnTo>
                <a:lnTo>
                  <a:pt x="2103" y="1434"/>
                </a:lnTo>
                <a:lnTo>
                  <a:pt x="2103" y="1415"/>
                </a:lnTo>
                <a:lnTo>
                  <a:pt x="2105" y="1406"/>
                </a:lnTo>
                <a:lnTo>
                  <a:pt x="2112" y="1390"/>
                </a:lnTo>
                <a:lnTo>
                  <a:pt x="2117" y="1383"/>
                </a:lnTo>
                <a:lnTo>
                  <a:pt x="2129" y="1371"/>
                </a:lnTo>
                <a:lnTo>
                  <a:pt x="2136" y="1366"/>
                </a:lnTo>
                <a:lnTo>
                  <a:pt x="2153" y="1359"/>
                </a:lnTo>
                <a:lnTo>
                  <a:pt x="2161" y="1358"/>
                </a:lnTo>
                <a:lnTo>
                  <a:pt x="2179" y="1358"/>
                </a:lnTo>
                <a:lnTo>
                  <a:pt x="2187" y="1360"/>
                </a:lnTo>
                <a:lnTo>
                  <a:pt x="2203" y="1367"/>
                </a:lnTo>
                <a:lnTo>
                  <a:pt x="2210" y="1372"/>
                </a:lnTo>
                <a:lnTo>
                  <a:pt x="2223" y="1384"/>
                </a:lnTo>
                <a:lnTo>
                  <a:pt x="2227" y="1391"/>
                </a:lnTo>
                <a:lnTo>
                  <a:pt x="2234" y="1408"/>
                </a:lnTo>
                <a:lnTo>
                  <a:pt x="2236" y="1416"/>
                </a:lnTo>
                <a:lnTo>
                  <a:pt x="2235" y="1434"/>
                </a:lnTo>
                <a:lnTo>
                  <a:pt x="2234" y="1442"/>
                </a:lnTo>
                <a:lnTo>
                  <a:pt x="2227" y="1458"/>
                </a:lnTo>
                <a:lnTo>
                  <a:pt x="2222" y="1465"/>
                </a:lnTo>
                <a:lnTo>
                  <a:pt x="2209" y="1478"/>
                </a:lnTo>
                <a:lnTo>
                  <a:pt x="2202" y="1483"/>
                </a:lnTo>
                <a:lnTo>
                  <a:pt x="2186" y="1489"/>
                </a:lnTo>
                <a:lnTo>
                  <a:pt x="2177" y="1491"/>
                </a:lnTo>
                <a:close/>
              </a:path>
            </a:pathLst>
          </a:cu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448EA8A6-4B48-9C08-CE30-B9A0D701D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76757" y="26745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pl-P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cs-CZ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3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DE228C2-5685-466A-1334-F93556FBB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630831"/>
              </p:ext>
            </p:extLst>
          </p:nvPr>
        </p:nvGraphicFramePr>
        <p:xfrm>
          <a:off x="1061884" y="508819"/>
          <a:ext cx="9565172" cy="5491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1093">
                  <a:extLst>
                    <a:ext uri="{9D8B030D-6E8A-4147-A177-3AD203B41FA5}">
                      <a16:colId xmlns:a16="http://schemas.microsoft.com/office/drawing/2014/main" val="1321506330"/>
                    </a:ext>
                  </a:extLst>
                </a:gridCol>
                <a:gridCol w="2510295">
                  <a:extLst>
                    <a:ext uri="{9D8B030D-6E8A-4147-A177-3AD203B41FA5}">
                      <a16:colId xmlns:a16="http://schemas.microsoft.com/office/drawing/2014/main" val="2533927372"/>
                    </a:ext>
                  </a:extLst>
                </a:gridCol>
                <a:gridCol w="2116638">
                  <a:extLst>
                    <a:ext uri="{9D8B030D-6E8A-4147-A177-3AD203B41FA5}">
                      <a16:colId xmlns:a16="http://schemas.microsoft.com/office/drawing/2014/main" val="883169595"/>
                    </a:ext>
                  </a:extLst>
                </a:gridCol>
                <a:gridCol w="2457146">
                  <a:extLst>
                    <a:ext uri="{9D8B030D-6E8A-4147-A177-3AD203B41FA5}">
                      <a16:colId xmlns:a16="http://schemas.microsoft.com/office/drawing/2014/main" val="4225520776"/>
                    </a:ext>
                  </a:extLst>
                </a:gridCol>
              </a:tblGrid>
              <a:tr h="39222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2000">
                          <a:effectLst/>
                        </a:rPr>
                        <a:t>PUNKTY</a:t>
                      </a:r>
                      <a:endParaRPr lang="pl-PL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2000">
                          <a:effectLst/>
                        </a:rPr>
                        <a:t>3</a:t>
                      </a:r>
                      <a:endParaRPr lang="pl-PL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2000">
                          <a:effectLst/>
                        </a:rPr>
                        <a:t>2</a:t>
                      </a:r>
                      <a:endParaRPr lang="pl-PL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2000">
                          <a:effectLst/>
                        </a:rPr>
                        <a:t>1</a:t>
                      </a:r>
                      <a:endParaRPr lang="pl-PL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 anchor="ctr"/>
                </a:tc>
                <a:extLst>
                  <a:ext uri="{0D108BD9-81ED-4DB2-BD59-A6C34878D82A}">
                    <a16:rowId xmlns:a16="http://schemas.microsoft.com/office/drawing/2014/main" val="1903514961"/>
                  </a:ext>
                </a:extLst>
              </a:tr>
              <a:tr h="156890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cs-CZ" sz="2000">
                          <a:effectLst/>
                        </a:rPr>
                        <a:t>Podejście do ćwiczeń</a:t>
                      </a:r>
                      <a:endParaRPr lang="pl-PL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cs-CZ" sz="2000" dirty="0">
                          <a:effectLst/>
                        </a:rPr>
                        <a:t>Aktywne podejście do opanowania ćwiczeń</a:t>
                      </a:r>
                      <a:endParaRPr lang="pl-PL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cs-CZ" sz="2000">
                          <a:effectLst/>
                        </a:rPr>
                        <a:t>Dobre podejście do opanowania ćwiczeń</a:t>
                      </a:r>
                      <a:endParaRPr lang="pl-PL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cs-CZ" sz="2000">
                          <a:effectLst/>
                        </a:rPr>
                        <a:t>Bardzo dobre podejście do opanowania ćwiczeń</a:t>
                      </a:r>
                      <a:endParaRPr lang="pl-PL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 anchor="ctr"/>
                </a:tc>
                <a:extLst>
                  <a:ext uri="{0D108BD9-81ED-4DB2-BD59-A6C34878D82A}">
                    <a16:rowId xmlns:a16="http://schemas.microsoft.com/office/drawing/2014/main" val="1999289345"/>
                  </a:ext>
                </a:extLst>
              </a:tr>
              <a:tr h="117667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cs-CZ" sz="2000" dirty="0">
                          <a:effectLst/>
                        </a:rPr>
                        <a:t>Obecność </a:t>
                      </a:r>
                      <a:br>
                        <a:rPr lang="cs-CZ" sz="2000" dirty="0">
                          <a:effectLst/>
                        </a:rPr>
                      </a:br>
                      <a:r>
                        <a:rPr lang="cs-CZ" sz="2000" dirty="0">
                          <a:effectLst/>
                        </a:rPr>
                        <a:t>na zajęciach</a:t>
                      </a:r>
                      <a:endParaRPr lang="pl-PL" sz="2700" dirty="0">
                        <a:effectLst/>
                      </a:endParaRPr>
                    </a:p>
                    <a:p>
                      <a:pPr algn="l">
                        <a:buNone/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pl-PL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cs-CZ" sz="2000">
                          <a:effectLst/>
                        </a:rPr>
                        <a:t>100% uczestnictwa</a:t>
                      </a:r>
                      <a:endParaRPr lang="pl-PL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cs-CZ" sz="2000">
                          <a:effectLst/>
                        </a:rPr>
                        <a:t>75% uczestnictwa</a:t>
                      </a:r>
                      <a:endParaRPr lang="pl-PL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cs-CZ" sz="2000">
                          <a:effectLst/>
                        </a:rPr>
                        <a:t>30% uczestnictwa</a:t>
                      </a:r>
                      <a:endParaRPr lang="pl-PL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 anchor="ctr"/>
                </a:tc>
                <a:extLst>
                  <a:ext uri="{0D108BD9-81ED-4DB2-BD59-A6C34878D82A}">
                    <a16:rowId xmlns:a16="http://schemas.microsoft.com/office/drawing/2014/main" val="3375927594"/>
                  </a:ext>
                </a:extLst>
              </a:tr>
              <a:tr h="235335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cs-CZ" sz="2000">
                          <a:effectLst/>
                        </a:rPr>
                        <a:t>Samodzielność podczas ćwiczeń</a:t>
                      </a:r>
                      <a:endParaRPr lang="pl-PL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cs-CZ" sz="2000">
                          <a:effectLst/>
                        </a:rPr>
                        <a:t>Radzi sobie z zadaniem samodzielnie bez pomocy nauczyciela</a:t>
                      </a:r>
                      <a:endParaRPr lang="pl-PL" sz="2700">
                        <a:effectLst/>
                      </a:endParaRPr>
                    </a:p>
                    <a:p>
                      <a:pPr algn="l">
                        <a:buNone/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pl-PL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cs-CZ" sz="2000">
                          <a:effectLst/>
                        </a:rPr>
                        <a:t>Potrafi wykonać ćwiczenie samodzielnie z niewielką pomocą nauczyciela</a:t>
                      </a:r>
                      <a:endParaRPr lang="pl-PL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cs-CZ" sz="2000" dirty="0">
                          <a:effectLst/>
                        </a:rPr>
                        <a:t>Potrafi wykonać ćwiczenie samodzielnie z pomocą nauczyciela</a:t>
                      </a:r>
                      <a:endParaRPr lang="pl-PL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 anchor="ctr"/>
                </a:tc>
                <a:extLst>
                  <a:ext uri="{0D108BD9-81ED-4DB2-BD59-A6C34878D82A}">
                    <a16:rowId xmlns:a16="http://schemas.microsoft.com/office/drawing/2014/main" val="3400094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005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E9D9373-21A3-9F86-BF40-0914843A0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156639"/>
              </p:ext>
            </p:extLst>
          </p:nvPr>
        </p:nvGraphicFramePr>
        <p:xfrm>
          <a:off x="1552793" y="548640"/>
          <a:ext cx="9086414" cy="5521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1515">
                  <a:extLst>
                    <a:ext uri="{9D8B030D-6E8A-4147-A177-3AD203B41FA5}">
                      <a16:colId xmlns:a16="http://schemas.microsoft.com/office/drawing/2014/main" val="4279156141"/>
                    </a:ext>
                  </a:extLst>
                </a:gridCol>
                <a:gridCol w="3527608">
                  <a:extLst>
                    <a:ext uri="{9D8B030D-6E8A-4147-A177-3AD203B41FA5}">
                      <a16:colId xmlns:a16="http://schemas.microsoft.com/office/drawing/2014/main" val="1015746221"/>
                    </a:ext>
                  </a:extLst>
                </a:gridCol>
                <a:gridCol w="3097291">
                  <a:extLst>
                    <a:ext uri="{9D8B030D-6E8A-4147-A177-3AD203B41FA5}">
                      <a16:colId xmlns:a16="http://schemas.microsoft.com/office/drawing/2014/main" val="2514960548"/>
                    </a:ext>
                  </a:extLst>
                </a:gridCol>
              </a:tblGrid>
              <a:tr h="9011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2400">
                          <a:effectLst/>
                        </a:rPr>
                        <a:t>PUNKTY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8" marR="46538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2400">
                          <a:effectLst/>
                        </a:rPr>
                        <a:t>OCENA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8" marR="46538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2400">
                          <a:effectLst/>
                        </a:rPr>
                        <a:t>ZNAK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8" marR="46538" marT="0" marB="0" anchor="ctr"/>
                </a:tc>
                <a:extLst>
                  <a:ext uri="{0D108BD9-81ED-4DB2-BD59-A6C34878D82A}">
                    <a16:rowId xmlns:a16="http://schemas.microsoft.com/office/drawing/2014/main" val="4214948378"/>
                  </a:ext>
                </a:extLst>
              </a:tr>
              <a:tr h="93941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cs-CZ" sz="2400">
                          <a:effectLst/>
                        </a:rPr>
                        <a:t>9-8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8" marR="46538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cs-CZ" sz="2400">
                          <a:effectLst/>
                        </a:rPr>
                        <a:t>Celujący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8" marR="46538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2400">
                          <a:effectLst/>
                        </a:rPr>
                        <a:t>1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8" marR="46538" marT="0" marB="0" anchor="ctr"/>
                </a:tc>
                <a:extLst>
                  <a:ext uri="{0D108BD9-81ED-4DB2-BD59-A6C34878D82A}">
                    <a16:rowId xmlns:a16="http://schemas.microsoft.com/office/drawing/2014/main" val="1338507672"/>
                  </a:ext>
                </a:extLst>
              </a:tr>
              <a:tr h="90113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cs-CZ" sz="2400">
                          <a:effectLst/>
                        </a:rPr>
                        <a:t>7-6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8" marR="46538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cs-CZ" sz="2400">
                          <a:effectLst/>
                        </a:rPr>
                        <a:t>Bardzo dobry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8" marR="46538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2400">
                          <a:effectLst/>
                        </a:rPr>
                        <a:t>2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8" marR="46538" marT="0" marB="0" anchor="ctr"/>
                </a:tc>
                <a:extLst>
                  <a:ext uri="{0D108BD9-81ED-4DB2-BD59-A6C34878D82A}">
                    <a16:rowId xmlns:a16="http://schemas.microsoft.com/office/drawing/2014/main" val="1503464440"/>
                  </a:ext>
                </a:extLst>
              </a:tr>
              <a:tr h="93941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cs-CZ" sz="2400">
                          <a:effectLst/>
                        </a:rPr>
                        <a:t>5-4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8" marR="46538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cs-CZ" sz="2400">
                          <a:effectLst/>
                        </a:rPr>
                        <a:t>Dobry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8" marR="46538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2400">
                          <a:effectLst/>
                        </a:rPr>
                        <a:t>3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8" marR="46538" marT="0" marB="0" anchor="ctr"/>
                </a:tc>
                <a:extLst>
                  <a:ext uri="{0D108BD9-81ED-4DB2-BD59-A6C34878D82A}">
                    <a16:rowId xmlns:a16="http://schemas.microsoft.com/office/drawing/2014/main" val="3781269203"/>
                  </a:ext>
                </a:extLst>
              </a:tr>
              <a:tr h="90113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cs-CZ" sz="2400">
                          <a:effectLst/>
                        </a:rPr>
                        <a:t>3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8" marR="46538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cs-CZ" sz="2400">
                          <a:effectLst/>
                        </a:rPr>
                        <a:t>Dostateczny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8" marR="46538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2400">
                          <a:effectLst/>
                        </a:rPr>
                        <a:t>4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8" marR="46538" marT="0" marB="0" anchor="ctr"/>
                </a:tc>
                <a:extLst>
                  <a:ext uri="{0D108BD9-81ED-4DB2-BD59-A6C34878D82A}">
                    <a16:rowId xmlns:a16="http://schemas.microsoft.com/office/drawing/2014/main" val="3537915306"/>
                  </a:ext>
                </a:extLst>
              </a:tr>
              <a:tr h="93941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cs-CZ" sz="2400">
                          <a:effectLst/>
                        </a:rPr>
                        <a:t>2-0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8" marR="46538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cs-CZ" sz="2400">
                          <a:effectLst/>
                        </a:rPr>
                        <a:t>niedostateczny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8" marR="46538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2400" dirty="0">
                          <a:effectLst/>
                        </a:rPr>
                        <a:t>5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8" marR="46538" marT="0" marB="0" anchor="ctr"/>
                </a:tc>
                <a:extLst>
                  <a:ext uri="{0D108BD9-81ED-4DB2-BD59-A6C34878D82A}">
                    <a16:rowId xmlns:a16="http://schemas.microsoft.com/office/drawing/2014/main" val="876059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110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9A73D98A-4EAB-6F5C-EA92-41A2D812B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052" y="560439"/>
            <a:ext cx="10156722" cy="678426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100" b="1" dirty="0">
                <a:latin typeface="+mn-lt"/>
              </a:rPr>
              <a:t>ŹRÓDŁA</a:t>
            </a:r>
            <a:endParaRPr lang="pl-PL" sz="3100" b="1" dirty="0">
              <a:latin typeface="+mn-lt"/>
            </a:endParaRPr>
          </a:p>
          <a:p>
            <a:endParaRPr lang="pl-PL" sz="31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44992B7-1D5B-795B-2AC8-57FBCA0D3E82}"/>
              </a:ext>
            </a:extLst>
          </p:cNvPr>
          <p:cNvSpPr txBox="1"/>
          <p:nvPr/>
        </p:nvSpPr>
        <p:spPr>
          <a:xfrm>
            <a:off x="-865239" y="1671484"/>
            <a:ext cx="12654116" cy="3971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51050" marR="1627505" algn="just">
              <a:lnSpc>
                <a:spcPct val="90000"/>
              </a:lnSpc>
              <a:spcBef>
                <a:spcPts val="3610"/>
              </a:spcBef>
              <a:buNone/>
            </a:pP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DANNHOFEROVÁ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 </a:t>
            </a:r>
            <a:r>
              <a:rPr lang="cs-CZ" spc="-6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Jana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r>
              <a:rPr lang="cs-CZ" spc="-6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Velkáknih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 </a:t>
            </a:r>
            <a:r>
              <a:rPr lang="cs-CZ" spc="-6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barev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r>
              <a:rPr lang="cs-CZ" spc="-6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kompletn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  </a:t>
            </a:r>
            <a:r>
              <a:rPr lang="cs-CZ" spc="-6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průvodc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 </a:t>
            </a:r>
            <a:r>
              <a:rPr lang="cs-CZ" spc="-6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grafiky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pc="-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fotograf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</a:t>
            </a:r>
            <a:r>
              <a:rPr lang="cs-CZ" spc="-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cs-CZ" spc="-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designéry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s-CZ" spc="-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Brno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pc="-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Compute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 </a:t>
            </a:r>
            <a:r>
              <a:rPr lang="cs-CZ" spc="-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Press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pc="-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2012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s-CZ" spc="-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ISB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cs-CZ" spc="-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978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80-251-3785-7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l-PL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051050" marR="1627505">
              <a:lnSpc>
                <a:spcPct val="90000"/>
              </a:lnSpc>
              <a:spcBef>
                <a:spcPts val="3760"/>
              </a:spcBef>
              <a:buNone/>
              <a:tabLst>
                <a:tab pos="3648710" algn="l"/>
                <a:tab pos="3888105" algn="l"/>
                <a:tab pos="4693285" algn="l"/>
                <a:tab pos="4859020" algn="l"/>
                <a:tab pos="5003165" algn="l"/>
                <a:tab pos="5334635" algn="l"/>
                <a:tab pos="6607810" algn="l"/>
                <a:tab pos="6927850" algn="l"/>
                <a:tab pos="7155815" algn="l"/>
                <a:tab pos="8194675" algn="l"/>
                <a:tab pos="8302625" algn="l"/>
                <a:tab pos="8601075" algn="l"/>
                <a:tab pos="9129395" algn="l"/>
                <a:tab pos="9417685" algn="l"/>
                <a:tab pos="11395710" algn="l"/>
                <a:tab pos="11638915" algn="l"/>
                <a:tab pos="12146915" algn="l"/>
                <a:tab pos="13143230" algn="l"/>
                <a:tab pos="14620875" algn="l"/>
                <a:tab pos="15045055" algn="l"/>
                <a:tab pos="16297910" algn="l"/>
                <a:tab pos="16369030" algn="l"/>
              </a:tabLst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„Emoce jsou barvami duše; jsou	velkolepé a	neuvěřitelné. Když </a:t>
            </a:r>
            <a:r>
              <a:rPr lang="cs-CZ" spc="-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ecítíš, svět se stává mdlým a bezbarvým.“. Citátyslavných osobností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[online]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[cit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2024-06-01]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Dostupn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 </a:t>
            </a:r>
            <a:r>
              <a:rPr lang="cs-CZ" spc="-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</a:t>
            </a:r>
            <a:r>
              <a:rPr lang="cs-CZ" spc="-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https://citaty.net/citaty/283814-william-paul-young-emoce-jsou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barvami-duse-jsou-velkolepe-a-neuverit/</a:t>
            </a:r>
            <a:endParaRPr lang="pl-PL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051050">
              <a:lnSpc>
                <a:spcPct val="90000"/>
              </a:lnSpc>
              <a:spcBef>
                <a:spcPts val="3725"/>
              </a:spcBef>
              <a:buNone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Šest základních (bazálních) emocí. Spteplice.cz [online]. [cit. 2024-06- 01]. Dostupné z: https://</a:t>
            </a:r>
            <a:r>
              <a:rPr lang="cs-CZ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www.spcteplice.cz/evt_file.php?file=2629</a:t>
            </a:r>
            <a:endParaRPr lang="pl-PL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CB1D1859-9CC6-740F-F8B4-A86E06ED2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170" y="600467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452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5">
            <a:extLst>
              <a:ext uri="{FF2B5EF4-FFF2-40B4-BE49-F238E27FC236}">
                <a16:creationId xmlns:a16="http://schemas.microsoft.com/office/drawing/2014/main" id="{4F3C2CC9-8123-80D4-CA54-97F7F23EE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5EE8F56D-0847-38CA-0C16-E794EA114703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751114" y="1474319"/>
            <a:ext cx="868977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0001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b="1" dirty="0">
                <a:solidFill>
                  <a:srgbClr val="7030A0"/>
                </a:solidFill>
              </a:rPr>
              <a:t>„EMOCJE TO KOLORY DUSZY, SĄ WSPANIAŁE I NIESAMOWITE. KIEDY ICH NIE CZUJESZ, ŚWIAT STAJE SIĘ SMUTNY I BEZBARWNY.. “</a:t>
            </a:r>
            <a:endParaRPr kumimoji="0" lang="pl-PL" altLang="pl-PL" sz="36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292A5B9-5B97-6674-C5CC-C5285A25BA25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961184" y="3812085"/>
            <a:ext cx="69526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600" b="0" i="0" u="none" strike="noStrike" cap="none" normalizeH="0" baseline="0" dirty="0">
                <a:ln>
                  <a:noFill/>
                </a:ln>
                <a:solidFill>
                  <a:srgbClr val="877BB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    </a:t>
            </a:r>
            <a:r>
              <a:rPr kumimoji="0" lang="cs-CZ" altLang="pl-PL" sz="3200" b="0" i="0" u="none" strike="noStrike" cap="none" normalizeH="0" baseline="0" dirty="0">
                <a:ln>
                  <a:noFill/>
                </a:ln>
                <a:solidFill>
                  <a:srgbClr val="877BB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William Paul Young</a:t>
            </a:r>
            <a:endParaRPr kumimoji="0" lang="cs-CZ" altLang="pl-PL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Obraz 5" descr="Zbliżenie logo&#10;&#10;Automatycznie generowany opis">
            <a:extLst>
              <a:ext uri="{FF2B5EF4-FFF2-40B4-BE49-F238E27FC236}">
                <a16:creationId xmlns:a16="http://schemas.microsoft.com/office/drawing/2014/main" id="{DFB3AE5B-94A6-B094-44B3-7A7F1ED488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1278194" y="3832915"/>
            <a:ext cx="3016056" cy="2086104"/>
          </a:xfrm>
          <a:prstGeom prst="rect">
            <a:avLst/>
          </a:prstGeom>
        </p:spPr>
      </p:pic>
      <p:pic>
        <p:nvPicPr>
          <p:cNvPr id="2" name="image4.png">
            <a:extLst>
              <a:ext uri="{FF2B5EF4-FFF2-40B4-BE49-F238E27FC236}">
                <a16:creationId xmlns:a16="http://schemas.microsoft.com/office/drawing/2014/main" id="{2456CF5B-F605-6D55-F62B-C217BE2D68D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10140950" y="0"/>
            <a:ext cx="205105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35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2AFE858-E13F-4894-3C25-6386F22C3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56" y="333135"/>
            <a:ext cx="4905487" cy="1029147"/>
          </a:xfrm>
          <a:prstGeom prst="rect">
            <a:avLst/>
          </a:prstGeom>
        </p:spPr>
      </p:pic>
      <p:pic>
        <p:nvPicPr>
          <p:cNvPr id="4" name="Obraz 5">
            <a:extLst>
              <a:ext uri="{FF2B5EF4-FFF2-40B4-BE49-F238E27FC236}">
                <a16:creationId xmlns:a16="http://schemas.microsoft.com/office/drawing/2014/main" id="{687CB671-D3F4-A2A0-5378-1FCDAD6B7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170" y="600467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D4B2FFE-E58B-E6BF-D868-4F1E74D99241}"/>
              </a:ext>
            </a:extLst>
          </p:cNvPr>
          <p:cNvSpPr txBox="1"/>
          <p:nvPr/>
        </p:nvSpPr>
        <p:spPr>
          <a:xfrm>
            <a:off x="606287" y="2501214"/>
            <a:ext cx="110622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Dofinansowane ze środków UE. Wyrażone poglądy i opinie są jedynie opiniami autora lub autorów i niekoniecznie odzwierciedlają poglądy i opinie Unii Europejskiej lub Fundacji Rozwoju Systemu Edukacji. Unia Europejska ani Fundacja Rozwoju Systemu Edukacji nie ponoszą za nie odpowiedzialności.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92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384084C3-92B0-A4E0-026F-DEFFB480E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534" y="435777"/>
            <a:ext cx="9920749" cy="906625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A98E090-7ECF-8537-1B9F-429026CFB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534" y="310928"/>
            <a:ext cx="10102243" cy="1183575"/>
          </a:xfrm>
        </p:spPr>
        <p:txBody>
          <a:bodyPr>
            <a:noAutofit/>
          </a:bodyPr>
          <a:lstStyle/>
          <a:p>
            <a:r>
              <a:rPr lang="pl-PL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SPIS TREŚCI:</a:t>
            </a:r>
            <a:endParaRPr lang="pl-PL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3" name="image4.png">
            <a:extLst>
              <a:ext uri="{FF2B5EF4-FFF2-40B4-BE49-F238E27FC236}">
                <a16:creationId xmlns:a16="http://schemas.microsoft.com/office/drawing/2014/main" id="{33C53691-F33B-3839-809E-AD0F09FD0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039138" y="1342402"/>
            <a:ext cx="2081145" cy="158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28FE3E94-0A1A-100F-FD06-8AD75FFE9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118761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92B4E173-DD27-C126-E6D2-26A211D8843D}"/>
              </a:ext>
            </a:extLst>
          </p:cNvPr>
          <p:cNvSpPr txBox="1"/>
          <p:nvPr/>
        </p:nvSpPr>
        <p:spPr>
          <a:xfrm>
            <a:off x="1553496" y="1717608"/>
            <a:ext cx="6223821" cy="5434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cs-CZ" sz="2200" b="1" dirty="0">
                <a:solidFill>
                  <a:srgbClr val="7030A0"/>
                </a:solidFill>
              </a:rPr>
              <a:t>01. WPROWADZENIE - KOLORY I PSYCHIKA </a:t>
            </a:r>
            <a:br>
              <a:rPr lang="cs-CZ" sz="2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02. </a:t>
            </a:r>
            <a:r>
              <a:rPr lang="cs-CZ" sz="2200" b="1" dirty="0">
                <a:solidFill>
                  <a:srgbClr val="7030A0"/>
                </a:solidFill>
              </a:rPr>
              <a:t>METODOLOGIA LEKCJI </a:t>
            </a:r>
            <a:br>
              <a:rPr lang="cs-CZ" sz="2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03. </a:t>
            </a:r>
            <a:r>
              <a:rPr lang="cs-CZ" sz="2200" b="1" dirty="0">
                <a:solidFill>
                  <a:srgbClr val="7030A0"/>
                </a:solidFill>
              </a:rPr>
              <a:t>MOTYWACJA - POJĘCIE EMOCJI</a:t>
            </a:r>
            <a:br>
              <a:rPr lang="cs-CZ" sz="2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04. </a:t>
            </a:r>
            <a:r>
              <a:rPr lang="cs-CZ" sz="2200" b="1" dirty="0">
                <a:solidFill>
                  <a:srgbClr val="7030A0"/>
                </a:solidFill>
              </a:rPr>
              <a:t>CZĘŚĆ GŁÓWNA - PODSTAWOWE EMOCJE </a:t>
            </a:r>
            <a:br>
              <a:rPr lang="cs-CZ" sz="2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</a:t>
            </a:r>
            <a:r>
              <a:rPr lang="cs-CZ" sz="2200" b="1" dirty="0">
                <a:solidFill>
                  <a:srgbClr val="7030A0"/>
                </a:solidFill>
              </a:rPr>
              <a:t>ĆWICZENIE 1 - „TWARZE”</a:t>
            </a:r>
            <a:br>
              <a:rPr lang="cs-CZ" sz="2200" b="1" dirty="0">
                <a:solidFill>
                  <a:srgbClr val="7030A0"/>
                </a:solidFill>
              </a:rPr>
            </a:br>
            <a:r>
              <a:rPr lang="cs-CZ" sz="2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06. </a:t>
            </a:r>
            <a:r>
              <a:rPr lang="cs-CZ" sz="2200" b="1" dirty="0">
                <a:solidFill>
                  <a:srgbClr val="7030A0"/>
                </a:solidFill>
              </a:rPr>
              <a:t>ĆWICZENIE 2 - 11 KART EMOCJI </a:t>
            </a:r>
            <a:br>
              <a:rPr lang="cs-CZ" sz="2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07. </a:t>
            </a:r>
            <a:r>
              <a:rPr lang="cs-CZ" sz="2200" b="1" dirty="0">
                <a:solidFill>
                  <a:srgbClr val="7030A0"/>
                </a:solidFill>
              </a:rPr>
              <a:t>ĆWICZENIE 3 - OBRAZKI I KARTY </a:t>
            </a:r>
            <a:br>
              <a:rPr lang="cs-CZ" sz="2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08.</a:t>
            </a:r>
            <a:r>
              <a:rPr lang="cs-CZ" sz="2200" b="1" dirty="0">
                <a:solidFill>
                  <a:srgbClr val="7030A0"/>
                </a:solidFill>
              </a:rPr>
              <a:t> ZADANIE</a:t>
            </a:r>
            <a:br>
              <a:rPr lang="cs-CZ" sz="2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09. </a:t>
            </a:r>
            <a:r>
              <a:rPr lang="cs-CZ" sz="2200" b="1" dirty="0">
                <a:solidFill>
                  <a:srgbClr val="7030A0"/>
                </a:solidFill>
              </a:rPr>
              <a:t>PREZENTACJA/OCENA ZADAŃ </a:t>
            </a:r>
            <a:br>
              <a:rPr lang="cs-CZ" sz="2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10. </a:t>
            </a:r>
            <a:r>
              <a:rPr lang="cs-CZ" sz="2200" b="1" dirty="0">
                <a:solidFill>
                  <a:srgbClr val="7030A0"/>
                </a:solidFill>
              </a:rPr>
              <a:t>ĆWICZENIE 4 - TWORZENIE TABLICY </a:t>
            </a:r>
            <a:br>
              <a:rPr lang="cs-CZ" sz="2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11. </a:t>
            </a:r>
            <a:r>
              <a:rPr lang="cs-CZ" sz="2200" b="1" dirty="0">
                <a:solidFill>
                  <a:srgbClr val="7030A0"/>
                </a:solidFill>
              </a:rPr>
              <a:t>PODSUMOWANIE - OCENA</a:t>
            </a:r>
            <a:endParaRPr lang="pl-PL" sz="2200" dirty="0">
              <a:solidFill>
                <a:srgbClr val="7030A0"/>
              </a:solidFill>
            </a:endParaRPr>
          </a:p>
          <a:p>
            <a:br>
              <a:rPr lang="cs-CZ" dirty="0">
                <a:solidFill>
                  <a:srgbClr val="7030A0"/>
                </a:solidFill>
              </a:rPr>
            </a:br>
            <a:endParaRPr lang="cs-CZ" sz="18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06425" marR="1069975" indent="-228600">
              <a:lnSpc>
                <a:spcPct val="135000"/>
              </a:lnSpc>
              <a:spcBef>
                <a:spcPts val="2090"/>
              </a:spcBef>
              <a:buAutoNum type="arabicPeriod"/>
            </a:pPr>
            <a:endParaRPr lang="cs-CZ" b="1" dirty="0">
              <a:solidFill>
                <a:srgbClr val="877BB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06425" marR="1069975" indent="-228600">
              <a:lnSpc>
                <a:spcPct val="135000"/>
              </a:lnSpc>
              <a:spcBef>
                <a:spcPts val="2090"/>
              </a:spcBef>
              <a:buAutoNum type="arabicPeriod"/>
            </a:pPr>
            <a:endParaRPr lang="pl-PL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25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FB47CCBA-A6A6-65C3-B33B-3417C14EF69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055222" y="497423"/>
            <a:ext cx="10050690" cy="594777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cs-CZ" sz="3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01. BARWY I PSYCHIKA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6281822A-D448-92B8-647E-4CCF6A6C7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106" name="image8.png">
            <a:extLst>
              <a:ext uri="{FF2B5EF4-FFF2-40B4-BE49-F238E27FC236}">
                <a16:creationId xmlns:a16="http://schemas.microsoft.com/office/drawing/2014/main" id="{D809BE1A-903B-FC7A-42BF-F2CB0535B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1092200"/>
            <a:ext cx="1238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2">
            <a:extLst>
              <a:ext uri="{FF2B5EF4-FFF2-40B4-BE49-F238E27FC236}">
                <a16:creationId xmlns:a16="http://schemas.microsoft.com/office/drawing/2014/main" id="{67F3B94D-C96A-39FB-8A0F-E7512546F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344" y="1428281"/>
            <a:ext cx="10251312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cs-CZ" sz="2100" dirty="0"/>
              <a:t>Kolory odzwierciedlają stan fizyczny i psychiczny danej osoby, jej nastrój i uczucia. </a:t>
            </a:r>
            <a:br>
              <a:rPr lang="cs-CZ" sz="2100" dirty="0"/>
            </a:br>
            <a:r>
              <a:rPr lang="cs-CZ" sz="2100" dirty="0"/>
              <a:t>Jednak wpływ poszczególnych kolorów nie jest taki sam dla wszystkich ludzi. </a:t>
            </a:r>
            <a:br>
              <a:rPr lang="cs-CZ" sz="2100" dirty="0"/>
            </a:br>
            <a:r>
              <a:rPr lang="cs-CZ" sz="2100" dirty="0"/>
              <a:t>Jest to bardzo subiektywne odczucie, na które wpływ ma wiek, ale także charakter, środowisko, w którym żyjemy, a może zwyczaje społeczne danej kultury.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pl-PL" sz="2100" b="1" dirty="0"/>
              <a:t>Skojarzenia kolorystyczne </a:t>
            </a:r>
            <a:r>
              <a:rPr lang="pl-PL" sz="2100" dirty="0"/>
              <a:t>reprezentują podświadome powiązanie kolorów z różnymi kontekstami, doświadczeniami lub obiektami w oparciu o podobieństwo. Skojarzenia zazwyczaj występują z bardzo silnymi doświadczeniami emocjonalnymi, zarówno pozytywnymi, jak i negatywnymi. Kolory mogą wywoływać wiele jakościowo różnych uczuć w tym samym czasie, a symbolika kolorów odgrywa dużą rolę, w której </a:t>
            </a:r>
            <a:br>
              <a:rPr lang="pl-PL" sz="2100" dirty="0"/>
            </a:br>
            <a:r>
              <a:rPr lang="pl-PL" sz="2100" dirty="0"/>
              <a:t>na przykład: kolor czarny kojarzy się ze śmiercią, godnością lub szacunkiem, biały </a:t>
            </a:r>
            <a:br>
              <a:rPr lang="pl-PL" sz="2100" dirty="0"/>
            </a:br>
            <a:r>
              <a:rPr lang="pl-PL" sz="2100" dirty="0"/>
              <a:t>z czystością, lojalnością, żółty z radością, a także pomarańczowy, czerwony oczywiście </a:t>
            </a:r>
            <a:br>
              <a:rPr lang="pl-PL" sz="2100" dirty="0"/>
            </a:br>
            <a:r>
              <a:rPr lang="pl-PL" sz="2100" dirty="0"/>
              <a:t>z miłością  i pasją itd..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pl-PL" sz="2100" dirty="0"/>
              <a:t>Popularność każdego koloru zależy od temperamentu danej osoby. Ludzie emocjonalni postrzegają kolory znacznie intensywniej</a:t>
            </a:r>
            <a:r>
              <a:rPr lang="cs-CZ" sz="2100" dirty="0"/>
              <a:t>.</a:t>
            </a:r>
            <a:endParaRPr kumimoji="0" lang="cs-CZ" altLang="pl-PL" sz="19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cs-CZ" altLang="pl-PL" sz="1900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cs-CZ" altLang="pl-PL" sz="19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Łącznik: łamany 14">
            <a:extLst>
              <a:ext uri="{FF2B5EF4-FFF2-40B4-BE49-F238E27FC236}">
                <a16:creationId xmlns:a16="http://schemas.microsoft.com/office/drawing/2014/main" id="{ADD98325-BF07-827F-B6A6-5FD9BDB41A9F}"/>
              </a:ext>
            </a:extLst>
          </p:cNvPr>
          <p:cNvCxnSpPr>
            <a:cxnSpLocks/>
          </p:cNvCxnSpPr>
          <p:nvPr/>
        </p:nvCxnSpPr>
        <p:spPr>
          <a:xfrm rot="10800000">
            <a:off x="10517060" y="4867653"/>
            <a:ext cx="903790" cy="80237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9" name="image8.png">
            <a:extLst>
              <a:ext uri="{FF2B5EF4-FFF2-40B4-BE49-F238E27FC236}">
                <a16:creationId xmlns:a16="http://schemas.microsoft.com/office/drawing/2014/main" id="{69DC1AD2-549A-7132-16DA-5C973EBE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68955" y="2381086"/>
            <a:ext cx="725322" cy="4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az 5">
            <a:extLst>
              <a:ext uri="{FF2B5EF4-FFF2-40B4-BE49-F238E27FC236}">
                <a16:creationId xmlns:a16="http://schemas.microsoft.com/office/drawing/2014/main" id="{7590CC51-1730-A2FF-5DCC-A0BCB1CB0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215" y="607205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07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A1DF1E31-701E-974B-0EC8-3D766FA8B8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11152"/>
            <a:ext cx="10515600" cy="777568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cs-CZ" sz="3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02. METODOLOGIA LEKCJI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DB4C6F8-EE9E-D1B4-E286-68C9D66B00A9}"/>
              </a:ext>
            </a:extLst>
          </p:cNvPr>
          <p:cNvSpPr txBox="1"/>
          <p:nvPr/>
        </p:nvSpPr>
        <p:spPr>
          <a:xfrm>
            <a:off x="-1612491" y="1394267"/>
            <a:ext cx="1296629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>
              <a:spcBef>
                <a:spcPts val="1475"/>
              </a:spcBef>
              <a:buNone/>
            </a:pPr>
            <a:r>
              <a:rPr lang="pl-PL" sz="2000" u="sng" dirty="0"/>
              <a:t>Przedmiot:</a:t>
            </a:r>
            <a:r>
              <a:rPr lang="pl-PL" sz="2000" dirty="0"/>
              <a:t> Godzina wychowawcza</a:t>
            </a:r>
            <a:br>
              <a:rPr lang="pl-PL" sz="2000" dirty="0"/>
            </a:br>
            <a:r>
              <a:rPr lang="pl-PL" sz="2000" dirty="0"/>
              <a:t>Powiązania między przedmiotowe: wychowanie obywatelskie, ekologia</a:t>
            </a:r>
            <a:br>
              <a:rPr lang="pl-PL" sz="2000" dirty="0"/>
            </a:br>
            <a:r>
              <a:rPr lang="pl-PL" sz="2000" u="sng" dirty="0"/>
              <a:t>Klasa</a:t>
            </a:r>
            <a:r>
              <a:rPr lang="pl-PL" sz="2000" dirty="0"/>
              <a:t>: 7, 8, 9</a:t>
            </a:r>
            <a:br>
              <a:rPr lang="pl-PL" sz="2000" dirty="0"/>
            </a:br>
            <a:r>
              <a:rPr lang="pl-PL" sz="2000" u="sng" dirty="0"/>
              <a:t>Temat</a:t>
            </a:r>
            <a:r>
              <a:rPr lang="pl-PL" sz="2000" dirty="0"/>
              <a:t>: Kolory i emocje</a:t>
            </a:r>
            <a:br>
              <a:rPr lang="pl-PL" sz="2000" dirty="0"/>
            </a:br>
            <a:r>
              <a:rPr lang="pl-PL" sz="2000" u="sng" dirty="0"/>
              <a:t>Cel</a:t>
            </a:r>
            <a:r>
              <a:rPr lang="pl-PL" sz="2000" dirty="0"/>
              <a:t>: Świadome łączenie kolorów i emocji</a:t>
            </a:r>
            <a:br>
              <a:rPr lang="pl-PL" sz="2000" dirty="0"/>
            </a:br>
            <a:r>
              <a:rPr lang="pl-PL" sz="2000" u="sng" dirty="0"/>
              <a:t>Cel edukacyjny</a:t>
            </a:r>
            <a:r>
              <a:rPr lang="pl-PL" sz="2000" dirty="0"/>
              <a:t>: Zwrócenie uwagi na ważne kwestie - wojnę, ekologię, relacje międzyludzkie - poprzez kolory i emocje.</a:t>
            </a:r>
            <a:br>
              <a:rPr lang="pl-PL" sz="2000" dirty="0"/>
            </a:br>
            <a:r>
              <a:rPr lang="pl-PL" sz="2000" u="sng" dirty="0"/>
              <a:t>Organizacja lekcji</a:t>
            </a:r>
            <a:r>
              <a:rPr lang="pl-PL" sz="2000" dirty="0"/>
              <a:t>: nauczanie frontalne w małej grupie / nauczanie projektowe</a:t>
            </a:r>
            <a:br>
              <a:rPr lang="pl-PL" sz="2000" dirty="0"/>
            </a:br>
            <a:r>
              <a:rPr lang="pl-PL" sz="2000" u="sng" dirty="0"/>
              <a:t>Czas trwania projektu</a:t>
            </a:r>
            <a:r>
              <a:rPr lang="pl-PL" sz="2000" dirty="0"/>
              <a:t>:</a:t>
            </a:r>
            <a:br>
              <a:rPr lang="pl-PL" sz="2000" dirty="0"/>
            </a:br>
            <a:r>
              <a:rPr lang="pl-PL" sz="2000" dirty="0"/>
              <a:t>1 godzina - Motywacja/Część główna/Działanie 1, 2, 3/Przydział zadań.</a:t>
            </a:r>
            <a:br>
              <a:rPr lang="pl-PL" sz="2000" dirty="0"/>
            </a:br>
            <a:r>
              <a:rPr lang="pl-PL" sz="2000" dirty="0"/>
              <a:t>2 godziny - Prezentacja zadania/projektu - Tablica ogłoszeń/Ocena zbiorowa - Ankieta</a:t>
            </a:r>
            <a:br>
              <a:rPr lang="pl-PL" sz="2000" dirty="0"/>
            </a:br>
            <a:r>
              <a:rPr lang="pl-PL" sz="2000" dirty="0"/>
              <a:t>Materiały dydaktyczne: Tablica interaktywna, kolorowe karty ukazujące emocje , pokazy slajdów ze zdjęciami i obrazkami, twardy papier A4, przybory plastyczne (farby, pędzle, kubki, ściereczki), wydrukowane zdjęcia uczniów, pinezki.</a:t>
            </a:r>
            <a:br>
              <a:rPr lang="pl-PL" dirty="0"/>
            </a:br>
            <a:endParaRPr lang="pl-PL" sz="800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Obraz 5">
            <a:extLst>
              <a:ext uri="{FF2B5EF4-FFF2-40B4-BE49-F238E27FC236}">
                <a16:creationId xmlns:a16="http://schemas.microsoft.com/office/drawing/2014/main" id="{8B9FA65A-629D-BF9A-5DAF-6BFDAC930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694" y="6124129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5.png">
            <a:extLst>
              <a:ext uri="{FF2B5EF4-FFF2-40B4-BE49-F238E27FC236}">
                <a16:creationId xmlns:a16="http://schemas.microsoft.com/office/drawing/2014/main" id="{756C5FF8-897C-F00B-ED39-DE5C1DF8E7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02750" y="1188720"/>
            <a:ext cx="205105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43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5">
            <a:extLst>
              <a:ext uri="{FF2B5EF4-FFF2-40B4-BE49-F238E27FC236}">
                <a16:creationId xmlns:a16="http://schemas.microsoft.com/office/drawing/2014/main" id="{5C16A431-E1F8-2F22-6CD3-9634B414C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215" y="607205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E4BCDF5E-F69E-1059-36D8-E1A49828A4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0028" y="264258"/>
            <a:ext cx="10874291" cy="1168043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br>
              <a:rPr lang="cs-CZ" sz="3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3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03. MOTIWACJA  – POJĘCIE EMOCJI</a:t>
            </a:r>
            <a:br>
              <a:rPr lang="pl-PL" sz="4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sz="41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1D485EF-775A-A4F1-185B-D493BBC98383}"/>
              </a:ext>
            </a:extLst>
          </p:cNvPr>
          <p:cNvSpPr txBox="1"/>
          <p:nvPr/>
        </p:nvSpPr>
        <p:spPr>
          <a:xfrm>
            <a:off x="-1520638" y="1542805"/>
            <a:ext cx="12267296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>
              <a:spcBef>
                <a:spcPts val="2360"/>
              </a:spcBef>
            </a:pPr>
            <a:r>
              <a:rPr lang="pl-PL" sz="2100" b="1" dirty="0"/>
              <a:t>Tablica lekcji:  EMOCJE i KOLORY</a:t>
            </a:r>
            <a:br>
              <a:rPr lang="pl-PL" sz="2100" dirty="0"/>
            </a:br>
            <a:r>
              <a:rPr lang="pl-PL" sz="2100" dirty="0"/>
              <a:t>1. Nauczyciel przedstawia temat lekcji - pokazuje na tablicy słowo - EMOCJE - pyta uczniów, czy rozumieją znaczenie tego słowa.</a:t>
            </a:r>
            <a:br>
              <a:rPr lang="pl-PL" sz="2100" dirty="0"/>
            </a:br>
            <a:r>
              <a:rPr lang="pl-PL" sz="2100" dirty="0"/>
              <a:t>2. Uczniowie odpowiadają - wspólnie wyjaśniają znaczenie za pomocą znaku UCZUCIA.</a:t>
            </a:r>
          </a:p>
          <a:p>
            <a:pPr marL="2417445">
              <a:spcBef>
                <a:spcPts val="2360"/>
              </a:spcBef>
              <a:buNone/>
            </a:pPr>
            <a:r>
              <a:rPr lang="pl-PL" sz="2100" dirty="0"/>
              <a:t>Tablica: sześć zdań na temat emocji i kolorów - nauczyciel przedstawia zdania w języku migowym:</a:t>
            </a:r>
          </a:p>
          <a:p>
            <a:pPr algn="ctr"/>
            <a:r>
              <a:rPr lang="pl-PL" sz="2100" i="1" dirty="0"/>
              <a:t>                               </a:t>
            </a:r>
            <a:r>
              <a:rPr lang="pl-PL" sz="2100" i="1" dirty="0">
                <a:solidFill>
                  <a:srgbClr val="7030A0"/>
                </a:solidFill>
              </a:rPr>
              <a:t>Emocje są jak kolory w sercu.</a:t>
            </a:r>
            <a:br>
              <a:rPr lang="pl-PL" sz="2100" dirty="0">
                <a:solidFill>
                  <a:srgbClr val="7030A0"/>
                </a:solidFill>
              </a:rPr>
            </a:br>
            <a:r>
              <a:rPr lang="pl-PL" sz="2100" dirty="0">
                <a:solidFill>
                  <a:srgbClr val="7030A0"/>
                </a:solidFill>
              </a:rPr>
              <a:t>                                         </a:t>
            </a:r>
            <a:r>
              <a:rPr lang="pl-PL" sz="2100" i="1" dirty="0">
                <a:solidFill>
                  <a:srgbClr val="7030A0"/>
                </a:solidFill>
              </a:rPr>
              <a:t>Kiedy</a:t>
            </a:r>
            <a:r>
              <a:rPr lang="pl-PL" sz="2100" dirty="0">
                <a:solidFill>
                  <a:srgbClr val="7030A0"/>
                </a:solidFill>
              </a:rPr>
              <a:t> </a:t>
            </a:r>
            <a:r>
              <a:rPr lang="pl-PL" sz="2100" i="1" dirty="0">
                <a:solidFill>
                  <a:srgbClr val="7030A0"/>
                </a:solidFill>
              </a:rPr>
              <a:t>jesteś</a:t>
            </a:r>
            <a:r>
              <a:rPr lang="pl-PL" sz="2100" dirty="0">
                <a:solidFill>
                  <a:srgbClr val="7030A0"/>
                </a:solidFill>
              </a:rPr>
              <a:t> </a:t>
            </a:r>
            <a:r>
              <a:rPr lang="pl-PL" sz="2100" i="1" dirty="0">
                <a:solidFill>
                  <a:srgbClr val="7030A0"/>
                </a:solidFill>
              </a:rPr>
              <a:t>szczęśliwy,</a:t>
            </a:r>
            <a:r>
              <a:rPr lang="pl-PL" sz="2100" dirty="0">
                <a:solidFill>
                  <a:srgbClr val="7030A0"/>
                </a:solidFill>
              </a:rPr>
              <a:t> </a:t>
            </a:r>
            <a:r>
              <a:rPr lang="pl-PL" sz="2100" i="1" dirty="0">
                <a:solidFill>
                  <a:srgbClr val="7030A0"/>
                </a:solidFill>
              </a:rPr>
              <a:t>twoje</a:t>
            </a:r>
            <a:r>
              <a:rPr lang="pl-PL" sz="2100" dirty="0">
                <a:solidFill>
                  <a:srgbClr val="7030A0"/>
                </a:solidFill>
              </a:rPr>
              <a:t> </a:t>
            </a:r>
            <a:r>
              <a:rPr lang="pl-PL" sz="2100" i="1" dirty="0">
                <a:solidFill>
                  <a:srgbClr val="7030A0"/>
                </a:solidFill>
              </a:rPr>
              <a:t>serce</a:t>
            </a:r>
            <a:r>
              <a:rPr lang="pl-PL" sz="2100" dirty="0">
                <a:solidFill>
                  <a:srgbClr val="7030A0"/>
                </a:solidFill>
              </a:rPr>
              <a:t> </a:t>
            </a:r>
            <a:r>
              <a:rPr lang="pl-PL" sz="2100" i="1" dirty="0">
                <a:solidFill>
                  <a:srgbClr val="7030A0"/>
                </a:solidFill>
              </a:rPr>
              <a:t>świeci</a:t>
            </a:r>
            <a:r>
              <a:rPr lang="pl-PL" sz="2100" dirty="0">
                <a:solidFill>
                  <a:srgbClr val="7030A0"/>
                </a:solidFill>
              </a:rPr>
              <a:t> </a:t>
            </a:r>
            <a:r>
              <a:rPr lang="pl-PL" sz="2100" i="1" dirty="0">
                <a:solidFill>
                  <a:srgbClr val="7030A0"/>
                </a:solidFill>
              </a:rPr>
              <a:t>na</a:t>
            </a:r>
            <a:r>
              <a:rPr lang="pl-PL" sz="2100" dirty="0">
                <a:solidFill>
                  <a:srgbClr val="7030A0"/>
                </a:solidFill>
              </a:rPr>
              <a:t> </a:t>
            </a:r>
            <a:r>
              <a:rPr lang="pl-PL" sz="2100" i="1" dirty="0">
                <a:solidFill>
                  <a:srgbClr val="7030A0"/>
                </a:solidFill>
              </a:rPr>
              <a:t>żółto</a:t>
            </a:r>
            <a:r>
              <a:rPr lang="pl-PL" sz="2100" dirty="0">
                <a:solidFill>
                  <a:srgbClr val="7030A0"/>
                </a:solidFill>
              </a:rPr>
              <a:t> </a:t>
            </a:r>
            <a:r>
              <a:rPr lang="pl-PL" sz="2100" i="1" dirty="0">
                <a:solidFill>
                  <a:srgbClr val="7030A0"/>
                </a:solidFill>
              </a:rPr>
              <a:t>jak</a:t>
            </a:r>
            <a:r>
              <a:rPr lang="pl-PL" sz="2100" dirty="0">
                <a:solidFill>
                  <a:srgbClr val="7030A0"/>
                </a:solidFill>
              </a:rPr>
              <a:t> </a:t>
            </a:r>
            <a:r>
              <a:rPr lang="pl-PL" sz="2100" i="1" dirty="0">
                <a:solidFill>
                  <a:srgbClr val="7030A0"/>
                </a:solidFill>
              </a:rPr>
              <a:t>słońce.</a:t>
            </a:r>
            <a:br>
              <a:rPr lang="pl-PL" sz="2100" i="1" dirty="0">
                <a:solidFill>
                  <a:srgbClr val="7030A0"/>
                </a:solidFill>
              </a:rPr>
            </a:br>
            <a:r>
              <a:rPr lang="pl-PL" sz="2100" dirty="0">
                <a:solidFill>
                  <a:srgbClr val="7030A0"/>
                </a:solidFill>
              </a:rPr>
              <a:t>                                     </a:t>
            </a:r>
            <a:r>
              <a:rPr lang="pl-PL" sz="2100" i="1" dirty="0">
                <a:solidFill>
                  <a:srgbClr val="7030A0"/>
                </a:solidFill>
              </a:rPr>
              <a:t>Kiedy</a:t>
            </a:r>
            <a:r>
              <a:rPr lang="pl-PL" sz="2100" dirty="0">
                <a:solidFill>
                  <a:srgbClr val="7030A0"/>
                </a:solidFill>
              </a:rPr>
              <a:t> </a:t>
            </a:r>
            <a:r>
              <a:rPr lang="pl-PL" sz="2100" i="1" dirty="0">
                <a:solidFill>
                  <a:srgbClr val="7030A0"/>
                </a:solidFill>
              </a:rPr>
              <a:t>jesteś</a:t>
            </a:r>
            <a:r>
              <a:rPr lang="pl-PL" sz="2100" dirty="0">
                <a:solidFill>
                  <a:srgbClr val="7030A0"/>
                </a:solidFill>
              </a:rPr>
              <a:t> </a:t>
            </a:r>
            <a:r>
              <a:rPr lang="pl-PL" sz="2100" i="1" dirty="0">
                <a:solidFill>
                  <a:srgbClr val="7030A0"/>
                </a:solidFill>
              </a:rPr>
              <a:t>smutny</a:t>
            </a:r>
            <a:r>
              <a:rPr lang="pl-PL" sz="2100" dirty="0">
                <a:solidFill>
                  <a:srgbClr val="7030A0"/>
                </a:solidFill>
              </a:rPr>
              <a:t> </a:t>
            </a:r>
            <a:r>
              <a:rPr lang="pl-PL" sz="2100" i="1" dirty="0">
                <a:solidFill>
                  <a:srgbClr val="7030A0"/>
                </a:solidFill>
              </a:rPr>
              <a:t>lub</a:t>
            </a:r>
            <a:r>
              <a:rPr lang="pl-PL" sz="2100" dirty="0">
                <a:solidFill>
                  <a:srgbClr val="7030A0"/>
                </a:solidFill>
              </a:rPr>
              <a:t> </a:t>
            </a:r>
            <a:r>
              <a:rPr lang="pl-PL" sz="2100" i="1" dirty="0">
                <a:solidFill>
                  <a:srgbClr val="7030A0"/>
                </a:solidFill>
              </a:rPr>
              <a:t>płaczesz,</a:t>
            </a:r>
            <a:r>
              <a:rPr lang="pl-PL" sz="2100" dirty="0">
                <a:solidFill>
                  <a:srgbClr val="7030A0"/>
                </a:solidFill>
              </a:rPr>
              <a:t> </a:t>
            </a:r>
            <a:r>
              <a:rPr lang="pl-PL" sz="2100" i="1" dirty="0">
                <a:solidFill>
                  <a:srgbClr val="7030A0"/>
                </a:solidFill>
              </a:rPr>
              <a:t>twoje</a:t>
            </a:r>
            <a:r>
              <a:rPr lang="pl-PL" sz="2100" dirty="0">
                <a:solidFill>
                  <a:srgbClr val="7030A0"/>
                </a:solidFill>
              </a:rPr>
              <a:t> </a:t>
            </a:r>
            <a:r>
              <a:rPr lang="pl-PL" sz="2100" i="1" dirty="0">
                <a:solidFill>
                  <a:srgbClr val="7030A0"/>
                </a:solidFill>
              </a:rPr>
              <a:t>serce</a:t>
            </a:r>
            <a:r>
              <a:rPr lang="pl-PL" sz="2100" dirty="0">
                <a:solidFill>
                  <a:srgbClr val="7030A0"/>
                </a:solidFill>
              </a:rPr>
              <a:t> </a:t>
            </a:r>
            <a:r>
              <a:rPr lang="pl-PL" sz="2100" i="1" dirty="0">
                <a:solidFill>
                  <a:srgbClr val="7030A0"/>
                </a:solidFill>
              </a:rPr>
              <a:t>jest</a:t>
            </a:r>
            <a:r>
              <a:rPr lang="pl-PL" sz="2100" dirty="0">
                <a:solidFill>
                  <a:srgbClr val="7030A0"/>
                </a:solidFill>
              </a:rPr>
              <a:t> </a:t>
            </a:r>
            <a:r>
              <a:rPr lang="pl-PL" sz="2100" i="1" dirty="0">
                <a:solidFill>
                  <a:srgbClr val="7030A0"/>
                </a:solidFill>
              </a:rPr>
              <a:t>ciemnoniebieskie.</a:t>
            </a:r>
            <a:r>
              <a:rPr lang="pl-PL" sz="2100" dirty="0">
                <a:solidFill>
                  <a:srgbClr val="7030A0"/>
                </a:solidFill>
              </a:rPr>
              <a:t> </a:t>
            </a:r>
            <a:br>
              <a:rPr lang="pl-PL" sz="2100" dirty="0">
                <a:solidFill>
                  <a:srgbClr val="7030A0"/>
                </a:solidFill>
              </a:rPr>
            </a:br>
            <a:r>
              <a:rPr lang="pl-PL" sz="2100" dirty="0">
                <a:solidFill>
                  <a:srgbClr val="7030A0"/>
                </a:solidFill>
              </a:rPr>
              <a:t>                  </a:t>
            </a:r>
            <a:r>
              <a:rPr lang="pl-PL" sz="2100" i="1" dirty="0">
                <a:solidFill>
                  <a:srgbClr val="7030A0"/>
                </a:solidFill>
              </a:rPr>
              <a:t>Kiedy</a:t>
            </a:r>
            <a:r>
              <a:rPr lang="pl-PL" sz="2100" dirty="0">
                <a:solidFill>
                  <a:srgbClr val="7030A0"/>
                </a:solidFill>
              </a:rPr>
              <a:t> </a:t>
            </a:r>
            <a:r>
              <a:rPr lang="pl-PL" sz="2100" i="1" dirty="0">
                <a:solidFill>
                  <a:srgbClr val="7030A0"/>
                </a:solidFill>
              </a:rPr>
              <a:t>jesteś zły,</a:t>
            </a:r>
            <a:r>
              <a:rPr lang="pl-PL" sz="2100" dirty="0">
                <a:solidFill>
                  <a:srgbClr val="7030A0"/>
                </a:solidFill>
              </a:rPr>
              <a:t> </a:t>
            </a:r>
            <a:r>
              <a:rPr lang="pl-PL" sz="2100" i="1" dirty="0">
                <a:solidFill>
                  <a:srgbClr val="7030A0"/>
                </a:solidFill>
              </a:rPr>
              <a:t>twoje</a:t>
            </a:r>
            <a:r>
              <a:rPr lang="pl-PL" sz="2100" dirty="0">
                <a:solidFill>
                  <a:srgbClr val="7030A0"/>
                </a:solidFill>
              </a:rPr>
              <a:t> </a:t>
            </a:r>
            <a:r>
              <a:rPr lang="pl-PL" sz="2100" i="1" dirty="0">
                <a:solidFill>
                  <a:srgbClr val="7030A0"/>
                </a:solidFill>
              </a:rPr>
              <a:t>serce</a:t>
            </a:r>
            <a:r>
              <a:rPr lang="pl-PL" sz="2100" dirty="0">
                <a:solidFill>
                  <a:srgbClr val="7030A0"/>
                </a:solidFill>
              </a:rPr>
              <a:t> </a:t>
            </a:r>
            <a:r>
              <a:rPr lang="pl-PL" sz="2100" i="1" dirty="0">
                <a:solidFill>
                  <a:srgbClr val="7030A0"/>
                </a:solidFill>
              </a:rPr>
              <a:t>świeci</a:t>
            </a:r>
            <a:r>
              <a:rPr lang="pl-PL" sz="2100" dirty="0">
                <a:solidFill>
                  <a:srgbClr val="7030A0"/>
                </a:solidFill>
              </a:rPr>
              <a:t> </a:t>
            </a:r>
            <a:r>
              <a:rPr lang="pl-PL" sz="2100" i="1" dirty="0">
                <a:solidFill>
                  <a:srgbClr val="7030A0"/>
                </a:solidFill>
              </a:rPr>
              <a:t>jak</a:t>
            </a:r>
            <a:r>
              <a:rPr lang="pl-PL" sz="2100" dirty="0">
                <a:solidFill>
                  <a:srgbClr val="7030A0"/>
                </a:solidFill>
              </a:rPr>
              <a:t> </a:t>
            </a:r>
            <a:r>
              <a:rPr lang="pl-PL" sz="2100" i="1" dirty="0">
                <a:solidFill>
                  <a:srgbClr val="7030A0"/>
                </a:solidFill>
              </a:rPr>
              <a:t>ognisty</a:t>
            </a:r>
            <a:r>
              <a:rPr lang="pl-PL" sz="2100" dirty="0">
                <a:solidFill>
                  <a:srgbClr val="7030A0"/>
                </a:solidFill>
              </a:rPr>
              <a:t> </a:t>
            </a:r>
            <a:r>
              <a:rPr lang="pl-PL" sz="2100" i="1" dirty="0">
                <a:solidFill>
                  <a:srgbClr val="7030A0"/>
                </a:solidFill>
              </a:rPr>
              <a:t>smok.</a:t>
            </a:r>
            <a:br>
              <a:rPr lang="pl-PL" sz="2100" dirty="0">
                <a:solidFill>
                  <a:srgbClr val="7030A0"/>
                </a:solidFill>
              </a:rPr>
            </a:br>
            <a:r>
              <a:rPr lang="pl-PL" sz="2100" dirty="0">
                <a:solidFill>
                  <a:srgbClr val="7030A0"/>
                </a:solidFill>
              </a:rPr>
              <a:t>                                 </a:t>
            </a:r>
            <a:r>
              <a:rPr lang="pl-PL" sz="2100" i="1" dirty="0">
                <a:solidFill>
                  <a:srgbClr val="7030A0"/>
                </a:solidFill>
              </a:rPr>
              <a:t>A kiedy jesteś pełen miłości, twoje serce świeci jak gwiazdy na nocnym niebie.</a:t>
            </a:r>
            <a:r>
              <a:rPr lang="pl-PL" sz="2100" dirty="0">
                <a:solidFill>
                  <a:srgbClr val="7030A0"/>
                </a:solidFill>
              </a:rPr>
              <a:t> </a:t>
            </a:r>
            <a:br>
              <a:rPr lang="pl-PL" sz="2100" dirty="0">
                <a:solidFill>
                  <a:srgbClr val="7030A0"/>
                </a:solidFill>
              </a:rPr>
            </a:br>
            <a:r>
              <a:rPr lang="pl-PL" sz="2100" dirty="0">
                <a:solidFill>
                  <a:srgbClr val="7030A0"/>
                </a:solidFill>
              </a:rPr>
              <a:t>                             </a:t>
            </a:r>
            <a:r>
              <a:rPr lang="pl-PL" sz="2100" i="1" dirty="0">
                <a:solidFill>
                  <a:srgbClr val="7030A0"/>
                </a:solidFill>
              </a:rPr>
              <a:t>Kiedy</a:t>
            </a:r>
            <a:r>
              <a:rPr lang="pl-PL" sz="2100" dirty="0">
                <a:solidFill>
                  <a:srgbClr val="7030A0"/>
                </a:solidFill>
              </a:rPr>
              <a:t> </a:t>
            </a:r>
            <a:r>
              <a:rPr lang="pl-PL" sz="2100" i="1" dirty="0">
                <a:solidFill>
                  <a:srgbClr val="7030A0"/>
                </a:solidFill>
              </a:rPr>
              <a:t>kolory</a:t>
            </a:r>
            <a:r>
              <a:rPr lang="pl-PL" sz="2100" dirty="0">
                <a:solidFill>
                  <a:srgbClr val="7030A0"/>
                </a:solidFill>
              </a:rPr>
              <a:t> </a:t>
            </a:r>
            <a:r>
              <a:rPr lang="pl-PL" sz="2100" i="1" dirty="0">
                <a:solidFill>
                  <a:srgbClr val="7030A0"/>
                </a:solidFill>
              </a:rPr>
              <a:t>emocji</a:t>
            </a:r>
            <a:r>
              <a:rPr lang="pl-PL" sz="2100" dirty="0">
                <a:solidFill>
                  <a:srgbClr val="7030A0"/>
                </a:solidFill>
              </a:rPr>
              <a:t> </a:t>
            </a:r>
            <a:r>
              <a:rPr lang="pl-PL" sz="2100" i="1" dirty="0">
                <a:solidFill>
                  <a:srgbClr val="7030A0"/>
                </a:solidFill>
              </a:rPr>
              <a:t>spotykają się,</a:t>
            </a:r>
            <a:r>
              <a:rPr lang="pl-PL" sz="2100" dirty="0">
                <a:solidFill>
                  <a:srgbClr val="7030A0"/>
                </a:solidFill>
              </a:rPr>
              <a:t> </a:t>
            </a:r>
            <a:r>
              <a:rPr lang="pl-PL" sz="2100" i="1" dirty="0">
                <a:solidFill>
                  <a:srgbClr val="7030A0"/>
                </a:solidFill>
              </a:rPr>
              <a:t>tworzą</a:t>
            </a:r>
            <a:r>
              <a:rPr lang="pl-PL" sz="2100" dirty="0">
                <a:solidFill>
                  <a:srgbClr val="7030A0"/>
                </a:solidFill>
              </a:rPr>
              <a:t> </a:t>
            </a:r>
            <a:r>
              <a:rPr lang="pl-PL" sz="2100" i="1" dirty="0">
                <a:solidFill>
                  <a:srgbClr val="7030A0"/>
                </a:solidFill>
              </a:rPr>
              <a:t>piękną</a:t>
            </a:r>
            <a:r>
              <a:rPr lang="pl-PL" sz="2100" dirty="0">
                <a:solidFill>
                  <a:srgbClr val="7030A0"/>
                </a:solidFill>
              </a:rPr>
              <a:t> </a:t>
            </a:r>
            <a:r>
              <a:rPr lang="pl-PL" sz="2100" i="1" dirty="0">
                <a:solidFill>
                  <a:srgbClr val="7030A0"/>
                </a:solidFill>
              </a:rPr>
              <a:t>tęczę</a:t>
            </a:r>
            <a:r>
              <a:rPr lang="cs-CZ" sz="2100" i="1" dirty="0">
                <a:solidFill>
                  <a:srgbClr val="7030A0"/>
                </a:solidFill>
              </a:rPr>
              <a:t>.</a:t>
            </a:r>
            <a:br>
              <a:rPr lang="pl-PL" dirty="0">
                <a:solidFill>
                  <a:srgbClr val="7030A0"/>
                </a:solidFill>
              </a:rPr>
            </a:br>
            <a:endParaRPr lang="pl-PL" sz="1800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5.png">
            <a:extLst>
              <a:ext uri="{FF2B5EF4-FFF2-40B4-BE49-F238E27FC236}">
                <a16:creationId xmlns:a16="http://schemas.microsoft.com/office/drawing/2014/main" id="{C9BFE5EE-4EFD-F0AB-233E-531A49C0B2D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80917" y="1424818"/>
            <a:ext cx="1423402" cy="108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2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4DAFF68-0FC3-8745-CB01-EB17F508B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7201"/>
            <a:ext cx="10515600" cy="738554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cs-CZ" sz="4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04. </a:t>
            </a:r>
            <a:r>
              <a:rPr kumimoji="0" lang="cs-CZ" altLang="pl-PL" sz="1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CZĘŚĆ GŁÓWNA : PODSTAWOWE EMOCJE</a:t>
            </a:r>
          </a:p>
          <a:p>
            <a:br>
              <a:rPr lang="pl-PL" sz="120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pl-PL" sz="18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dirty="0"/>
          </a:p>
        </p:txBody>
      </p:sp>
      <p:pic>
        <p:nvPicPr>
          <p:cNvPr id="3" name="Obraz 5">
            <a:extLst>
              <a:ext uri="{FF2B5EF4-FFF2-40B4-BE49-F238E27FC236}">
                <a16:creationId xmlns:a16="http://schemas.microsoft.com/office/drawing/2014/main" id="{6D0C95C3-036B-1E0E-DEDA-70251F2C0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215" y="607205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14B367F2-67BB-EAC1-4F0B-9A6AE4F4E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87038" tIns="8887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6145" name="image13.png">
            <a:extLst>
              <a:ext uri="{FF2B5EF4-FFF2-40B4-BE49-F238E27FC236}">
                <a16:creationId xmlns:a16="http://schemas.microsoft.com/office/drawing/2014/main" id="{8457024E-9606-9572-0FFD-92FCEE5B4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903" y="457201"/>
            <a:ext cx="887898" cy="71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05AD3CF-F0A5-4782-E79E-4A104A93BF55}"/>
              </a:ext>
            </a:extLst>
          </p:cNvPr>
          <p:cNvSpPr txBox="1"/>
          <p:nvPr/>
        </p:nvSpPr>
        <p:spPr>
          <a:xfrm>
            <a:off x="836588" y="1418020"/>
            <a:ext cx="10515600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/>
              <a:t>Nauczyciel</a:t>
            </a:r>
            <a:r>
              <a:rPr lang="cs-CZ" sz="2200" dirty="0"/>
              <a:t>:</a:t>
            </a:r>
            <a:br>
              <a:rPr lang="cs-CZ" sz="2200" dirty="0"/>
            </a:br>
            <a:r>
              <a:rPr lang="cs-CZ" sz="2200" dirty="0"/>
              <a:t> "Zobaczycie 6 obrazków przedstawiających podstawowe emocje.</a:t>
            </a:r>
            <a:endParaRPr lang="pl-PL" sz="2200" dirty="0"/>
          </a:p>
          <a:p>
            <a:r>
              <a:rPr lang="cs-CZ" sz="2200" dirty="0"/>
              <a:t>  Będziemy zgadywać, jakie to emocje i spróbujemy wymyślić przykład dla każdej z nich –</a:t>
            </a:r>
            <a:br>
              <a:rPr lang="cs-CZ" sz="2200" dirty="0"/>
            </a:br>
            <a:r>
              <a:rPr lang="cs-CZ" sz="2200" dirty="0"/>
              <a:t>  sytuację lub historię, najlepiej własną. A na koniec zasugerujemy kolor, który Twoim</a:t>
            </a:r>
            <a:br>
              <a:rPr lang="cs-CZ" sz="2200" dirty="0"/>
            </a:br>
            <a:r>
              <a:rPr lang="cs-CZ" sz="2200" dirty="0"/>
              <a:t>  zdaniem najlepiej pasuje do każdej emocji.”</a:t>
            </a:r>
          </a:p>
          <a:p>
            <a:r>
              <a:rPr lang="cs-CZ" sz="2200" b="1" dirty="0"/>
              <a:t>Plansza</a:t>
            </a:r>
            <a:r>
              <a:rPr lang="cs-CZ" sz="2200" dirty="0"/>
              <a:t>: </a:t>
            </a:r>
            <a:br>
              <a:rPr lang="cs-CZ" sz="2200" dirty="0"/>
            </a:br>
            <a:r>
              <a:rPr lang="cs-CZ" sz="2200" dirty="0"/>
              <a:t>- lewa strona - 6 czarno-białych obrazków przedstawiających podstawowe emocje </a:t>
            </a:r>
            <a:br>
              <a:rPr lang="cs-CZ" sz="2200" dirty="0"/>
            </a:br>
            <a:r>
              <a:rPr lang="cs-CZ" sz="2200" dirty="0"/>
              <a:t>  ponumerowane od 1 do 6</a:t>
            </a:r>
            <a:endParaRPr lang="pl-PL" sz="2200" dirty="0"/>
          </a:p>
          <a:p>
            <a:r>
              <a:rPr lang="cs-CZ" sz="2200" dirty="0"/>
              <a:t>- prawa strona - 6 ponumerowanych linii pod spodem dla nazw każdej emocji</a:t>
            </a:r>
          </a:p>
          <a:p>
            <a:r>
              <a:rPr lang="cs-CZ" sz="2200" b="1" dirty="0"/>
              <a:t>Interakcja w klasie: </a:t>
            </a:r>
            <a:r>
              <a:rPr lang="cs-CZ" sz="2200" dirty="0"/>
              <a:t>uczniowie zgłaszają - odpowiadają - wymyślają sytuacje - historie</a:t>
            </a:r>
            <a:endParaRPr lang="pl-PL" sz="2200" dirty="0"/>
          </a:p>
          <a:p>
            <a:r>
              <a:rPr lang="cs-CZ" sz="2200" dirty="0"/>
              <a:t>  Nauczyciel/uczniowie zapisują nazwy emocji i kadrują obrazki kolorem, </a:t>
            </a:r>
            <a:br>
              <a:rPr lang="cs-CZ" sz="2200" dirty="0"/>
            </a:br>
            <a:r>
              <a:rPr lang="cs-CZ" sz="2200" dirty="0"/>
              <a:t>  na który wszyscy się zgadzają (funkcja kadrowania na tablicy interaktywnej).</a:t>
            </a:r>
          </a:p>
          <a:p>
            <a:endParaRPr lang="cs-CZ" sz="2200" dirty="0"/>
          </a:p>
          <a:p>
            <a:r>
              <a:rPr lang="cs-CZ" sz="2200" dirty="0"/>
              <a:t>Tabela – patrz poniższy slajd</a:t>
            </a:r>
            <a:endParaRPr lang="cs-CZ" dirty="0"/>
          </a:p>
          <a:p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3CED2A74-81C1-C42D-FDD7-DBEF0EC86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0566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5">
            <a:extLst>
              <a:ext uri="{FF2B5EF4-FFF2-40B4-BE49-F238E27FC236}">
                <a16:creationId xmlns:a16="http://schemas.microsoft.com/office/drawing/2014/main" id="{322B1C3C-5CA2-91B5-529F-2A2896035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215" y="607205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id="{B42ABB08-5CB4-46BD-FB90-9C6058AF5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522" y="532363"/>
            <a:ext cx="10036277" cy="689964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cs-CZ" sz="4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04. </a:t>
            </a:r>
            <a:r>
              <a:rPr kumimoji="0" lang="cs-CZ" altLang="pl-PL" sz="123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CZĘŚĆ GŁÓWNA : PODSTAWOWE EMOCJE</a:t>
            </a:r>
          </a:p>
          <a:p>
            <a:br>
              <a:rPr lang="pl-PL" sz="18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pl-PL" sz="18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dirty="0"/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DE0CA941-3899-12BC-17AB-F06B77F0F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38" y="1515062"/>
            <a:ext cx="6704886" cy="485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2">
            <a:extLst>
              <a:ext uri="{FF2B5EF4-FFF2-40B4-BE49-F238E27FC236}">
                <a16:creationId xmlns:a16="http://schemas.microsoft.com/office/drawing/2014/main" id="{9D752482-78EF-9C9A-0375-9CA289590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5434" y="2004762"/>
            <a:ext cx="2532380" cy="35775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GNIEW</a:t>
            </a:r>
            <a:endParaRPr lang="pl-PL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STRACH</a:t>
            </a:r>
            <a:endParaRPr lang="pl-PL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OPÓR</a:t>
            </a:r>
            <a:endParaRPr lang="pl-PL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ZDZIWIENIE</a:t>
            </a:r>
            <a:endParaRPr lang="pl-PL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RADOŚĆ</a:t>
            </a:r>
            <a:endParaRPr lang="pl-PL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SMUTEK</a:t>
            </a:r>
            <a:endParaRPr lang="pl-PL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455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4B89D9B6-6888-C364-D9B3-9ED3D42B1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45237"/>
            <a:ext cx="10515600" cy="744265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cs-CZ" sz="4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l-PL" sz="18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B00A7C-FF3F-AB57-E257-DC1919B9B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497" y="29195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85375" tIns="8728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image13.png">
            <a:extLst>
              <a:ext uri="{FF2B5EF4-FFF2-40B4-BE49-F238E27FC236}">
                <a16:creationId xmlns:a16="http://schemas.microsoft.com/office/drawing/2014/main" id="{F082E0A9-8E81-A19B-D335-19FF5D467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951" y="553021"/>
            <a:ext cx="913849" cy="73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35E2F8-6668-9101-A65B-274968AEA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50277" y="630316"/>
            <a:ext cx="10016197" cy="87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785375" tIns="8728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05. ĆWICZENIE 1: „TWARZE“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BA7749-2313-4CCE-0825-17C064F93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559039"/>
            <a:ext cx="10757598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2875"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sz="2200" b="1" dirty="0"/>
              <a:t>Tabela</a:t>
            </a:r>
            <a:r>
              <a:rPr lang="cs-CZ" sz="2200" dirty="0"/>
              <a:t> - pozostaje tabela i nazwy podstawowych emocji</a:t>
            </a:r>
          </a:p>
          <a:p>
            <a:endParaRPr lang="pl-PL" sz="2200" dirty="0"/>
          </a:p>
          <a:p>
            <a:r>
              <a:rPr lang="cs-CZ" sz="2200" dirty="0"/>
              <a:t> Ćwiczenie 1: nauczyciel najpierw wyjaśnia uczniom następujące kroki:</a:t>
            </a:r>
            <a:endParaRPr lang="pl-PL" sz="2200" dirty="0"/>
          </a:p>
          <a:p>
            <a:r>
              <a:rPr lang="cs-CZ" sz="2200" dirty="0"/>
              <a:t> - nauczyciel ma nieprzezroczystą torbę, a w niej karty z nazwami emocji, </a:t>
            </a:r>
            <a:br>
              <a:rPr lang="cs-CZ" sz="2200" dirty="0"/>
            </a:br>
            <a:r>
              <a:rPr lang="cs-CZ" sz="2200" dirty="0"/>
              <a:t>     nauczyciel wywołuje po jednym uczniu do tablicy</a:t>
            </a:r>
            <a:endParaRPr lang="pl-PL" sz="2200" dirty="0"/>
          </a:p>
          <a:p>
            <a:r>
              <a:rPr lang="cs-CZ" sz="2200" dirty="0"/>
              <a:t> - uczeń wyjmuje jedną kartę z torby, odczytuje nazwę emocji, </a:t>
            </a:r>
            <a:br>
              <a:rPr lang="cs-CZ" sz="2200" dirty="0"/>
            </a:br>
            <a:r>
              <a:rPr lang="cs-CZ" sz="2200" dirty="0"/>
              <a:t>     nie pokazuje jej kolegom z klasy i odkłada ją na bok</a:t>
            </a:r>
            <a:endParaRPr lang="pl-PL" sz="2200" dirty="0"/>
          </a:p>
          <a:p>
            <a:pPr lvl="0"/>
            <a:r>
              <a:rPr lang="cs-CZ" sz="2200" dirty="0"/>
              <a:t> - uczeń próbuje wyrazić emocje wyłącznie za pomocą mimiki twarzy.</a:t>
            </a:r>
            <a:br>
              <a:rPr lang="cs-CZ" sz="2200" dirty="0"/>
            </a:br>
            <a:r>
              <a:rPr lang="cs-CZ" sz="2200" dirty="0"/>
              <a:t>   - koledzy z klasy zgadują, jaka to emocja - pokazują kolory, które wybrali </a:t>
            </a:r>
            <a:br>
              <a:rPr lang="cs-CZ" sz="2200" dirty="0"/>
            </a:br>
            <a:r>
              <a:rPr lang="cs-CZ" sz="2200" dirty="0"/>
              <a:t>     dla tej emocji </a:t>
            </a:r>
          </a:p>
          <a:p>
            <a:pPr lvl="0"/>
            <a:r>
              <a:rPr lang="cs-CZ" sz="2200" dirty="0"/>
              <a:t> </a:t>
            </a:r>
            <a:endParaRPr lang="pl-PL" altLang="pl-PL" dirty="0"/>
          </a:p>
          <a:p>
            <a:pPr marL="0" marR="0" lvl="0" indent="142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1075" algn="l"/>
              </a:tabLst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47ECE67-1FA5-97B3-F1A8-0BE7F279D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04079" y="172831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Obraz 5">
            <a:extLst>
              <a:ext uri="{FF2B5EF4-FFF2-40B4-BE49-F238E27FC236}">
                <a16:creationId xmlns:a16="http://schemas.microsoft.com/office/drawing/2014/main" id="{81C007D1-843A-DFF1-7D1F-5BB45E83C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215" y="607205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09304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1975</Words>
  <Application>Microsoft Office PowerPoint</Application>
  <PresentationFormat>Panoramiczny</PresentationFormat>
  <Paragraphs>173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SPIS TREŚCI:</vt:lpstr>
      <vt:lpstr>01. BARWY I PSYCHIKA </vt:lpstr>
      <vt:lpstr>02. METODOLOGIA LEKCJI  </vt:lpstr>
      <vt:lpstr> 03. MOTIWACJA  – POJĘCIE EMOCJI </vt:lpstr>
      <vt:lpstr>Prezentacja programu PowerPoint</vt:lpstr>
      <vt:lpstr>Prezentacja programu PowerPoint</vt:lpstr>
      <vt:lpstr>Prezentacja programu PowerPoint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xx xx</dc:creator>
  <cp:lastModifiedBy>xx xx</cp:lastModifiedBy>
  <cp:revision>5</cp:revision>
  <dcterms:created xsi:type="dcterms:W3CDTF">2025-05-22T11:27:55Z</dcterms:created>
  <dcterms:modified xsi:type="dcterms:W3CDTF">2025-06-09T10:47:32Z</dcterms:modified>
</cp:coreProperties>
</file>