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7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364222-FAF4-D84C-99F9-3B310342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37" y="2548959"/>
            <a:ext cx="10015281" cy="143438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FA0A05-A54F-ABD9-C6A4-B5806F978A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0521" y="2172279"/>
            <a:ext cx="1138221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014220">
              <a:lnSpc>
                <a:spcPts val="10840"/>
              </a:lnSpc>
              <a:tabLst>
                <a:tab pos="8055610" algn="l"/>
              </a:tabLst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</a:t>
            </a:r>
            <a:r>
              <a:rPr lang="en-US" sz="3600" i="1" spc="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výučby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4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C9B6C0E0-CF77-D380-BDD2-C8DD22F6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8A29F-FAFA-81B4-CEBF-05661004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04. </a:t>
            </a:r>
            <a:r>
              <a:rPr lang="pl-PL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ODPORÚČANIA PRE UČITEĽOV</a:t>
            </a:r>
            <a:endParaRPr lang="pl-PL" sz="3000" b="1" dirty="0">
              <a:effectLst/>
              <a:ea typeface="Calibri" panose="020F0502020204030204" pitchFamily="34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3000" b="1" dirty="0">
                <a:cs typeface="Arial" panose="020B0604020202020204" pitchFamily="34" charset="0"/>
              </a:rPr>
              <a:t> </a:t>
            </a:r>
            <a:endParaRPr lang="pl-PL" sz="3000" dirty="0"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A4B71D-B2EF-9F99-A005-656D839A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731024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Pripravte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prípadné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otázky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študentov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rozdieloch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medzi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etiketou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nepočujúcich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počujúcich</a:t>
            </a:r>
            <a:r>
              <a:rPr lang="cs-CZ" sz="2200" dirty="0"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Pripravte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si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rôzne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príklady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situácií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na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ktorých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môžete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emonštrovať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pravidlá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správneho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správania</a:t>
            </a:r>
            <a:endParaRPr lang="pl-PL" sz="2200" dirty="0">
              <a:solidFill>
                <a:srgbClr val="04092F"/>
              </a:solidFill>
              <a:effectLst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Pripravte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na to,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že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niektorí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študenti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môžu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potrebovať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viac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času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podpory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pri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príprave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scenárov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scen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Podporujte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žiakov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tvorivom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myslení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v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schopnosti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vyjadriť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svoje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pocity</a:t>
            </a:r>
            <a:r>
              <a:rPr lang="pl-PL" sz="22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skúsenosti</a:t>
            </a:r>
            <a:endParaRPr lang="pl-PL" sz="2200" dirty="0">
              <a:cs typeface="Arial" panose="020B0604020202020204" pitchFamily="34" charset="0"/>
            </a:endParaRPr>
          </a:p>
        </p:txBody>
      </p:sp>
      <p:pic>
        <p:nvPicPr>
          <p:cNvPr id="5" name="image19.jpeg">
            <a:extLst>
              <a:ext uri="{FF2B5EF4-FFF2-40B4-BE49-F238E27FC236}">
                <a16:creationId xmlns:a16="http://schemas.microsoft.com/office/drawing/2014/main" id="{816537DF-D583-FD2F-BE65-210691737B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5541" y="2661186"/>
            <a:ext cx="2603563" cy="2327882"/>
          </a:xfrm>
          <a:prstGeom prst="rect">
            <a:avLst/>
          </a:prstGeom>
        </p:spPr>
      </p:pic>
      <p:pic>
        <p:nvPicPr>
          <p:cNvPr id="6" name="image13.png">
            <a:extLst>
              <a:ext uri="{FF2B5EF4-FFF2-40B4-BE49-F238E27FC236}">
                <a16:creationId xmlns:a16="http://schemas.microsoft.com/office/drawing/2014/main" id="{EC196803-411A-B1D6-252C-580C7C0323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762020-E786-F76F-7CD4-C78E5811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05. </a:t>
            </a:r>
            <a:r>
              <a:rPr lang="pl-PL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TEÓRIE K</a:t>
            </a:r>
            <a:r>
              <a:rPr lang="pl-PL" sz="3000" b="1" spc="-65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TÉME </a:t>
            </a:r>
            <a:r>
              <a:rPr lang="cs-CZ" sz="3000" b="1" dirty="0">
                <a:cs typeface="Arial" panose="020B0604020202020204" pitchFamily="34" charset="0"/>
              </a:rPr>
              <a:t>“RELKAMA”</a:t>
            </a:r>
            <a:endParaRPr lang="pl-PL" sz="3000" b="1" dirty="0"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463884-5BA2-5912-3278-E95A62C9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758"/>
            <a:ext cx="10828421" cy="4103920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cs-CZ" sz="22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súbor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normy,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určujú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vhodné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v</a:t>
            </a:r>
            <a:r>
              <a:rPr lang="pl-PL" sz="2200" spc="36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spoločnosti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profesionálnych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situáciách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spôsoby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akými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ľudia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komunikujú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obliekajú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stolujú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pozdravujú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založená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spoločenské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krajinách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regiónoch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skupinách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líšiť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417445">
              <a:lnSpc>
                <a:spcPts val="3940"/>
              </a:lnSpc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828ACD-DBB9-C69F-845D-F663AB4F07D9}"/>
              </a:ext>
            </a:extLst>
          </p:cNvPr>
          <p:cNvSpPr txBox="1"/>
          <p:nvPr/>
        </p:nvSpPr>
        <p:spPr>
          <a:xfrm>
            <a:off x="-1889760" y="1149469"/>
            <a:ext cx="6096000" cy="64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930"/>
              </a:lnSpc>
              <a:spcBef>
                <a:spcPts val="500"/>
              </a:spcBef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 JE ETIKETA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B140D75-BE2B-C4E0-338A-732ED9B5B528}"/>
              </a:ext>
            </a:extLst>
          </p:cNvPr>
          <p:cNvGrpSpPr>
            <a:grpSpLocks/>
          </p:cNvGrpSpPr>
          <p:nvPr/>
        </p:nvGrpSpPr>
        <p:grpSpPr bwMode="auto">
          <a:xfrm>
            <a:off x="8600884" y="2061127"/>
            <a:ext cx="2018348" cy="3596576"/>
            <a:chOff x="15759" y="15"/>
            <a:chExt cx="9885" cy="16184"/>
          </a:xfrm>
        </p:grpSpPr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FADE3766-905E-5D24-C850-C0311D66A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" y="9658"/>
              <a:ext cx="8582" cy="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E0E33402-C9E8-BCFA-122C-F3312D8B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4" y="14"/>
              <a:ext cx="6555" cy="8080"/>
            </a:xfrm>
            <a:custGeom>
              <a:avLst/>
              <a:gdLst>
                <a:gd name="T0" fmla="+- 0 20398 17425"/>
                <a:gd name="T1" fmla="*/ T0 w 6555"/>
                <a:gd name="T2" fmla="+- 0 8095 15"/>
                <a:gd name="T3" fmla="*/ 8095 h 8080"/>
                <a:gd name="T4" fmla="+- 0 21151 17425"/>
                <a:gd name="T5" fmla="*/ T4 w 6555"/>
                <a:gd name="T6" fmla="+- 0 8075 15"/>
                <a:gd name="T7" fmla="*/ 8075 h 8080"/>
                <a:gd name="T8" fmla="+- 0 23980 17425"/>
                <a:gd name="T9" fmla="*/ T8 w 6555"/>
                <a:gd name="T10" fmla="+- 0 15 15"/>
                <a:gd name="T11" fmla="*/ 15 h 8080"/>
                <a:gd name="T12" fmla="+- 0 23972 17425"/>
                <a:gd name="T13" fmla="*/ T12 w 6555"/>
                <a:gd name="T14" fmla="+- 0 5055 15"/>
                <a:gd name="T15" fmla="*/ 5055 h 8080"/>
                <a:gd name="T16" fmla="+- 0 23938 17425"/>
                <a:gd name="T17" fmla="*/ T16 w 6555"/>
                <a:gd name="T18" fmla="+- 0 5355 15"/>
                <a:gd name="T19" fmla="*/ 5355 h 8080"/>
                <a:gd name="T20" fmla="+- 0 23878 17425"/>
                <a:gd name="T21" fmla="*/ T20 w 6555"/>
                <a:gd name="T22" fmla="+- 0 5635 15"/>
                <a:gd name="T23" fmla="*/ 5635 h 8080"/>
                <a:gd name="T24" fmla="+- 0 23793 17425"/>
                <a:gd name="T25" fmla="*/ T24 w 6555"/>
                <a:gd name="T26" fmla="+- 0 5915 15"/>
                <a:gd name="T27" fmla="*/ 5915 h 8080"/>
                <a:gd name="T28" fmla="+- 0 23685 17425"/>
                <a:gd name="T29" fmla="*/ T28 w 6555"/>
                <a:gd name="T30" fmla="+- 0 6175 15"/>
                <a:gd name="T31" fmla="*/ 6175 h 8080"/>
                <a:gd name="T32" fmla="+- 0 23555 17425"/>
                <a:gd name="T33" fmla="*/ T32 w 6555"/>
                <a:gd name="T34" fmla="+- 0 6435 15"/>
                <a:gd name="T35" fmla="*/ 6435 h 8080"/>
                <a:gd name="T36" fmla="+- 0 23404 17425"/>
                <a:gd name="T37" fmla="*/ T36 w 6555"/>
                <a:gd name="T38" fmla="+- 0 6675 15"/>
                <a:gd name="T39" fmla="*/ 6675 h 8080"/>
                <a:gd name="T40" fmla="+- 0 23233 17425"/>
                <a:gd name="T41" fmla="*/ T40 w 6555"/>
                <a:gd name="T42" fmla="+- 0 6915 15"/>
                <a:gd name="T43" fmla="*/ 6915 h 8080"/>
                <a:gd name="T44" fmla="+- 0 23043 17425"/>
                <a:gd name="T45" fmla="*/ T44 w 6555"/>
                <a:gd name="T46" fmla="+- 0 7115 15"/>
                <a:gd name="T47" fmla="*/ 7115 h 8080"/>
                <a:gd name="T48" fmla="+- 0 22836 17425"/>
                <a:gd name="T49" fmla="*/ T48 w 6555"/>
                <a:gd name="T50" fmla="+- 0 7315 15"/>
                <a:gd name="T51" fmla="*/ 7315 h 8080"/>
                <a:gd name="T52" fmla="+- 0 22613 17425"/>
                <a:gd name="T53" fmla="*/ T52 w 6555"/>
                <a:gd name="T54" fmla="+- 0 7495 15"/>
                <a:gd name="T55" fmla="*/ 7495 h 8080"/>
                <a:gd name="T56" fmla="+- 0 22375 17425"/>
                <a:gd name="T57" fmla="*/ T56 w 6555"/>
                <a:gd name="T58" fmla="+- 0 7635 15"/>
                <a:gd name="T59" fmla="*/ 7635 h 8080"/>
                <a:gd name="T60" fmla="+- 0 22058 17425"/>
                <a:gd name="T61" fmla="*/ T60 w 6555"/>
                <a:gd name="T62" fmla="+- 0 7815 15"/>
                <a:gd name="T63" fmla="*/ 7815 h 8080"/>
                <a:gd name="T64" fmla="+- 0 21297 17425"/>
                <a:gd name="T65" fmla="*/ T64 w 6555"/>
                <a:gd name="T66" fmla="+- 0 8055 15"/>
                <a:gd name="T67" fmla="*/ 8055 h 8080"/>
                <a:gd name="T68" fmla="+- 0 20925 17425"/>
                <a:gd name="T69" fmla="*/ T68 w 6555"/>
                <a:gd name="T70" fmla="+- 0 8015 15"/>
                <a:gd name="T71" fmla="*/ 8015 h 8080"/>
                <a:gd name="T72" fmla="+- 0 21363 17425"/>
                <a:gd name="T73" fmla="*/ T72 w 6555"/>
                <a:gd name="T74" fmla="+- 0 7955 15"/>
                <a:gd name="T75" fmla="*/ 7955 h 8080"/>
                <a:gd name="T76" fmla="+- 0 21914 17425"/>
                <a:gd name="T77" fmla="*/ T76 w 6555"/>
                <a:gd name="T78" fmla="+- 0 7795 15"/>
                <a:gd name="T79" fmla="*/ 7795 h 8080"/>
                <a:gd name="T80" fmla="+- 0 22172 17425"/>
                <a:gd name="T81" fmla="*/ T80 w 6555"/>
                <a:gd name="T82" fmla="+- 0 7675 15"/>
                <a:gd name="T83" fmla="*/ 7675 h 8080"/>
                <a:gd name="T84" fmla="+- 0 22476 17425"/>
                <a:gd name="T85" fmla="*/ T84 w 6555"/>
                <a:gd name="T86" fmla="+- 0 7495 15"/>
                <a:gd name="T87" fmla="*/ 7495 h 8080"/>
                <a:gd name="T88" fmla="+- 0 22704 17425"/>
                <a:gd name="T89" fmla="*/ T88 w 6555"/>
                <a:gd name="T90" fmla="+- 0 7335 15"/>
                <a:gd name="T91" fmla="*/ 7335 h 8080"/>
                <a:gd name="T92" fmla="+- 0 22915 17425"/>
                <a:gd name="T93" fmla="*/ T92 w 6555"/>
                <a:gd name="T94" fmla="+- 0 7135 15"/>
                <a:gd name="T95" fmla="*/ 7135 h 8080"/>
                <a:gd name="T96" fmla="+- 0 23110 17425"/>
                <a:gd name="T97" fmla="*/ T96 w 6555"/>
                <a:gd name="T98" fmla="+- 0 6935 15"/>
                <a:gd name="T99" fmla="*/ 6935 h 8080"/>
                <a:gd name="T100" fmla="+- 0 23286 17425"/>
                <a:gd name="T101" fmla="*/ T100 w 6555"/>
                <a:gd name="T102" fmla="+- 0 6715 15"/>
                <a:gd name="T103" fmla="*/ 6715 h 8080"/>
                <a:gd name="T104" fmla="+- 0 23443 17425"/>
                <a:gd name="T105" fmla="*/ T104 w 6555"/>
                <a:gd name="T106" fmla="+- 0 6475 15"/>
                <a:gd name="T107" fmla="*/ 6475 h 8080"/>
                <a:gd name="T108" fmla="+- 0 23579 17425"/>
                <a:gd name="T109" fmla="*/ T108 w 6555"/>
                <a:gd name="T110" fmla="+- 0 6235 15"/>
                <a:gd name="T111" fmla="*/ 6235 h 8080"/>
                <a:gd name="T112" fmla="+- 0 23693 17425"/>
                <a:gd name="T113" fmla="*/ T112 w 6555"/>
                <a:gd name="T114" fmla="+- 0 5975 15"/>
                <a:gd name="T115" fmla="*/ 5975 h 8080"/>
                <a:gd name="T116" fmla="+- 0 23784 17425"/>
                <a:gd name="T117" fmla="*/ T116 w 6555"/>
                <a:gd name="T118" fmla="+- 0 5695 15"/>
                <a:gd name="T119" fmla="*/ 5695 h 8080"/>
                <a:gd name="T120" fmla="+- 0 23851 17425"/>
                <a:gd name="T121" fmla="*/ T120 w 6555"/>
                <a:gd name="T122" fmla="+- 0 5415 15"/>
                <a:gd name="T123" fmla="*/ 5415 h 8080"/>
                <a:gd name="T124" fmla="+- 0 23891 17425"/>
                <a:gd name="T125" fmla="*/ T124 w 6555"/>
                <a:gd name="T126" fmla="+- 0 5135 15"/>
                <a:gd name="T127" fmla="*/ 5135 h 8080"/>
                <a:gd name="T128" fmla="+- 0 23905 17425"/>
                <a:gd name="T129" fmla="*/ T128 w 6555"/>
                <a:gd name="T130" fmla="+- 0 4835 15"/>
                <a:gd name="T131" fmla="*/ 4835 h 8080"/>
                <a:gd name="T132" fmla="+- 0 17496 17425"/>
                <a:gd name="T133" fmla="*/ T132 w 6555"/>
                <a:gd name="T134" fmla="+- 0 4835 15"/>
                <a:gd name="T135" fmla="*/ 4835 h 8080"/>
                <a:gd name="T136" fmla="+- 0 17510 17425"/>
                <a:gd name="T137" fmla="*/ T136 w 6555"/>
                <a:gd name="T138" fmla="+- 0 5135 15"/>
                <a:gd name="T139" fmla="*/ 5135 h 8080"/>
                <a:gd name="T140" fmla="+- 0 17551 17425"/>
                <a:gd name="T141" fmla="*/ T140 w 6555"/>
                <a:gd name="T142" fmla="+- 0 5415 15"/>
                <a:gd name="T143" fmla="*/ 5415 h 8080"/>
                <a:gd name="T144" fmla="+- 0 17618 17425"/>
                <a:gd name="T145" fmla="*/ T144 w 6555"/>
                <a:gd name="T146" fmla="+- 0 5695 15"/>
                <a:gd name="T147" fmla="*/ 5695 h 8080"/>
                <a:gd name="T148" fmla="+- 0 17708 17425"/>
                <a:gd name="T149" fmla="*/ T148 w 6555"/>
                <a:gd name="T150" fmla="+- 0 5975 15"/>
                <a:gd name="T151" fmla="*/ 5975 h 8080"/>
                <a:gd name="T152" fmla="+- 0 17823 17425"/>
                <a:gd name="T153" fmla="*/ T152 w 6555"/>
                <a:gd name="T154" fmla="+- 0 6235 15"/>
                <a:gd name="T155" fmla="*/ 6235 h 8080"/>
                <a:gd name="T156" fmla="+- 0 17959 17425"/>
                <a:gd name="T157" fmla="*/ T156 w 6555"/>
                <a:gd name="T158" fmla="+- 0 6475 15"/>
                <a:gd name="T159" fmla="*/ 6475 h 8080"/>
                <a:gd name="T160" fmla="+- 0 18115 17425"/>
                <a:gd name="T161" fmla="*/ T160 w 6555"/>
                <a:gd name="T162" fmla="+- 0 6715 15"/>
                <a:gd name="T163" fmla="*/ 6715 h 8080"/>
                <a:gd name="T164" fmla="+- 0 18292 17425"/>
                <a:gd name="T165" fmla="*/ T164 w 6555"/>
                <a:gd name="T166" fmla="+- 0 6935 15"/>
                <a:gd name="T167" fmla="*/ 6935 h 8080"/>
                <a:gd name="T168" fmla="+- 0 18486 17425"/>
                <a:gd name="T169" fmla="*/ T168 w 6555"/>
                <a:gd name="T170" fmla="+- 0 7135 15"/>
                <a:gd name="T171" fmla="*/ 7135 h 8080"/>
                <a:gd name="T172" fmla="+- 0 18698 17425"/>
                <a:gd name="T173" fmla="*/ T172 w 6555"/>
                <a:gd name="T174" fmla="+- 0 7335 15"/>
                <a:gd name="T175" fmla="*/ 7335 h 8080"/>
                <a:gd name="T176" fmla="+- 0 18925 17425"/>
                <a:gd name="T177" fmla="*/ T176 w 6555"/>
                <a:gd name="T178" fmla="+- 0 7495 15"/>
                <a:gd name="T179" fmla="*/ 7495 h 8080"/>
                <a:gd name="T180" fmla="+- 0 19229 17425"/>
                <a:gd name="T181" fmla="*/ T180 w 6555"/>
                <a:gd name="T182" fmla="+- 0 7675 15"/>
                <a:gd name="T183" fmla="*/ 7675 h 8080"/>
                <a:gd name="T184" fmla="+- 0 19487 17425"/>
                <a:gd name="T185" fmla="*/ T184 w 6555"/>
                <a:gd name="T186" fmla="+- 0 7795 15"/>
                <a:gd name="T187" fmla="*/ 7795 h 8080"/>
                <a:gd name="T188" fmla="+- 0 20037 17425"/>
                <a:gd name="T189" fmla="*/ T188 w 6555"/>
                <a:gd name="T190" fmla="+- 0 7955 15"/>
                <a:gd name="T191" fmla="*/ 7955 h 8080"/>
                <a:gd name="T192" fmla="+- 0 20475 17425"/>
                <a:gd name="T193" fmla="*/ T192 w 6555"/>
                <a:gd name="T194" fmla="+- 0 8015 15"/>
                <a:gd name="T195" fmla="*/ 8015 h 8080"/>
                <a:gd name="T196" fmla="+- 0 19474 17425"/>
                <a:gd name="T197" fmla="*/ T196 w 6555"/>
                <a:gd name="T198" fmla="+- 0 7875 15"/>
                <a:gd name="T199" fmla="*/ 7875 h 8080"/>
                <a:gd name="T200" fmla="+- 0 19213 17425"/>
                <a:gd name="T201" fmla="*/ T200 w 6555"/>
                <a:gd name="T202" fmla="+- 0 7755 15"/>
                <a:gd name="T203" fmla="*/ 7755 h 8080"/>
                <a:gd name="T204" fmla="+- 0 18904 17425"/>
                <a:gd name="T205" fmla="*/ T204 w 6555"/>
                <a:gd name="T206" fmla="+- 0 7575 15"/>
                <a:gd name="T207" fmla="*/ 7575 h 8080"/>
                <a:gd name="T208" fmla="+- 0 18674 17425"/>
                <a:gd name="T209" fmla="*/ T208 w 6555"/>
                <a:gd name="T210" fmla="+- 0 7395 15"/>
                <a:gd name="T211" fmla="*/ 7395 h 8080"/>
                <a:gd name="T212" fmla="+- 0 18458 17425"/>
                <a:gd name="T213" fmla="*/ T212 w 6555"/>
                <a:gd name="T214" fmla="+- 0 7215 15"/>
                <a:gd name="T215" fmla="*/ 7215 h 8080"/>
                <a:gd name="T216" fmla="+- 0 18260 17425"/>
                <a:gd name="T217" fmla="*/ T216 w 6555"/>
                <a:gd name="T218" fmla="+- 0 7015 15"/>
                <a:gd name="T219" fmla="*/ 7015 h 8080"/>
                <a:gd name="T220" fmla="+- 0 18079 17425"/>
                <a:gd name="T221" fmla="*/ T220 w 6555"/>
                <a:gd name="T222" fmla="+- 0 6795 15"/>
                <a:gd name="T223" fmla="*/ 6795 h 8080"/>
                <a:gd name="T224" fmla="+- 0 17918 17425"/>
                <a:gd name="T225" fmla="*/ T224 w 6555"/>
                <a:gd name="T226" fmla="+- 0 6555 15"/>
                <a:gd name="T227" fmla="*/ 6555 h 8080"/>
                <a:gd name="T228" fmla="+- 0 17777 17425"/>
                <a:gd name="T229" fmla="*/ T228 w 6555"/>
                <a:gd name="T230" fmla="+- 0 6315 15"/>
                <a:gd name="T231" fmla="*/ 6315 h 8080"/>
                <a:gd name="T232" fmla="+- 0 17658 17425"/>
                <a:gd name="T233" fmla="*/ T232 w 6555"/>
                <a:gd name="T234" fmla="+- 0 6055 15"/>
                <a:gd name="T235" fmla="*/ 6055 h 8080"/>
                <a:gd name="T236" fmla="+- 0 17561 17425"/>
                <a:gd name="T237" fmla="*/ T236 w 6555"/>
                <a:gd name="T238" fmla="+- 0 5775 15"/>
                <a:gd name="T239" fmla="*/ 5775 h 8080"/>
                <a:gd name="T240" fmla="+- 0 17489 17425"/>
                <a:gd name="T241" fmla="*/ T240 w 6555"/>
                <a:gd name="T242" fmla="+- 0 5495 15"/>
                <a:gd name="T243" fmla="*/ 5495 h 8080"/>
                <a:gd name="T244" fmla="+- 0 17442 17425"/>
                <a:gd name="T245" fmla="*/ T244 w 6555"/>
                <a:gd name="T246" fmla="+- 0 5195 15"/>
                <a:gd name="T247" fmla="*/ 5195 h 8080"/>
                <a:gd name="T248" fmla="+- 0 17425 17425"/>
                <a:gd name="T249" fmla="*/ T248 w 6555"/>
                <a:gd name="T250" fmla="+- 0 15 15"/>
                <a:gd name="T251" fmla="*/ 15 h 8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6555" h="8080">
                  <a:moveTo>
                    <a:pt x="2898" y="8060"/>
                  </a:moveTo>
                  <a:lnTo>
                    <a:pt x="3652" y="8060"/>
                  </a:lnTo>
                  <a:lnTo>
                    <a:pt x="3577" y="8080"/>
                  </a:lnTo>
                  <a:lnTo>
                    <a:pt x="2973" y="8080"/>
                  </a:lnTo>
                  <a:lnTo>
                    <a:pt x="2898" y="8060"/>
                  </a:lnTo>
                  <a:close/>
                  <a:moveTo>
                    <a:pt x="2751" y="8040"/>
                  </a:moveTo>
                  <a:lnTo>
                    <a:pt x="3799" y="8040"/>
                  </a:lnTo>
                  <a:lnTo>
                    <a:pt x="3726" y="8060"/>
                  </a:lnTo>
                  <a:lnTo>
                    <a:pt x="2824" y="8060"/>
                  </a:lnTo>
                  <a:lnTo>
                    <a:pt x="2751" y="8040"/>
                  </a:lnTo>
                  <a:close/>
                  <a:moveTo>
                    <a:pt x="6480" y="0"/>
                  </a:moveTo>
                  <a:lnTo>
                    <a:pt x="6555" y="0"/>
                  </a:lnTo>
                  <a:lnTo>
                    <a:pt x="6555" y="4820"/>
                  </a:lnTo>
                  <a:lnTo>
                    <a:pt x="6554" y="4880"/>
                  </a:lnTo>
                  <a:lnTo>
                    <a:pt x="6551" y="4960"/>
                  </a:lnTo>
                  <a:lnTo>
                    <a:pt x="6547" y="5040"/>
                  </a:lnTo>
                  <a:lnTo>
                    <a:pt x="6541" y="5120"/>
                  </a:lnTo>
                  <a:lnTo>
                    <a:pt x="6533" y="5180"/>
                  </a:lnTo>
                  <a:lnTo>
                    <a:pt x="6524" y="5260"/>
                  </a:lnTo>
                  <a:lnTo>
                    <a:pt x="6513" y="5340"/>
                  </a:lnTo>
                  <a:lnTo>
                    <a:pt x="6500" y="5400"/>
                  </a:lnTo>
                  <a:lnTo>
                    <a:pt x="6486" y="5480"/>
                  </a:lnTo>
                  <a:lnTo>
                    <a:pt x="6470" y="5560"/>
                  </a:lnTo>
                  <a:lnTo>
                    <a:pt x="6453" y="5620"/>
                  </a:lnTo>
                  <a:lnTo>
                    <a:pt x="6434" y="5700"/>
                  </a:lnTo>
                  <a:lnTo>
                    <a:pt x="6414" y="5760"/>
                  </a:lnTo>
                  <a:lnTo>
                    <a:pt x="6392" y="5840"/>
                  </a:lnTo>
                  <a:lnTo>
                    <a:pt x="6368" y="5900"/>
                  </a:lnTo>
                  <a:lnTo>
                    <a:pt x="6343" y="5960"/>
                  </a:lnTo>
                  <a:lnTo>
                    <a:pt x="6317" y="6040"/>
                  </a:lnTo>
                  <a:lnTo>
                    <a:pt x="6289" y="6100"/>
                  </a:lnTo>
                  <a:lnTo>
                    <a:pt x="6260" y="6160"/>
                  </a:lnTo>
                  <a:lnTo>
                    <a:pt x="6230" y="6240"/>
                  </a:lnTo>
                  <a:lnTo>
                    <a:pt x="6198" y="6300"/>
                  </a:lnTo>
                  <a:lnTo>
                    <a:pt x="6165" y="6360"/>
                  </a:lnTo>
                  <a:lnTo>
                    <a:pt x="6130" y="6420"/>
                  </a:lnTo>
                  <a:lnTo>
                    <a:pt x="6094" y="6480"/>
                  </a:lnTo>
                  <a:lnTo>
                    <a:pt x="6057" y="6540"/>
                  </a:lnTo>
                  <a:lnTo>
                    <a:pt x="6018" y="6600"/>
                  </a:lnTo>
                  <a:lnTo>
                    <a:pt x="5979" y="6660"/>
                  </a:lnTo>
                  <a:lnTo>
                    <a:pt x="5938" y="6720"/>
                  </a:lnTo>
                  <a:lnTo>
                    <a:pt x="5896" y="6780"/>
                  </a:lnTo>
                  <a:lnTo>
                    <a:pt x="5852" y="6840"/>
                  </a:lnTo>
                  <a:lnTo>
                    <a:pt x="5808" y="6900"/>
                  </a:lnTo>
                  <a:lnTo>
                    <a:pt x="5762" y="6940"/>
                  </a:lnTo>
                  <a:lnTo>
                    <a:pt x="5715" y="7000"/>
                  </a:lnTo>
                  <a:lnTo>
                    <a:pt x="5667" y="7060"/>
                  </a:lnTo>
                  <a:lnTo>
                    <a:pt x="5618" y="7100"/>
                  </a:lnTo>
                  <a:lnTo>
                    <a:pt x="5568" y="7160"/>
                  </a:lnTo>
                  <a:lnTo>
                    <a:pt x="5517" y="7200"/>
                  </a:lnTo>
                  <a:lnTo>
                    <a:pt x="5464" y="7260"/>
                  </a:lnTo>
                  <a:lnTo>
                    <a:pt x="5411" y="7300"/>
                  </a:lnTo>
                  <a:lnTo>
                    <a:pt x="5357" y="7340"/>
                  </a:lnTo>
                  <a:lnTo>
                    <a:pt x="5301" y="7380"/>
                  </a:lnTo>
                  <a:lnTo>
                    <a:pt x="5245" y="7440"/>
                  </a:lnTo>
                  <a:lnTo>
                    <a:pt x="5188" y="7480"/>
                  </a:lnTo>
                  <a:lnTo>
                    <a:pt x="5130" y="7520"/>
                  </a:lnTo>
                  <a:lnTo>
                    <a:pt x="5070" y="7560"/>
                  </a:lnTo>
                  <a:lnTo>
                    <a:pt x="5010" y="7600"/>
                  </a:lnTo>
                  <a:lnTo>
                    <a:pt x="4950" y="7620"/>
                  </a:lnTo>
                  <a:lnTo>
                    <a:pt x="4888" y="7660"/>
                  </a:lnTo>
                  <a:lnTo>
                    <a:pt x="4762" y="7740"/>
                  </a:lnTo>
                  <a:lnTo>
                    <a:pt x="4698" y="7760"/>
                  </a:lnTo>
                  <a:lnTo>
                    <a:pt x="4633" y="7800"/>
                  </a:lnTo>
                  <a:lnTo>
                    <a:pt x="4567" y="7820"/>
                  </a:lnTo>
                  <a:lnTo>
                    <a:pt x="4501" y="7860"/>
                  </a:lnTo>
                  <a:lnTo>
                    <a:pt x="4365" y="7900"/>
                  </a:lnTo>
                  <a:lnTo>
                    <a:pt x="3872" y="8040"/>
                  </a:lnTo>
                  <a:lnTo>
                    <a:pt x="2678" y="8040"/>
                  </a:lnTo>
                  <a:lnTo>
                    <a:pt x="2606" y="8020"/>
                  </a:lnTo>
                  <a:lnTo>
                    <a:pt x="3426" y="8020"/>
                  </a:lnTo>
                  <a:lnTo>
                    <a:pt x="3500" y="8000"/>
                  </a:lnTo>
                  <a:lnTo>
                    <a:pt x="3648" y="8000"/>
                  </a:lnTo>
                  <a:lnTo>
                    <a:pt x="3722" y="7980"/>
                  </a:lnTo>
                  <a:lnTo>
                    <a:pt x="3794" y="7980"/>
                  </a:lnTo>
                  <a:lnTo>
                    <a:pt x="3938" y="7940"/>
                  </a:lnTo>
                  <a:lnTo>
                    <a:pt x="4009" y="7940"/>
                  </a:lnTo>
                  <a:lnTo>
                    <a:pt x="4287" y="7860"/>
                  </a:lnTo>
                  <a:lnTo>
                    <a:pt x="4355" y="7820"/>
                  </a:lnTo>
                  <a:lnTo>
                    <a:pt x="4489" y="7780"/>
                  </a:lnTo>
                  <a:lnTo>
                    <a:pt x="4554" y="7740"/>
                  </a:lnTo>
                  <a:lnTo>
                    <a:pt x="4619" y="7720"/>
                  </a:lnTo>
                  <a:lnTo>
                    <a:pt x="4684" y="7680"/>
                  </a:lnTo>
                  <a:lnTo>
                    <a:pt x="4747" y="7660"/>
                  </a:lnTo>
                  <a:lnTo>
                    <a:pt x="4871" y="7580"/>
                  </a:lnTo>
                  <a:lnTo>
                    <a:pt x="4932" y="7560"/>
                  </a:lnTo>
                  <a:lnTo>
                    <a:pt x="4992" y="7520"/>
                  </a:lnTo>
                  <a:lnTo>
                    <a:pt x="5051" y="7480"/>
                  </a:lnTo>
                  <a:lnTo>
                    <a:pt x="5110" y="7440"/>
                  </a:lnTo>
                  <a:lnTo>
                    <a:pt x="5167" y="7400"/>
                  </a:lnTo>
                  <a:lnTo>
                    <a:pt x="5223" y="7360"/>
                  </a:lnTo>
                  <a:lnTo>
                    <a:pt x="5279" y="7320"/>
                  </a:lnTo>
                  <a:lnTo>
                    <a:pt x="5333" y="7260"/>
                  </a:lnTo>
                  <a:lnTo>
                    <a:pt x="5387" y="7220"/>
                  </a:lnTo>
                  <a:lnTo>
                    <a:pt x="5439" y="7180"/>
                  </a:lnTo>
                  <a:lnTo>
                    <a:pt x="5490" y="7120"/>
                  </a:lnTo>
                  <a:lnTo>
                    <a:pt x="5541" y="7080"/>
                  </a:lnTo>
                  <a:lnTo>
                    <a:pt x="5590" y="7020"/>
                  </a:lnTo>
                  <a:lnTo>
                    <a:pt x="5638" y="6980"/>
                  </a:lnTo>
                  <a:lnTo>
                    <a:pt x="5685" y="6920"/>
                  </a:lnTo>
                  <a:lnTo>
                    <a:pt x="5731" y="6860"/>
                  </a:lnTo>
                  <a:lnTo>
                    <a:pt x="5775" y="6820"/>
                  </a:lnTo>
                  <a:lnTo>
                    <a:pt x="5819" y="6760"/>
                  </a:lnTo>
                  <a:lnTo>
                    <a:pt x="5861" y="6700"/>
                  </a:lnTo>
                  <a:lnTo>
                    <a:pt x="5902" y="6640"/>
                  </a:lnTo>
                  <a:lnTo>
                    <a:pt x="5942" y="6580"/>
                  </a:lnTo>
                  <a:lnTo>
                    <a:pt x="5981" y="6520"/>
                  </a:lnTo>
                  <a:lnTo>
                    <a:pt x="6018" y="6460"/>
                  </a:lnTo>
                  <a:lnTo>
                    <a:pt x="6054" y="6400"/>
                  </a:lnTo>
                  <a:lnTo>
                    <a:pt x="6089" y="6340"/>
                  </a:lnTo>
                  <a:lnTo>
                    <a:pt x="6122" y="6280"/>
                  </a:lnTo>
                  <a:lnTo>
                    <a:pt x="6154" y="6220"/>
                  </a:lnTo>
                  <a:lnTo>
                    <a:pt x="6185" y="6160"/>
                  </a:lnTo>
                  <a:lnTo>
                    <a:pt x="6214" y="6080"/>
                  </a:lnTo>
                  <a:lnTo>
                    <a:pt x="6242" y="6020"/>
                  </a:lnTo>
                  <a:lnTo>
                    <a:pt x="6268" y="5960"/>
                  </a:lnTo>
                  <a:lnTo>
                    <a:pt x="6293" y="5900"/>
                  </a:lnTo>
                  <a:lnTo>
                    <a:pt x="6317" y="5820"/>
                  </a:lnTo>
                  <a:lnTo>
                    <a:pt x="6339" y="5760"/>
                  </a:lnTo>
                  <a:lnTo>
                    <a:pt x="6359" y="5680"/>
                  </a:lnTo>
                  <a:lnTo>
                    <a:pt x="6378" y="5620"/>
                  </a:lnTo>
                  <a:lnTo>
                    <a:pt x="6395" y="5540"/>
                  </a:lnTo>
                  <a:lnTo>
                    <a:pt x="6411" y="5480"/>
                  </a:lnTo>
                  <a:lnTo>
                    <a:pt x="6426" y="5400"/>
                  </a:lnTo>
                  <a:lnTo>
                    <a:pt x="6438" y="5320"/>
                  </a:lnTo>
                  <a:lnTo>
                    <a:pt x="6449" y="5260"/>
                  </a:lnTo>
                  <a:lnTo>
                    <a:pt x="6459" y="5180"/>
                  </a:lnTo>
                  <a:lnTo>
                    <a:pt x="6466" y="5120"/>
                  </a:lnTo>
                  <a:lnTo>
                    <a:pt x="6472" y="5040"/>
                  </a:lnTo>
                  <a:lnTo>
                    <a:pt x="6477" y="4960"/>
                  </a:lnTo>
                  <a:lnTo>
                    <a:pt x="6479" y="4880"/>
                  </a:lnTo>
                  <a:lnTo>
                    <a:pt x="6480" y="4820"/>
                  </a:lnTo>
                  <a:lnTo>
                    <a:pt x="648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4820"/>
                  </a:lnTo>
                  <a:lnTo>
                    <a:pt x="72" y="4880"/>
                  </a:lnTo>
                  <a:lnTo>
                    <a:pt x="75" y="4960"/>
                  </a:lnTo>
                  <a:lnTo>
                    <a:pt x="79" y="5040"/>
                  </a:lnTo>
                  <a:lnTo>
                    <a:pt x="85" y="5120"/>
                  </a:lnTo>
                  <a:lnTo>
                    <a:pt x="93" y="5180"/>
                  </a:lnTo>
                  <a:lnTo>
                    <a:pt x="102" y="5260"/>
                  </a:lnTo>
                  <a:lnTo>
                    <a:pt x="113" y="5320"/>
                  </a:lnTo>
                  <a:lnTo>
                    <a:pt x="126" y="5400"/>
                  </a:lnTo>
                  <a:lnTo>
                    <a:pt x="140" y="5480"/>
                  </a:lnTo>
                  <a:lnTo>
                    <a:pt x="156" y="5540"/>
                  </a:lnTo>
                  <a:lnTo>
                    <a:pt x="174" y="5620"/>
                  </a:lnTo>
                  <a:lnTo>
                    <a:pt x="193" y="5680"/>
                  </a:lnTo>
                  <a:lnTo>
                    <a:pt x="213" y="5760"/>
                  </a:lnTo>
                  <a:lnTo>
                    <a:pt x="235" y="5820"/>
                  </a:lnTo>
                  <a:lnTo>
                    <a:pt x="259" y="5900"/>
                  </a:lnTo>
                  <a:lnTo>
                    <a:pt x="283" y="5960"/>
                  </a:lnTo>
                  <a:lnTo>
                    <a:pt x="310" y="6020"/>
                  </a:lnTo>
                  <a:lnTo>
                    <a:pt x="338" y="6080"/>
                  </a:lnTo>
                  <a:lnTo>
                    <a:pt x="367" y="6160"/>
                  </a:lnTo>
                  <a:lnTo>
                    <a:pt x="398" y="6220"/>
                  </a:lnTo>
                  <a:lnTo>
                    <a:pt x="430" y="6280"/>
                  </a:lnTo>
                  <a:lnTo>
                    <a:pt x="463" y="6340"/>
                  </a:lnTo>
                  <a:lnTo>
                    <a:pt x="498" y="6400"/>
                  </a:lnTo>
                  <a:lnTo>
                    <a:pt x="534" y="6460"/>
                  </a:lnTo>
                  <a:lnTo>
                    <a:pt x="571" y="6520"/>
                  </a:lnTo>
                  <a:lnTo>
                    <a:pt x="610" y="6580"/>
                  </a:lnTo>
                  <a:lnTo>
                    <a:pt x="649" y="6640"/>
                  </a:lnTo>
                  <a:lnTo>
                    <a:pt x="690" y="6700"/>
                  </a:lnTo>
                  <a:lnTo>
                    <a:pt x="733" y="6760"/>
                  </a:lnTo>
                  <a:lnTo>
                    <a:pt x="776" y="6820"/>
                  </a:lnTo>
                  <a:lnTo>
                    <a:pt x="821" y="6860"/>
                  </a:lnTo>
                  <a:lnTo>
                    <a:pt x="867" y="6920"/>
                  </a:lnTo>
                  <a:lnTo>
                    <a:pt x="914" y="6980"/>
                  </a:lnTo>
                  <a:lnTo>
                    <a:pt x="962" y="7020"/>
                  </a:lnTo>
                  <a:lnTo>
                    <a:pt x="1011" y="7080"/>
                  </a:lnTo>
                  <a:lnTo>
                    <a:pt x="1061" y="7120"/>
                  </a:lnTo>
                  <a:lnTo>
                    <a:pt x="1112" y="7180"/>
                  </a:lnTo>
                  <a:lnTo>
                    <a:pt x="1165" y="7220"/>
                  </a:lnTo>
                  <a:lnTo>
                    <a:pt x="1218" y="7260"/>
                  </a:lnTo>
                  <a:lnTo>
                    <a:pt x="1273" y="7320"/>
                  </a:lnTo>
                  <a:lnTo>
                    <a:pt x="1328" y="7360"/>
                  </a:lnTo>
                  <a:lnTo>
                    <a:pt x="1384" y="7400"/>
                  </a:lnTo>
                  <a:lnTo>
                    <a:pt x="1442" y="7440"/>
                  </a:lnTo>
                  <a:lnTo>
                    <a:pt x="1500" y="7480"/>
                  </a:lnTo>
                  <a:lnTo>
                    <a:pt x="1559" y="7520"/>
                  </a:lnTo>
                  <a:lnTo>
                    <a:pt x="1619" y="7560"/>
                  </a:lnTo>
                  <a:lnTo>
                    <a:pt x="1680" y="7580"/>
                  </a:lnTo>
                  <a:lnTo>
                    <a:pt x="1804" y="7660"/>
                  </a:lnTo>
                  <a:lnTo>
                    <a:pt x="1867" y="7680"/>
                  </a:lnTo>
                  <a:lnTo>
                    <a:pt x="1932" y="7720"/>
                  </a:lnTo>
                  <a:lnTo>
                    <a:pt x="1997" y="7740"/>
                  </a:lnTo>
                  <a:lnTo>
                    <a:pt x="2062" y="7780"/>
                  </a:lnTo>
                  <a:lnTo>
                    <a:pt x="2196" y="7820"/>
                  </a:lnTo>
                  <a:lnTo>
                    <a:pt x="2264" y="7860"/>
                  </a:lnTo>
                  <a:lnTo>
                    <a:pt x="2541" y="7940"/>
                  </a:lnTo>
                  <a:lnTo>
                    <a:pt x="2612" y="7940"/>
                  </a:lnTo>
                  <a:lnTo>
                    <a:pt x="2756" y="7980"/>
                  </a:lnTo>
                  <a:lnTo>
                    <a:pt x="2829" y="7980"/>
                  </a:lnTo>
                  <a:lnTo>
                    <a:pt x="2902" y="8000"/>
                  </a:lnTo>
                  <a:lnTo>
                    <a:pt x="3050" y="8000"/>
                  </a:lnTo>
                  <a:lnTo>
                    <a:pt x="3124" y="8020"/>
                  </a:lnTo>
                  <a:lnTo>
                    <a:pt x="2606" y="8020"/>
                  </a:lnTo>
                  <a:lnTo>
                    <a:pt x="2117" y="7880"/>
                  </a:lnTo>
                  <a:lnTo>
                    <a:pt x="2049" y="7860"/>
                  </a:lnTo>
                  <a:lnTo>
                    <a:pt x="1983" y="7820"/>
                  </a:lnTo>
                  <a:lnTo>
                    <a:pt x="1917" y="7800"/>
                  </a:lnTo>
                  <a:lnTo>
                    <a:pt x="1852" y="7760"/>
                  </a:lnTo>
                  <a:lnTo>
                    <a:pt x="1788" y="7740"/>
                  </a:lnTo>
                  <a:lnTo>
                    <a:pt x="1662" y="7660"/>
                  </a:lnTo>
                  <a:lnTo>
                    <a:pt x="1600" y="7620"/>
                  </a:lnTo>
                  <a:lnTo>
                    <a:pt x="1539" y="7600"/>
                  </a:lnTo>
                  <a:lnTo>
                    <a:pt x="1479" y="7560"/>
                  </a:lnTo>
                  <a:lnTo>
                    <a:pt x="1420" y="7520"/>
                  </a:lnTo>
                  <a:lnTo>
                    <a:pt x="1362" y="7480"/>
                  </a:lnTo>
                  <a:lnTo>
                    <a:pt x="1305" y="7440"/>
                  </a:lnTo>
                  <a:lnTo>
                    <a:pt x="1249" y="7380"/>
                  </a:lnTo>
                  <a:lnTo>
                    <a:pt x="1193" y="7340"/>
                  </a:lnTo>
                  <a:lnTo>
                    <a:pt x="1139" y="7300"/>
                  </a:lnTo>
                  <a:lnTo>
                    <a:pt x="1086" y="7260"/>
                  </a:lnTo>
                  <a:lnTo>
                    <a:pt x="1033" y="7200"/>
                  </a:lnTo>
                  <a:lnTo>
                    <a:pt x="982" y="7160"/>
                  </a:lnTo>
                  <a:lnTo>
                    <a:pt x="932" y="7100"/>
                  </a:lnTo>
                  <a:lnTo>
                    <a:pt x="883" y="7060"/>
                  </a:lnTo>
                  <a:lnTo>
                    <a:pt x="835" y="7000"/>
                  </a:lnTo>
                  <a:lnTo>
                    <a:pt x="788" y="6940"/>
                  </a:lnTo>
                  <a:lnTo>
                    <a:pt x="742" y="6900"/>
                  </a:lnTo>
                  <a:lnTo>
                    <a:pt x="698" y="6840"/>
                  </a:lnTo>
                  <a:lnTo>
                    <a:pt x="654" y="6780"/>
                  </a:lnTo>
                  <a:lnTo>
                    <a:pt x="612" y="6720"/>
                  </a:lnTo>
                  <a:lnTo>
                    <a:pt x="571" y="6660"/>
                  </a:lnTo>
                  <a:lnTo>
                    <a:pt x="531" y="6600"/>
                  </a:lnTo>
                  <a:lnTo>
                    <a:pt x="493" y="6540"/>
                  </a:lnTo>
                  <a:lnTo>
                    <a:pt x="456" y="6480"/>
                  </a:lnTo>
                  <a:lnTo>
                    <a:pt x="420" y="6420"/>
                  </a:lnTo>
                  <a:lnTo>
                    <a:pt x="385" y="6360"/>
                  </a:lnTo>
                  <a:lnTo>
                    <a:pt x="352" y="6300"/>
                  </a:lnTo>
                  <a:lnTo>
                    <a:pt x="320" y="6240"/>
                  </a:lnTo>
                  <a:lnTo>
                    <a:pt x="290" y="6160"/>
                  </a:lnTo>
                  <a:lnTo>
                    <a:pt x="260" y="6100"/>
                  </a:lnTo>
                  <a:lnTo>
                    <a:pt x="233" y="6040"/>
                  </a:lnTo>
                  <a:lnTo>
                    <a:pt x="206" y="5960"/>
                  </a:lnTo>
                  <a:lnTo>
                    <a:pt x="182" y="5900"/>
                  </a:lnTo>
                  <a:lnTo>
                    <a:pt x="158" y="5840"/>
                  </a:lnTo>
                  <a:lnTo>
                    <a:pt x="136" y="5760"/>
                  </a:lnTo>
                  <a:lnTo>
                    <a:pt x="116" y="5700"/>
                  </a:lnTo>
                  <a:lnTo>
                    <a:pt x="97" y="5620"/>
                  </a:lnTo>
                  <a:lnTo>
                    <a:pt x="80" y="5560"/>
                  </a:lnTo>
                  <a:lnTo>
                    <a:pt x="64" y="5480"/>
                  </a:lnTo>
                  <a:lnTo>
                    <a:pt x="50" y="5400"/>
                  </a:lnTo>
                  <a:lnTo>
                    <a:pt x="37" y="5340"/>
                  </a:lnTo>
                  <a:lnTo>
                    <a:pt x="26" y="5260"/>
                  </a:lnTo>
                  <a:lnTo>
                    <a:pt x="17" y="5180"/>
                  </a:lnTo>
                  <a:lnTo>
                    <a:pt x="9" y="5120"/>
                  </a:lnTo>
                  <a:lnTo>
                    <a:pt x="3" y="504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CC360569-CD15-6BAE-2334-3DE9B822C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9" y="1620"/>
              <a:ext cx="9885" cy="1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Obraz 5">
            <a:extLst>
              <a:ext uri="{FF2B5EF4-FFF2-40B4-BE49-F238E27FC236}">
                <a16:creationId xmlns:a16="http://schemas.microsoft.com/office/drawing/2014/main" id="{6FA4AF91-4366-68AF-C91D-EE05375A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7878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3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1F3672-B55F-9F7D-5E9E-1AC6208B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05. TEORIE PRO TÉMA “RELKAMA”</a:t>
            </a:r>
            <a:endParaRPr lang="pl-PL" sz="3000" dirty="0"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F4DFC7-4529-2CB5-601A-24E73029B4B3}"/>
              </a:ext>
            </a:extLst>
          </p:cNvPr>
          <p:cNvSpPr txBox="1"/>
          <p:nvPr/>
        </p:nvSpPr>
        <p:spPr>
          <a:xfrm>
            <a:off x="438912" y="12966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 JE ETIKETA  DÔLEŽITÁ: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337C65-7672-6BE2-30D1-400D209D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Rešpekt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ohľaduplnosť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úctu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ohľaduplnosť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vočiiným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vytvárať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príjemnú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atmosféru</a:t>
            </a:r>
            <a:r>
              <a:rPr lang="pl-PL" sz="2200" dirty="0">
                <a:solidFill>
                  <a:srgbClr val="04092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harmonické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prostredie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cítia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cenení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ocenenia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Zlepšenie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komunikacie: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uľahčuje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efektívnu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predchádzať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nedorozumeniam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konfliktom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tým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očakávané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spôsoby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Profesionalita:</a:t>
            </a:r>
            <a:endParaRPr lang="pl-PL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profesionálnom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prostredí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kľúčom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budovaniu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dobrého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dojmu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udržiavaniu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profesionálnych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prezentovať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kompetentná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dôveryhodná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osoba.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559FFB-2B1C-C2C1-C7AF-9D137983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7878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3.png">
            <a:extLst>
              <a:ext uri="{FF2B5EF4-FFF2-40B4-BE49-F238E27FC236}">
                <a16:creationId xmlns:a16="http://schemas.microsoft.com/office/drawing/2014/main" id="{D074E040-B62E-6F2C-881A-3D19A083DC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8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BEEC04-9C9F-1FC7-2C90-DF69A64A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05. TEORIE PRO TÉMA “RELKAMA”</a:t>
            </a:r>
            <a:endParaRPr lang="pl-PL" sz="3000" dirty="0"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DFC088-7C7B-C475-081B-B518D2BFB067}"/>
              </a:ext>
            </a:extLst>
          </p:cNvPr>
          <p:cNvSpPr txBox="1"/>
          <p:nvPr/>
        </p:nvSpPr>
        <p:spPr>
          <a:xfrm>
            <a:off x="438912" y="12966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 JE ETIKETA </a:t>
            </a:r>
            <a:r>
              <a:rPr lang="cs-CZ" sz="2200" b="1" spc="-5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DŮLEŽITÁ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6F9A4A-821F-CEFA-8DB8-975140B7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843587"/>
            <a:ext cx="10828421" cy="439709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sz="2200" b="1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Sociálna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súdržnosť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sociálnu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súdržnosť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tým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štruktúru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sociálnej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interakcie</a:t>
            </a:r>
            <a:r>
              <a:rPr lang="pl-PL" sz="2200" spc="-1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ľuďom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cítiť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pohodlne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určite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sociálnych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situáciách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Vytváranie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dobrých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vzťahov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udržiavať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ostatnými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ľuďmi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Prejavovanie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záujmu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empatie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voči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dlhodobých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pozitívnych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vzťahov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Reprezentácia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kultúry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tradícií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odrazom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historické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tradície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zachovávať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odovzdávať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tradície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generáciám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kultúrnu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identitu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hrdosť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6" name="image27.png">
            <a:extLst>
              <a:ext uri="{FF2B5EF4-FFF2-40B4-BE49-F238E27FC236}">
                <a16:creationId xmlns:a16="http://schemas.microsoft.com/office/drawing/2014/main" id="{5CF729E9-0752-45AD-81E4-62B9785F58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0460736" y="5295706"/>
            <a:ext cx="897075" cy="9449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778CC3-C126-E0F9-D185-DF639543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40680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3473D7-8912-7C2C-55FC-E965E2C2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05. TEORIE PRO TÉMA “RELKAMA”</a:t>
            </a:r>
            <a:endParaRPr lang="pl-PL" sz="3000" dirty="0"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5D0304-A95A-FB76-1E49-AC3A89B678D2}"/>
              </a:ext>
            </a:extLst>
          </p:cNvPr>
          <p:cNvSpPr txBox="1"/>
          <p:nvPr/>
        </p:nvSpPr>
        <p:spPr>
          <a:xfrm>
            <a:off x="-1200912" y="1135536"/>
            <a:ext cx="7144512" cy="64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4020">
              <a:lnSpc>
                <a:spcPts val="4935"/>
              </a:lnSpc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ŠPECIFIKÁ ETIKETY PRE NEPOČUJÚCICH</a:t>
            </a:r>
          </a:p>
        </p:txBody>
      </p:sp>
      <p:pic>
        <p:nvPicPr>
          <p:cNvPr id="5" name="image28.jpeg">
            <a:extLst>
              <a:ext uri="{FF2B5EF4-FFF2-40B4-BE49-F238E27FC236}">
                <a16:creationId xmlns:a16="http://schemas.microsoft.com/office/drawing/2014/main" id="{2EF4726A-FA33-C961-A709-5BD8F15275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12" y="2744506"/>
            <a:ext cx="8193024" cy="33421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A2C984-13C4-F0A7-9C14-C9F04F86C36D}"/>
              </a:ext>
            </a:extLst>
          </p:cNvPr>
          <p:cNvSpPr txBox="1"/>
          <p:nvPr/>
        </p:nvSpPr>
        <p:spPr>
          <a:xfrm>
            <a:off x="-1200912" y="1625416"/>
            <a:ext cx="11007290" cy="104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4020">
              <a:lnSpc>
                <a:spcPts val="3885"/>
              </a:lnSpc>
              <a:spcBef>
                <a:spcPts val="3455"/>
              </a:spcBef>
              <a:buNone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niektorých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ohľadoch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líši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všeobecnej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pretože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84020">
              <a:lnSpc>
                <a:spcPts val="3885"/>
              </a:lnSpc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zohľadňuje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špecifické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potreby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spôsoby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B9DB3BE-0BFB-D401-1B74-516828A0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40680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5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1A405D-C39B-8255-C7AD-E04FFDD3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722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0FFB5C-DCAF-D125-2CAE-AC3FC5A4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8" y="619792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05. TEORIE PRO TÉMA “RELKAMA”</a:t>
            </a:r>
            <a:endParaRPr lang="pl-PL" sz="3000" dirty="0"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8DD6F0F-2532-3E49-180A-1F20C1410B33}"/>
              </a:ext>
            </a:extLst>
          </p:cNvPr>
          <p:cNvSpPr txBox="1"/>
          <p:nvPr/>
        </p:nvSpPr>
        <p:spPr>
          <a:xfrm>
            <a:off x="-1490472" y="1152557"/>
            <a:ext cx="10695432" cy="64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2795">
              <a:lnSpc>
                <a:spcPts val="4930"/>
              </a:lnSpc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KĽÚČOVÉ ROZDIELY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BBF5312-D66A-5652-B1EA-D447674D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843587"/>
            <a:ext cx="10828421" cy="439709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Očný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kontakt:</a:t>
            </a:r>
            <a:endParaRPr lang="cs-CZ" sz="2100" b="1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nepočujúcimi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nevyhnutné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udržiavať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očný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kontakt.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lepšie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porozumenie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dôležité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mohla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sledovať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tvár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pl-PL" sz="2100" spc="-1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ústa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1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Jasná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artikulácia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Hovorte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zreteľne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pomaly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bez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zbytočnej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artikulácie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ľudia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dokážu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odčítať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pier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100" spc="-4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aby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vaše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ústa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boli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viditeľné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pohyby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prirodzené</a:t>
            </a:r>
            <a:endParaRPr lang="pl-PL" sz="21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Používanie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posunkovej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cs-CZ" sz="2100" b="1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ovládate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posunkovú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reč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Aj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základná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znalosť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posunkovej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reči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výrazne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zlepšiť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neviete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posunkovú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reč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,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používať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jednoduché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gestá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mimiku</a:t>
            </a:r>
            <a:r>
              <a:rPr lang="cs-CZ" sz="21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Vizuálne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signály</a:t>
            </a:r>
            <a:r>
              <a:rPr lang="cs-CZ" sz="21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spoliehajú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podnety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Napríklad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namiesto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volania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meno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upútanie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pozornosti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mávanie</a:t>
            </a:r>
            <a:r>
              <a:rPr lang="pl-PL" sz="2100" spc="49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ľahké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poklepanie na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rameno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A79B8-784C-C277-F5B9-806FDF3D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36" y="368355"/>
            <a:ext cx="11027841" cy="563010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Písanie</a:t>
            </a:r>
            <a:r>
              <a:rPr lang="pl-PL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technológie</a:t>
            </a:r>
            <a:r>
              <a:rPr lang="cs-CZ" sz="2100" b="1" dirty="0">
                <a:solidFill>
                  <a:srgbClr val="04092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100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niektorých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situáciách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môže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byť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efektívne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komunikovať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pomocou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písaného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textu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alebo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technológií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ako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sú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textové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správy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alebo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špeciálne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aplikácie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na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preklad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do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posunkovej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reči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V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špecifických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situáciách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keď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potrebujeme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presne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vyjadriť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svoje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želania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je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vhodné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použiť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telefón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napísať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svoju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požiadavku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lepšie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porozumenie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ea typeface="Calibri" panose="020F0502020204030204" pitchFamily="34" charset="0"/>
            </a:endParaRPr>
          </a:p>
          <a:p>
            <a:r>
              <a:rPr lang="cs-CZ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Etiketa</a:t>
            </a:r>
            <a:r>
              <a:rPr lang="pl-PL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pozdravu</a:t>
            </a:r>
            <a:r>
              <a:rPr lang="pl-PL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cs-CZ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2100" b="1" dirty="0">
              <a:solidFill>
                <a:srgbClr val="04092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100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Namiesto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slovného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pozdravu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môžete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použiť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vizuálny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pozdrav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napríklad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zamávanie</a:t>
            </a:r>
            <a:r>
              <a:rPr lang="pl-PL" sz="2100" spc="-25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na</a:t>
            </a:r>
            <a:r>
              <a:rPr lang="pl-PL" sz="2100" spc="-2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stránke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 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Bežné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je aj to,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že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sa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ľudia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navzájom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pozdravia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pomocou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posunkovej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reči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Dávajte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si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pozor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prehnané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gestá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prehnané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výrazy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tváre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môžu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pôsobiť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neúctivým</a:t>
            </a:r>
            <a:r>
              <a:rPr lang="pl-PL" sz="2100" spc="-15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dojmom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</a:t>
            </a:r>
            <a:endParaRPr lang="cs-CZ" sz="2100" dirty="0">
              <a:solidFill>
                <a:srgbClr val="04092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Prispôsobenie</a:t>
            </a:r>
            <a:r>
              <a:rPr lang="pl-PL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sa</a:t>
            </a:r>
            <a:r>
              <a:rPr lang="pl-PL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prostrediu</a:t>
            </a:r>
            <a:r>
              <a:rPr lang="cs-CZ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100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Aby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prostredie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prispôsobené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potrebám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nepočujúcich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dostatočné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osvetlenie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lepšiu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vizuálnu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komunikáciu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alebo</a:t>
            </a:r>
            <a:r>
              <a:rPr lang="pl-PL" sz="2100" spc="-8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odstránenie</a:t>
            </a:r>
            <a:r>
              <a:rPr lang="pl-PL" sz="2100" spc="-1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prekážok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ktoré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by </a:t>
            </a:r>
            <a:r>
              <a:rPr lang="pl-PL" sz="2100" spc="-2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mohli</a:t>
            </a:r>
            <a:r>
              <a:rPr lang="pl-PL" sz="2100" spc="-2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brániť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vo</a:t>
            </a:r>
            <a:r>
              <a:rPr lang="pl-PL" sz="2100" spc="-5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videní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ea typeface="Calibri" panose="020F0502020204030204" pitchFamily="34" charset="0"/>
            </a:endParaRPr>
          </a:p>
          <a:p>
            <a:r>
              <a:rPr lang="cs-CZ" sz="2100" dirty="0">
                <a:solidFill>
                  <a:srgbClr val="04092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1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Trpezlivosť</a:t>
            </a:r>
            <a:r>
              <a:rPr lang="pl-PL" sz="21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respekt:</a:t>
            </a:r>
            <a:endParaRPr lang="cs-CZ" sz="2100" b="1" dirty="0">
              <a:solidFill>
                <a:srgbClr val="04092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100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Buďte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trpezliví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rešpektujte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tempo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komunikácie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Nepočujúca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osoba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môže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potrebovať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viac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času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 na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pochopenie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odpoveď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Nikdy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nepredpokladajte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že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nepočujúca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osoba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nerozumie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alebo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pl-PL" sz="2100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nekomunikuje</a:t>
            </a:r>
            <a:r>
              <a:rPr lang="pl-PL" sz="2100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.</a:t>
            </a:r>
            <a:endParaRPr lang="pl-PL" sz="2100" dirty="0"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00C0B5-641E-D67B-C691-D32F422B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73" y="614476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9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011739-2270-0CA8-BFE6-9B098E7F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89" y="447008"/>
            <a:ext cx="10828421" cy="563010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Tímová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práca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začlenenie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zúčastňuje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skupinovej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uistite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sledovať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hovorí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užitočné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jedna osoba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používa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posunkovú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reč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prekladmi</a:t>
            </a:r>
            <a:endParaRPr lang="cs-CZ" sz="2200" b="1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Rešpektujte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osobný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priestor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2200" b="1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Ľahký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dotyk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používajte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len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vtedy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keď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to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vhodné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8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l-PL" sz="2200" spc="-1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rešpektujte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.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Vyhnite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nadmernému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fyzickému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kontaktu,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pokiaľ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nie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istí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vítaný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Trpezlivosť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respekt: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Buďte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trpezliví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rešpektujte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tempo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potrebovať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pochopenie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odpoveď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Nikdy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nepredpokladajte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nerozumie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nekomunikuje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3EF819-4AC6-020E-D4E5-C0B0CFB6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4476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27.png">
            <a:extLst>
              <a:ext uri="{FF2B5EF4-FFF2-40B4-BE49-F238E27FC236}">
                <a16:creationId xmlns:a16="http://schemas.microsoft.com/office/drawing/2014/main" id="{FD03D720-44B1-E029-C787-5C810EBDEC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9904038" y="4385186"/>
            <a:ext cx="1606172" cy="16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9E16BC3-F6D2-1C3B-91FB-5E944643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6" y="62722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72A7F08-174C-FA39-315A-1557D678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053391"/>
            <a:ext cx="10804038" cy="421884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Nerešpektovanie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osobného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priestoru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nedodržiavanie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primeranej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vzdialenosti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nadmerné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dotýkanie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bez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súhlasu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druhej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Nerešpektovanie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súkromia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2200" spc="-17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neprimerané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dotieravé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spc="-39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dotýkajú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osobného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,.</a:t>
            </a:r>
            <a:r>
              <a:rPr lang="pl-PL" sz="2200" spc="-3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Nevhodné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Hlasité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žuvanie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	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plnými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ústami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nevhodné</a:t>
            </a:r>
            <a:r>
              <a:rPr lang="pl-PL" sz="2200" spc="-1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stolovaní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	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napríklad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pozeranie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4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mobilného</a:t>
            </a:r>
            <a:r>
              <a:rPr lang="pl-PL" sz="2200" spc="-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telefónu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Nedodržiavanie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hygienických</a:t>
            </a:r>
            <a:r>
              <a:rPr lang="pl-PL" sz="2200" spc="-24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nečisté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oblečenie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neupravený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vzhľad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osobná</a:t>
            </a:r>
            <a:r>
              <a:rPr lang="pl-PL" sz="2200" spc="-2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hygiena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6FD5CC-8791-F1D8-E0C6-045B34FA3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05. TEORIE PRO TÉMA “RELKAMA”</a:t>
            </a:r>
            <a:endParaRPr lang="pl-PL" sz="3000" dirty="0"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89E044-4A1B-BC5E-917C-363F1971BB62}"/>
              </a:ext>
            </a:extLst>
          </p:cNvPr>
          <p:cNvSpPr txBox="1"/>
          <p:nvPr/>
        </p:nvSpPr>
        <p:spPr>
          <a:xfrm>
            <a:off x="529390" y="1406848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NEPRIJATEĽNÉ 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39.jpeg">
            <a:extLst>
              <a:ext uri="{FF2B5EF4-FFF2-40B4-BE49-F238E27FC236}">
                <a16:creationId xmlns:a16="http://schemas.microsoft.com/office/drawing/2014/main" id="{10AE39EC-9C02-17D2-91E2-0D729487FF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8519" y="3429001"/>
            <a:ext cx="2160278" cy="21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BC2F1-B579-35E8-73E3-A3F8528B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110343"/>
            <a:ext cx="11279152" cy="462425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Nelichotivé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poznámky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kritika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Neodôvodnená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kritika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urážky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Nedodržanie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dohôd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sľubov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nedodržanie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dohôd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nesplnenie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sľubov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neočakávané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zmeny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plánov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bez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včasného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oznámenia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Hrubé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nevhodné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vulgárny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jazyk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nevhodné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vtipy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možno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považovať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urážlivé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Nerešpektovanie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rozdielov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nerešpektovanie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nerešpektovanie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zvyky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tradície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najmä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cestovaní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medzinárodných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situáciách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Nedodržanie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bezpečnostných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nedodržanie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zdravotných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bezpečnostných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ohroziť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osoby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narušiť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prostredie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B50145-3B3A-64D2-3E59-D03AE8871A2A}"/>
              </a:ext>
            </a:extLst>
          </p:cNvPr>
          <p:cNvSpPr txBox="1"/>
          <p:nvPr/>
        </p:nvSpPr>
        <p:spPr>
          <a:xfrm>
            <a:off x="529390" y="370324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NEPŘÍPUSTNÉ CHOVÁNÍ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40.png">
            <a:extLst>
              <a:ext uri="{FF2B5EF4-FFF2-40B4-BE49-F238E27FC236}">
                <a16:creationId xmlns:a16="http://schemas.microsoft.com/office/drawing/2014/main" id="{B849ECC6-F9B3-8C9C-30AB-00DDFE94DD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520702" y="1206433"/>
            <a:ext cx="1370868" cy="12048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3365D3C-11A3-8B32-D10A-BEE54E3C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43726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DEE448A-4603-6C71-5FA1-826DDC30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82" y="388829"/>
            <a:ext cx="10178636" cy="105021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8E090-7ECF-8537-1B9F-429026CF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7" y="608517"/>
            <a:ext cx="10222116" cy="109004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OBSAH</a:t>
            </a:r>
            <a:br>
              <a:rPr lang="pl-P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4.png">
            <a:extLst>
              <a:ext uri="{FF2B5EF4-FFF2-40B4-BE49-F238E27FC236}">
                <a16:creationId xmlns:a16="http://schemas.microsoft.com/office/drawing/2014/main" id="{33C53691-F33B-3839-809E-AD0F09FD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04173" y="1439045"/>
            <a:ext cx="2081145" cy="15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FE3E94-0A1A-100F-FD06-8AD75FFE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9109750-7967-BD5E-346A-AA267D3B7E4E}"/>
              </a:ext>
            </a:extLst>
          </p:cNvPr>
          <p:cNvSpPr txBox="1"/>
          <p:nvPr/>
        </p:nvSpPr>
        <p:spPr>
          <a:xfrm>
            <a:off x="220181" y="1822220"/>
            <a:ext cx="10583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 HODINY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EE83F4-AF54-D934-3A94-D0A43AE869A9}"/>
              </a:ext>
            </a:extLst>
          </p:cNvPr>
          <p:cNvSpPr txBox="1"/>
          <p:nvPr/>
        </p:nvSpPr>
        <p:spPr>
          <a:xfrm>
            <a:off x="340761" y="2334005"/>
            <a:ext cx="10583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ODBORNÁ PRÍPRAVA UČITEĽOV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92934B5-9103-C857-70FD-533D6491B79E}"/>
              </a:ext>
            </a:extLst>
          </p:cNvPr>
          <p:cNvSpPr txBox="1"/>
          <p:nvPr/>
        </p:nvSpPr>
        <p:spPr>
          <a:xfrm>
            <a:off x="340760" y="2508753"/>
            <a:ext cx="14518232" cy="75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6100"/>
              </a:lnSpc>
              <a:tabLst>
                <a:tab pos="4354830" algn="l"/>
                <a:tab pos="4355465" algn="l"/>
              </a:tabLst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03. 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 VYUČOVACEJ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831ED44-F1DE-6771-A057-A5A2AAF55BBB}"/>
              </a:ext>
            </a:extLst>
          </p:cNvPr>
          <p:cNvSpPr txBox="1"/>
          <p:nvPr/>
        </p:nvSpPr>
        <p:spPr>
          <a:xfrm>
            <a:off x="340761" y="3733695"/>
            <a:ext cx="110513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NA TÉMU "ETIKETA PRE NEPOČUJÚCICH"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1E58032-8E01-D6E1-B2F8-6F7317DCD326}"/>
              </a:ext>
            </a:extLst>
          </p:cNvPr>
          <p:cNvSpPr txBox="1"/>
          <p:nvPr/>
        </p:nvSpPr>
        <p:spPr>
          <a:xfrm>
            <a:off x="340760" y="4204473"/>
            <a:ext cx="10583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960">
              <a:spcBef>
                <a:spcPts val="24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06.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35CBA1-186C-0658-D489-1B5C8EDAB1C9}"/>
              </a:ext>
            </a:extLst>
          </p:cNvPr>
          <p:cNvSpPr txBox="1"/>
          <p:nvPr/>
        </p:nvSpPr>
        <p:spPr>
          <a:xfrm>
            <a:off x="1027649" y="3158263"/>
            <a:ext cx="10506892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5"/>
              </a:lnSpc>
              <a:spcBef>
                <a:spcPts val="2640"/>
              </a:spcBef>
              <a:tabLst>
                <a:tab pos="4354830" algn="l"/>
                <a:tab pos="4355465" algn="l"/>
              </a:tabLst>
            </a:pP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ODPORÚČANIA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AF744C-CA60-61B5-82E3-3FC20D79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06. </a:t>
            </a:r>
            <a:r>
              <a:rPr lang="cs-CZ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EVAULACE</a:t>
            </a:r>
            <a:endParaRPr lang="pl-PL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D3F3A6-5B8E-316D-21D3-6F07901F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951867"/>
            <a:ext cx="10980820" cy="4290144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Kvíz </a:t>
            </a:r>
            <a:r>
              <a:rPr lang="en-US" sz="2000" b="1" dirty="0" err="1">
                <a:effectLst/>
                <a:ea typeface="Calibri" panose="020F0502020204030204" pitchFamily="34" charset="0"/>
              </a:rPr>
              <a:t>alebo</a:t>
            </a:r>
            <a:r>
              <a:rPr lang="cs-CZ" sz="2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Pripravte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krátky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test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obsahujúci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týkajúce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kľúčových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18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zahŕňať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témy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priestupky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proti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Aký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rozdiel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medzi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etiketou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počujúcich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pozdravu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Podanie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rúk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predstavenie</a:t>
            </a:r>
            <a:endParaRPr lang="cs-CZ" sz="20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Kultúrne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rozdiely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rôznych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častiach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sveta</a:t>
            </a:r>
            <a:endParaRPr lang="cs-CZ" sz="20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správnosť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odpovedí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porozumenie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pl-PL" sz="20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Diskusia</a:t>
            </a:r>
            <a:r>
              <a:rPr lang="pl-PL" sz="20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pl-PL" sz="20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aktívna</a:t>
            </a:r>
            <a:r>
              <a:rPr lang="pl-PL" sz="20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000" b="1" dirty="0" err="1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účasť</a:t>
            </a:r>
            <a:r>
              <a:rPr lang="cs-CZ" sz="2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l-PL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prispievajú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počas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teoretickej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časti</a:t>
            </a:r>
            <a:endParaRPr lang="pl-PL" sz="18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Ohodnoťte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ich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aktívnu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účasť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originalitu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scénok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názorné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príklady</a:t>
            </a:r>
            <a:r>
              <a:rPr lang="cs-CZ" sz="20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Zvážte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kriticky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myslieť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aplikovať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vedomosti</a:t>
            </a:r>
            <a:r>
              <a:rPr lang="pl-PL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en-US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Prax.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916570-99C1-09C1-EC5D-FC8BDC1E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24201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CB06B4E-251C-A358-1D61-1904E248A94E}"/>
              </a:ext>
            </a:extLst>
          </p:cNvPr>
          <p:cNvSpPr txBox="1"/>
          <p:nvPr/>
        </p:nvSpPr>
        <p:spPr>
          <a:xfrm>
            <a:off x="529390" y="1186809"/>
            <a:ext cx="6093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HODNOTENIE TEORETICKEJ</a:t>
            </a:r>
            <a:r>
              <a:rPr lang="en-US" sz="2200" b="1" spc="-10" dirty="0">
                <a:effectLst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ČASTI</a:t>
            </a:r>
            <a:endParaRPr lang="pl-PL" sz="2200" b="1" dirty="0">
              <a:effectLst/>
              <a:ea typeface="Calibri" panose="020F0502020204030204" pitchFamily="34" charset="0"/>
            </a:endParaRPr>
          </a:p>
          <a:p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7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D154BBA-E991-1485-D236-A536D74F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EVAULACE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B0227F1-F726-E264-6000-B763E035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8" y="1882263"/>
            <a:ext cx="10828422" cy="412622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12875">
              <a:spcBef>
                <a:spcPts val="5"/>
              </a:spcBef>
            </a:pPr>
            <a:r>
              <a:rPr lang="en-US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Kreativita</a:t>
            </a:r>
            <a:r>
              <a:rPr lang="en-US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originalita</a:t>
            </a:r>
            <a:r>
              <a:rPr lang="en-US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55775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základe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originality ich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scénky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toho,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situácia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ktorú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stvárnili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bola pre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ostatných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praktickým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prínosom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/>
            <a:r>
              <a:rPr lang="en-US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Vizuálnosť</a:t>
            </a:r>
            <a:r>
              <a:rPr lang="en-US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55775" marR="1828800" indent="-342900"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dobre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dokázali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vizuálne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čitateľne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vyjadriť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situáciu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 </a:t>
            </a:r>
            <a:r>
              <a:rPr lang="en-US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ostatných</a:t>
            </a:r>
            <a:r>
              <a:rPr lang="en-US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55775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Pozorujte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zaujala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spolužiakov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pochopili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/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Dodržiavanie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pl-PL" sz="21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55775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dobre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začlenili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svojej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scénky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dobre dokazali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ostatným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vysvetliť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reakciu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situáciách</a:t>
            </a:r>
            <a:r>
              <a:rPr lang="pl-PL" sz="2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ts val="3900"/>
              </a:lnSpc>
            </a:pP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1CDA96-67BD-7FDC-6613-54BA78A9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8B6BEE9-E5C1-EF93-C4B7-20315F24C421}"/>
              </a:ext>
            </a:extLst>
          </p:cNvPr>
          <p:cNvSpPr txBox="1"/>
          <p:nvPr/>
        </p:nvSpPr>
        <p:spPr>
          <a:xfrm>
            <a:off x="529389" y="1303833"/>
            <a:ext cx="107187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HODNOTENIE TVORIVEJ</a:t>
            </a:r>
            <a:r>
              <a:rPr lang="en-US" sz="2200" b="1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ČASTI</a:t>
            </a:r>
            <a:endParaRPr lang="pl-PL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FEE720-6F5E-59F3-098C-3A0FC801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06. </a:t>
            </a:r>
            <a:r>
              <a:rPr lang="cs-CZ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EVAULACE</a:t>
            </a:r>
            <a:endParaRPr lang="pl-PL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9A20B6-12E4-AC12-9A29-2D47B28BD977}"/>
              </a:ext>
            </a:extLst>
          </p:cNvPr>
          <p:cNvSpPr txBox="1"/>
          <p:nvPr/>
        </p:nvSpPr>
        <p:spPr>
          <a:xfrm>
            <a:off x="529390" y="1303834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PREZENTÁCIA</a:t>
            </a:r>
            <a:r>
              <a:rPr lang="pl-PL" sz="22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A</a:t>
            </a:r>
            <a:r>
              <a:rPr lang="en-US" sz="2200" b="1" spc="5" dirty="0">
                <a:effectLst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</a:rPr>
              <a:t>HODNOTENIE</a:t>
            </a:r>
            <a:endParaRPr lang="pl-PL" sz="2200" b="1" dirty="0"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24724B-AFCE-3DA5-9D48-FDD1AB22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73" y="1774905"/>
            <a:ext cx="10804038" cy="4311390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12875">
              <a:lnSpc>
                <a:spcPts val="3940"/>
              </a:lnSpc>
              <a:spcBef>
                <a:spcPts val="5"/>
              </a:spcBef>
            </a:pP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predstaviť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triede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vybranú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každodenného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Zvážte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zrozumiteľnosť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štruktúru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en-US" sz="2200" spc="-26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vysvetliť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ktorými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zaoberali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svojej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vedia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argumentovať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obhájiť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rozhodnutia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Zapojenie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diskusie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účasť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konkrétnych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situáciách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spolužiaci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Zistite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poskytnúť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konštruktívnu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spätnú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väzbu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vyjadriť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názory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664A04-E89A-BBF5-39C9-35BB9CD0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5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76D21-E5E3-3E8A-681D-920E39C0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9" y="1514474"/>
            <a:ext cx="10828422" cy="429767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12875">
              <a:lnSpc>
                <a:spcPts val="3900"/>
              </a:lnSpc>
            </a:pP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Výborný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(1):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45-50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ts val="4075"/>
              </a:lnSpc>
            </a:pP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Chválitebný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(2):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40-44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ts val="4050"/>
              </a:lnSpc>
            </a:pP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Dobrý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(3):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35-39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ts val="4145"/>
              </a:lnSpc>
            </a:pP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Primeraný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(4):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30-34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ts val="4285"/>
              </a:lnSpc>
            </a:pP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Nedostatočný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(5):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menej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30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3446EA3-1E43-7560-85A6-E9FF23221B96}"/>
              </a:ext>
            </a:extLst>
          </p:cNvPr>
          <p:cNvSpPr txBox="1"/>
          <p:nvPr/>
        </p:nvSpPr>
        <p:spPr>
          <a:xfrm>
            <a:off x="857432" y="584182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ZNÁMKOVANIE NA ZÁKLADE BODOV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53.png">
            <a:extLst>
              <a:ext uri="{FF2B5EF4-FFF2-40B4-BE49-F238E27FC236}">
                <a16:creationId xmlns:a16="http://schemas.microsoft.com/office/drawing/2014/main" id="{0EBABBC0-8A0C-C76A-3584-F44200368E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439" y="4703760"/>
            <a:ext cx="1332646" cy="1108393"/>
          </a:xfrm>
          <a:prstGeom prst="rect">
            <a:avLst/>
          </a:prstGeom>
        </p:spPr>
      </p:pic>
      <p:pic>
        <p:nvPicPr>
          <p:cNvPr id="6" name="image55.png">
            <a:extLst>
              <a:ext uri="{FF2B5EF4-FFF2-40B4-BE49-F238E27FC236}">
                <a16:creationId xmlns:a16="http://schemas.microsoft.com/office/drawing/2014/main" id="{C056F053-B1CE-82CE-577F-C5FE3D7CD6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8212" y="1514474"/>
            <a:ext cx="1469649" cy="14751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1B0139-CADB-A78B-49C2-AF31635D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4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12A2D-E24E-0A92-DA8F-076A8E72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8" y="742950"/>
            <a:ext cx="10828422" cy="506920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</a:t>
            </a:r>
          </a:p>
          <a:p>
            <a:endParaRPr lang="cs-CZ" dirty="0"/>
          </a:p>
          <a:p>
            <a:endParaRPr lang="cs-CZ" dirty="0"/>
          </a:p>
          <a:p>
            <a:pPr marL="1760220" marR="1278890">
              <a:lnSpc>
                <a:spcPct val="87000"/>
              </a:lnSpc>
            </a:pP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BARTÁKOVÁ, ZDEŇKA. HODNOTENIE VO VZDELÁVANÍ DOSPELÝCH. ONLINE. MAGISTERSKÁ PRÁCA. OLOMOUC: UNIVERZITA PALACKÉHO V OLOMOUCI, FILOZOFICKÁ FAKULTA.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2015. DOSTUPNÉ Z: HTTPS://THESES.CZ/ID/HTAPKP/.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OBRÁZKY: CANVA.COM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C33880D-BE74-5940-9255-77D9F33836E4}"/>
              </a:ext>
            </a:extLst>
          </p:cNvPr>
          <p:cNvSpPr txBox="1"/>
          <p:nvPr/>
        </p:nvSpPr>
        <p:spPr>
          <a:xfrm>
            <a:off x="2382" y="1229796"/>
            <a:ext cx="609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>
              <a:spcBef>
                <a:spcPts val="1445"/>
              </a:spcBef>
            </a:pP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ZDROJE: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57.png">
            <a:extLst>
              <a:ext uri="{FF2B5EF4-FFF2-40B4-BE49-F238E27FC236}">
                <a16:creationId xmlns:a16="http://schemas.microsoft.com/office/drawing/2014/main" id="{C9D11EA8-888A-BE15-DE35-21AB68F1E9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8237" y="4679849"/>
            <a:ext cx="2999623" cy="113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8257D6-24F2-1641-A418-80000A8E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5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490298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2" y="607481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606287" y="2501214"/>
            <a:ext cx="11062251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i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 z prostriedkov Európskej únie. Názory a stanoviská vyjadrené v tejto prezentácii sú výlučne názormi autora (autorov) a nemusia odrážať oficiálne stanoviská Európskej únie alebo Nadácie pre rozvoj systému vzdelávania. EÚ ani Nadácia nenesú zodpovednosť za obsah.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6281822A-D448-92B8-647E-4CCF6A6C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6" name="image8.png">
            <a:extLst>
              <a:ext uri="{FF2B5EF4-FFF2-40B4-BE49-F238E27FC236}">
                <a16:creationId xmlns:a16="http://schemas.microsoft.com/office/drawing/2014/main" id="{D809BE1A-903B-FC7A-42BF-F2CB053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9220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image8.png">
            <a:extLst>
              <a:ext uri="{FF2B5EF4-FFF2-40B4-BE49-F238E27FC236}">
                <a16:creationId xmlns:a16="http://schemas.microsoft.com/office/drawing/2014/main" id="{69DC1AD2-549A-7132-16DA-5C973EB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9171" y="2442281"/>
            <a:ext cx="725322" cy="6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5">
            <a:extLst>
              <a:ext uri="{FF2B5EF4-FFF2-40B4-BE49-F238E27FC236}">
                <a16:creationId xmlns:a16="http://schemas.microsoft.com/office/drawing/2014/main" id="{7590CC51-1730-A2FF-5DCC-A0BCB1C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BBB88F8-C2B0-B7AF-0226-C45D6D4B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image7.png">
            <a:extLst>
              <a:ext uri="{FF2B5EF4-FFF2-40B4-BE49-F238E27FC236}">
                <a16:creationId xmlns:a16="http://schemas.microsoft.com/office/drawing/2014/main" id="{EE45260F-77C9-FF3B-2B3D-8EFD1758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1552" y="1256467"/>
            <a:ext cx="583360" cy="5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DB23714-B584-8E6E-6995-06CA757A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360" y="2209577"/>
            <a:ext cx="100152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Pochopenie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nepočujúcimi</a:t>
            </a:r>
            <a:endParaRPr kumimoji="0" lang="cs-CZ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B67AE68-E448-FE30-74FC-D66DF9655D86}"/>
              </a:ext>
            </a:extLst>
          </p:cNvPr>
          <p:cNvSpPr txBox="1"/>
          <p:nvPr/>
        </p:nvSpPr>
        <p:spPr>
          <a:xfrm>
            <a:off x="1071955" y="2786554"/>
            <a:ext cx="9872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Rešpektovanie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rozdielov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citlivosť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odlišnej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počujúcich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ľudí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52C373B-519B-FA42-24C7-57324048A54A}"/>
              </a:ext>
            </a:extLst>
          </p:cNvPr>
          <p:cNvSpPr txBox="1"/>
          <p:nvPr/>
        </p:nvSpPr>
        <p:spPr>
          <a:xfrm>
            <a:off x="1071954" y="3732737"/>
            <a:ext cx="9872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využitie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naučených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zručností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2A1F1B0-05CD-392B-F13A-81049B45574D}"/>
              </a:ext>
            </a:extLst>
          </p:cNvPr>
          <p:cNvSpPr txBox="1"/>
          <p:nvPr/>
        </p:nvSpPr>
        <p:spPr>
          <a:xfrm>
            <a:off x="1071954" y="4358792"/>
            <a:ext cx="79147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prekážkach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spôsoboch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prekonania</a:t>
            </a:r>
            <a:endParaRPr lang="pl-PL" sz="2200" dirty="0"/>
          </a:p>
        </p:txBody>
      </p:sp>
      <p:pic>
        <p:nvPicPr>
          <p:cNvPr id="19" name="image8.png">
            <a:extLst>
              <a:ext uri="{FF2B5EF4-FFF2-40B4-BE49-F238E27FC236}">
                <a16:creationId xmlns:a16="http://schemas.microsoft.com/office/drawing/2014/main" id="{3F1101E9-C141-1F4B-ED39-FB1D067E54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7181" y="4212913"/>
            <a:ext cx="3094435" cy="1040921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BAC4F3AB-AF37-BB7E-91FE-C64EB20B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954" y="553759"/>
            <a:ext cx="10339183" cy="950422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000" b="1" dirty="0">
                <a:ea typeface="Calibri" panose="020F0502020204030204" pitchFamily="34" charset="0"/>
                <a:cs typeface="Arial" panose="020B0604020202020204" pitchFamily="34" charset="0"/>
              </a:rPr>
              <a:t>01. </a:t>
            </a:r>
            <a:r>
              <a:rPr lang="en-US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</a:rPr>
              <a:t>CIEĽ HODINY</a:t>
            </a:r>
            <a:endParaRPr lang="pl-PL" sz="3000" dirty="0">
              <a:effectLst/>
              <a:ea typeface="Calibri" panose="020F050202020403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60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DA6814C1-6059-B7DB-575F-57E8C704FE2A}"/>
              </a:ext>
            </a:extLst>
          </p:cNvPr>
          <p:cNvSpPr txBox="1"/>
          <p:nvPr/>
        </p:nvSpPr>
        <p:spPr>
          <a:xfrm>
            <a:off x="-1226714" y="1964788"/>
            <a:ext cx="5204354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2510" marR="17780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POMŮCKY</a:t>
            </a:r>
          </a:p>
          <a:p>
            <a:pPr marL="2302510" marR="17780" algn="ctr">
              <a:spcBef>
                <a:spcPts val="640"/>
              </a:spcBef>
              <a:buNone/>
            </a:pP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2350" algn="ctr">
              <a:lnSpc>
                <a:spcPct val="90000"/>
              </a:lnSpc>
            </a:pP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Interaktívna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tabuľa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projektor,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počítač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internetové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pripojenie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pripravené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video.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7F587E-B95F-D986-C2CC-685EF6DF217F}"/>
              </a:ext>
            </a:extLst>
          </p:cNvPr>
          <p:cNvSpPr txBox="1"/>
          <p:nvPr/>
        </p:nvSpPr>
        <p:spPr>
          <a:xfrm>
            <a:off x="3844415" y="1964788"/>
            <a:ext cx="3513222" cy="258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170" marR="45085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</a:t>
            </a:r>
          </a:p>
          <a:p>
            <a:pPr marL="471170" marR="45085" algn="ctr">
              <a:spcBef>
                <a:spcPts val="640"/>
              </a:spcBef>
              <a:buNone/>
            </a:pP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53110" indent="-635" algn="ctr">
              <a:lnSpc>
                <a:spcPct val="90000"/>
              </a:lnSpc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Pripravené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video o "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".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b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4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E5B87AA-B831-5EA0-09E2-F33A27C11CE8}"/>
              </a:ext>
            </a:extLst>
          </p:cNvPr>
          <p:cNvSpPr txBox="1"/>
          <p:nvPr/>
        </p:nvSpPr>
        <p:spPr>
          <a:xfrm>
            <a:off x="6855201" y="1988954"/>
            <a:ext cx="7279105" cy="241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0" marR="3590925" algn="ctr">
              <a:spcBef>
                <a:spcPts val="640"/>
              </a:spcBef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TEÓRIA</a:t>
            </a:r>
            <a:br>
              <a:rPr 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5345" marR="2395220" algn="ctr">
              <a:lnSpc>
                <a:spcPts val="3365"/>
              </a:lnSpc>
              <a:buNone/>
            </a:pPr>
            <a:r>
              <a:rPr lang="en-US" sz="2400" b="1" dirty="0" err="1">
                <a:effectLst/>
                <a:ea typeface="Calibri" panose="020F0502020204030204" pitchFamily="34" charset="0"/>
              </a:rPr>
              <a:t>Teoretická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ea typeface="Calibri" panose="020F0502020204030204" pitchFamily="34" charset="0"/>
              </a:rPr>
              <a:t>príprava</a:t>
            </a:r>
            <a:endParaRPr lang="pl-PL" sz="2400" b="1" dirty="0">
              <a:effectLst/>
              <a:ea typeface="Calibri" panose="020F0502020204030204" pitchFamily="34" charset="0"/>
            </a:endParaRPr>
          </a:p>
          <a:p>
            <a:pPr marL="857250" marR="2395220" algn="ctr">
              <a:lnSpc>
                <a:spcPts val="3365"/>
              </a:lnSpc>
            </a:pPr>
            <a:r>
              <a:rPr lang="en-US" sz="2400" b="1" dirty="0" err="1">
                <a:effectLst/>
                <a:ea typeface="Calibri" panose="020F0502020204030204" pitchFamily="34" charset="0"/>
              </a:rPr>
              <a:t>učiteľa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 v </a:t>
            </a:r>
            <a:r>
              <a:rPr lang="en-US" sz="2400" b="1" dirty="0" err="1">
                <a:effectLst/>
                <a:ea typeface="Calibri" panose="020F0502020204030204" pitchFamily="34" charset="0"/>
              </a:rPr>
              <a:t>oblasti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ea typeface="Calibri" panose="020F0502020204030204" pitchFamily="34" charset="0"/>
              </a:rPr>
              <a:t>etikety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.</a:t>
            </a:r>
            <a:endParaRPr lang="pl-PL" sz="2400" b="1" dirty="0">
              <a:effectLst/>
              <a:ea typeface="Calibri" panose="020F0502020204030204" pitchFamily="34" charset="0"/>
            </a:endParaRPr>
          </a:p>
          <a:p>
            <a:pPr marL="418465" marR="2276475" indent="-635" algn="ctr">
              <a:lnSpc>
                <a:spcPct val="90000"/>
              </a:lnSpc>
              <a:spcBef>
                <a:spcPts val="3440"/>
              </a:spcBef>
            </a:pPr>
            <a:endParaRPr lang="pl-PL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8.png">
            <a:extLst>
              <a:ext uri="{FF2B5EF4-FFF2-40B4-BE49-F238E27FC236}">
                <a16:creationId xmlns:a16="http://schemas.microsoft.com/office/drawing/2014/main" id="{4509031C-5669-7121-103D-2E34F5362C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952" y="541748"/>
            <a:ext cx="2212867" cy="744375"/>
          </a:xfrm>
          <a:prstGeom prst="rect">
            <a:avLst/>
          </a:prstGeom>
        </p:spPr>
      </p:pic>
      <p:pic>
        <p:nvPicPr>
          <p:cNvPr id="14" name="Obraz 5">
            <a:extLst>
              <a:ext uri="{FF2B5EF4-FFF2-40B4-BE49-F238E27FC236}">
                <a16:creationId xmlns:a16="http://schemas.microsoft.com/office/drawing/2014/main" id="{431136C1-35F0-5F07-DB1E-A712DF89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CB3B53D-5E8F-4903-98CD-DD8F17BF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82" y="343109"/>
            <a:ext cx="10488632" cy="105021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3000" b="1" dirty="0"/>
              <a:t>02.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ODBORNÁ </a:t>
            </a:r>
            <a:r>
              <a:rPr lang="pl-PL" sz="3000" b="1" dirty="0"/>
              <a:t>PRÍPRAVA UČITEĽOV</a:t>
            </a:r>
          </a:p>
        </p:txBody>
      </p:sp>
      <p:pic>
        <p:nvPicPr>
          <p:cNvPr id="3" name="image8.png">
            <a:extLst>
              <a:ext uri="{FF2B5EF4-FFF2-40B4-BE49-F238E27FC236}">
                <a16:creationId xmlns:a16="http://schemas.microsoft.com/office/drawing/2014/main" id="{2EC8F76C-7720-8E64-3889-8382FAC7BB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0879" y="4584703"/>
            <a:ext cx="3094435" cy="10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>
            <a:extLst>
              <a:ext uri="{FF2B5EF4-FFF2-40B4-BE49-F238E27FC236}">
                <a16:creationId xmlns:a16="http://schemas.microsoft.com/office/drawing/2014/main" id="{9068536D-83D0-DC7C-0F20-C9FDE65E1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4520" y="4068568"/>
            <a:ext cx="3094435" cy="10409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180F61-325B-F811-FEB7-91AEE17E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ea typeface="Calibri" panose="020F0502020204030204" pitchFamily="34" charset="0"/>
                <a:cs typeface="Arial" panose="020B0604020202020204" pitchFamily="34" charset="0"/>
              </a:rPr>
              <a:t>03.</a:t>
            </a:r>
            <a:r>
              <a:rPr lang="cs-CZ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 HODINY</a:t>
            </a:r>
            <a:endParaRPr lang="pl-PL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004B02-0602-0B6E-4C0B-3D0172B6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520" y="12653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7FFEB-05D4-F79F-7EE0-7C94E6D0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15065"/>
            <a:ext cx="11126698" cy="430369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AutoNum type="arabicPeriod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Predstavenie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stručne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en-US" sz="2200" spc="-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Etiketa</a:t>
            </a:r>
            <a:r>
              <a:rPr lang="en-US" sz="2200" spc="19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endParaRPr lang="pl-PL" sz="2200" dirty="0">
              <a:solidFill>
                <a:srgbClr val="04092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eriod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Premietanie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pustí</a:t>
            </a:r>
            <a:r>
              <a:rPr lang="en-US" sz="2200" spc="-3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Scenár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cs-CZ" sz="2200" u="sng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Upozorniť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dôležitosť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znalosti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Dej videa: </a:t>
            </a:r>
            <a:b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ktorou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Zisťuje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poznajú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pojem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pochopiť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jeho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každodennom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živote</a:t>
            </a:r>
            <a:endParaRPr lang="cs-CZ" sz="22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postupne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prehráva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Objednávka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Otázka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cestu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diskutujú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tom,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zažili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podobné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situácie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03E02F-30A8-8E8F-C4C1-7764D11E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1903" y="1283687"/>
            <a:ext cx="3404937" cy="7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ÚVOD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Obraz 5">
            <a:extLst>
              <a:ext uri="{FF2B5EF4-FFF2-40B4-BE49-F238E27FC236}">
                <a16:creationId xmlns:a16="http://schemas.microsoft.com/office/drawing/2014/main" id="{2F101E47-3950-75C4-4DB8-6768E58B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13.png">
            <a:extLst>
              <a:ext uri="{FF2B5EF4-FFF2-40B4-BE49-F238E27FC236}">
                <a16:creationId xmlns:a16="http://schemas.microsoft.com/office/drawing/2014/main" id="{A48CF9C3-4227-E72F-2FDB-2ECA88B9C0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C587756E-C7A2-8123-8B84-CE23AA8D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67F9BA6-4FCE-F07C-C459-9234F319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PRŮBĚH HODINY CD.</a:t>
            </a:r>
            <a:endParaRPr lang="pl-PL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9EBA3-1FBA-F829-8634-1E979242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201779"/>
            <a:ext cx="10828421" cy="391698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opýta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ich dojmy z videa a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spájajú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touto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témou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Vysvetlenie</a:t>
            </a:r>
            <a:r>
              <a:rPr lang="en-US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en-US" sz="2200" b="1" spc="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pojmov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to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dôležitá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každodennom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živote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líši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počujúcich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bolo ich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ľudia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mýlia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pozdrave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objednávaní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reštaurácii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nepočujúcimi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494D11-D283-8E60-737F-3CCD32BE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031" y="1467660"/>
            <a:ext cx="5758103" cy="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TEORETICKÁ ČÁST</a:t>
            </a:r>
            <a:endParaRPr kumimoji="0" lang="cs-CZ" altLang="pl-PL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2BDA0F-BCCA-8844-1597-802732BDA84D}"/>
              </a:ext>
            </a:extLst>
          </p:cNvPr>
          <p:cNvSpPr txBox="1"/>
          <p:nvPr/>
        </p:nvSpPr>
        <p:spPr>
          <a:xfrm>
            <a:off x="529390" y="2178196"/>
            <a:ext cx="8059782" cy="55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710"/>
              </a:spcBef>
              <a:buClr>
                <a:srgbClr val="04092F"/>
              </a:buClr>
              <a:buSzPts val="3500"/>
              <a:tabLst>
                <a:tab pos="3117850" algn="l"/>
              </a:tabLst>
            </a:pPr>
            <a:r>
              <a:rPr lang="cs-CZ" sz="2200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</a:t>
            </a:r>
            <a:r>
              <a:rPr lang="en-US" sz="2200" spc="-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videu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13.png">
            <a:extLst>
              <a:ext uri="{FF2B5EF4-FFF2-40B4-BE49-F238E27FC236}">
                <a16:creationId xmlns:a16="http://schemas.microsoft.com/office/drawing/2014/main" id="{F597CEDA-EDA6-B175-5A0B-B52200F74E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887" y="486334"/>
            <a:ext cx="2828544" cy="6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9551DF93-C153-DFD7-2D70-4DF6581F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2B959A7-FA90-BDC6-A3C3-E45D5BB2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3" name="image13.png">
            <a:extLst>
              <a:ext uri="{FF2B5EF4-FFF2-40B4-BE49-F238E27FC236}">
                <a16:creationId xmlns:a16="http://schemas.microsoft.com/office/drawing/2014/main" id="{76C09A72-D54C-5D62-6785-D9FEEC084B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8946" y="486334"/>
            <a:ext cx="3048865" cy="7048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9EBDE78-8CA3-5C81-7FCB-F4056199E1D5}"/>
              </a:ext>
            </a:extLst>
          </p:cNvPr>
          <p:cNvSpPr txBox="1"/>
          <p:nvPr/>
        </p:nvSpPr>
        <p:spPr>
          <a:xfrm>
            <a:off x="-1867995" y="1251808"/>
            <a:ext cx="8732520" cy="64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93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ŤAŽKÁ ČASŤ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5D3B567-C0DB-9E60-5876-0EB4B411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003707"/>
            <a:ext cx="10828421" cy="391698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pl-PL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Zadanie: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rozdelí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skupín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 3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až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žiakoch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každej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vymyslieť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situáciu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mohli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vymyslieť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scénku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scenár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scénky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chceli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predviesť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svojim</a:t>
            </a:r>
            <a:r>
              <a:rPr lang="pl-PL" sz="2200" spc="-32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spolužiakom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demonštrovať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upozorniť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"/>
              </a:spcBef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     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Príprava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pracujú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úlohách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nacvičujú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diskutujú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vybranej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obchádza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poskytuje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jej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Poradenstvo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pomoc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situáciách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vybrali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2053F03A-8AD4-5C57-DADC-68754DBB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E511539-35BD-A8B4-9A0C-995F17A0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503587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000" b="1" dirty="0">
                <a:solidFill>
                  <a:srgbClr val="04092F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492C8E-A463-CD51-753D-A9EDC64856C1}"/>
              </a:ext>
            </a:extLst>
          </p:cNvPr>
          <p:cNvSpPr txBox="1"/>
          <p:nvPr/>
        </p:nvSpPr>
        <p:spPr>
          <a:xfrm>
            <a:off x="-1893771" y="1191192"/>
            <a:ext cx="10828421" cy="67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930"/>
              </a:lnSpc>
            </a:pPr>
            <a:r>
              <a:rPr lang="en-US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 A HODNOTENIE</a:t>
            </a:r>
            <a:endParaRPr lang="pl-PL" sz="3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9D3C9C2-F7FA-50A8-4BF7-75216564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930555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jednotlivých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situácií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en-US" sz="2200" spc="-2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Každá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vybrala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scénku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postupne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odohrajú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scénky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podľa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pripravených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scenáre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zhliadnutí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ostatní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spolužiaci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pokúsia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opísať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bolo v danej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nie.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Navrhnú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aká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odpoveď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</a:t>
            </a:r>
            <a:r>
              <a:rPr lang="pl-PL" sz="2200" spc="-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bola	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najvhodnejšia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skúste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aby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prehrávala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správne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en-US" sz="2200" spc="-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200" spc="-15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spc="-15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postupne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vyjadrovať</a:t>
            </a:r>
            <a:r>
              <a:rPr lang="en-US" sz="2200" spc="-5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9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sak</a:t>
            </a:r>
            <a:r>
              <a:rPr lang="en-US" sz="2200" spc="9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nasledovné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spc="-5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200" spc="-5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zaži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podobné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</a:t>
            </a:r>
            <a:r>
              <a:rPr lang="en-US" sz="2200" spc="-1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skúsenosti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tom,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prehrešky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zažili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Premýšľajte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tom,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naučili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jej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pravidlách</a:t>
            </a:r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9" name="image13.png">
            <a:extLst>
              <a:ext uri="{FF2B5EF4-FFF2-40B4-BE49-F238E27FC236}">
                <a16:creationId xmlns:a16="http://schemas.microsoft.com/office/drawing/2014/main" id="{1512E383-425A-9087-4476-B84E86FE1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DCD3A5-CE82-6EC9-201C-2650413B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000" b="1" dirty="0">
                <a:solidFill>
                  <a:srgbClr val="04092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PRŮBĚH HODINY</a:t>
            </a:r>
            <a:endParaRPr lang="pl-PL" sz="3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3" name="image13.png">
            <a:extLst>
              <a:ext uri="{FF2B5EF4-FFF2-40B4-BE49-F238E27FC236}">
                <a16:creationId xmlns:a16="http://schemas.microsoft.com/office/drawing/2014/main" id="{DEE7A5FC-8803-4C8A-5D65-9CCE4B406C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18062D4-BCD3-A6DD-32BA-2B1C4323C738}"/>
              </a:ext>
            </a:extLst>
          </p:cNvPr>
          <p:cNvSpPr txBox="1"/>
          <p:nvPr/>
        </p:nvSpPr>
        <p:spPr>
          <a:xfrm>
            <a:off x="-1817570" y="1120147"/>
            <a:ext cx="8355530" cy="644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93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KONIEC HODINY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489F227-0BE3-4FDC-A233-94881296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Zhrnutie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zhrnie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body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lekcie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špecifiká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etikety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Stručne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zhrňte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situácií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videli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pripomenú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nepočujúcich</a:t>
            </a:r>
            <a:endParaRPr lang="pl-PL" sz="2200" dirty="0">
              <a:solidFill>
                <a:srgbClr val="04092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oceňuje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snahu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tvorivosť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počas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en-US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Krátka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tom,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najviac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páčilo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čom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chceli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nabudúce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dozvedieť</a:t>
            </a:r>
            <a:r>
              <a:rPr lang="pl-PL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7" name="image13.png">
            <a:extLst>
              <a:ext uri="{FF2B5EF4-FFF2-40B4-BE49-F238E27FC236}">
                <a16:creationId xmlns:a16="http://schemas.microsoft.com/office/drawing/2014/main" id="{A1F8BBD0-C589-4788-82A6-02960C1475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90" y="5351616"/>
            <a:ext cx="3158907" cy="730568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C85DAE6F-135E-9EA3-6518-F7570D6B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90" y="6082184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70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1999</Words>
  <Application>Microsoft Office PowerPoint</Application>
  <PresentationFormat>Panoramiczny</PresentationFormat>
  <Paragraphs>231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OBSAH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9</cp:revision>
  <dcterms:created xsi:type="dcterms:W3CDTF">2025-05-22T11:27:55Z</dcterms:created>
  <dcterms:modified xsi:type="dcterms:W3CDTF">2025-06-02T17:26:31Z</dcterms:modified>
</cp:coreProperties>
</file>