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7" r:id="rId17"/>
    <p:sldId id="285" r:id="rId18"/>
    <p:sldId id="286" r:id="rId19"/>
    <p:sldId id="288" r:id="rId20"/>
    <p:sldId id="289" r:id="rId21"/>
    <p:sldId id="290" r:id="rId22"/>
    <p:sldId id="291" r:id="rId23"/>
    <p:sldId id="292" r:id="rId24"/>
    <p:sldId id="293" r:id="rId25"/>
    <p:sldId id="272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89" autoAdjust="0"/>
    <p:restoredTop sz="94660"/>
  </p:normalViewPr>
  <p:slideViewPr>
    <p:cSldViewPr snapToGrid="0">
      <p:cViewPr varScale="1">
        <p:scale>
          <a:sx n="54" d="100"/>
          <a:sy n="54" d="100"/>
        </p:scale>
        <p:origin x="144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7641C2-96E8-F506-F2CD-7C649761B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1A23197-3C40-7D2E-A532-E9D0866EB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5245C7-F4E9-0B70-9512-53B091F8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27.05.2025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60B693-C10B-18D0-F9BD-FA5A81A8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4172AF-4D7C-7073-1896-1587B8A67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326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D20279-580A-DDA3-BE56-45522D965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24D183D-C571-E959-812B-EC57E658F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484D92-C823-44E9-2714-F44B08A6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27.05.2025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E61F02-3216-67F6-5D1B-C49B8BCE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27B05C-7583-2E0D-FAAC-33A09698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649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A10DCE3-2B93-3805-1949-D577CB764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AB834AC-98A8-C9C5-BF97-EC044A4E7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8FC4EE-FA8F-3815-5E3D-23192C0E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27.05.2025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5E79A8-3A6D-99FC-D6C2-A6901676E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451E3D-1B1B-BEBC-BD27-34080B59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83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37D098-2A13-1E4D-9BA6-20974678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CE4C9E-E871-37A0-3D76-46F6CE1AF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BB82B3-47CA-F039-4DF2-B0BC46E87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27.05.2025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A0474F-07FE-D8E4-5409-3771FFB9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9A5999-7482-E59D-5F47-82613FE9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2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1B6996-9FCF-DF3F-BC22-39F982FEB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206FA7-B911-1533-9771-D61B2584F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E79827-355A-F75B-2FEB-417473E5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27.05.2025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CEE171-BDD0-4202-7F4D-CFDD386C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AE1C4F-1FB2-F4B1-9A2F-334253D3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74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91D8DD-16D8-245C-A31E-96723DAD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3D768A-C8CB-5496-9494-2FA01C630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9C4BBBA-580E-0C03-4262-440EBE7D6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369A7FB-6E7C-52FD-95D9-738B1B38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27.05.2025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3212C63-3296-84FB-D819-6DAFE2C4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9D68A3-7450-0A3A-40F6-EAF187B1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06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8274B3-64B8-3FA6-7F25-42D5E64B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2588D6D-D93F-D448-8FC5-E910D185E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FD60BEF-DBEE-0B56-3E82-D775FB6F1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5A3CF51-B5A0-F39E-BAFB-7913E94BC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60A11A9-3F99-8219-49C5-2E95AE315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663B172-445D-3737-D9AA-DE0255937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27.05.2025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AF280E6-8489-069F-75F5-BD167272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5181328-45FF-A956-40D1-DA4CA84D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36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F43924-FC2F-1E84-770E-DBBB1794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8399022-9CDC-1C88-8B63-CC0F54ACC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27.05.2025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AC9961C-3F32-4512-D9AB-7DF24BDD3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E1CC1CC-BDD2-3135-A79A-EA3099CF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07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7C2E3CD-4BDB-ACFD-52EE-9F3C8E0B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27.05.2025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FC428E6-489C-4C8A-B0DF-C98C5268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B50789-A2FD-6F49-05D8-6BC1CC42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07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F34A26-2437-DEC9-6C1C-88CD74C9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D727EF-28C2-7C57-84C5-D18DDA246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5D88169-6F76-5D81-5903-AEA223F41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4382A0A-B11A-0178-013D-807E5EEC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27.05.2025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F3C2ED3-48CA-6BBE-0C7C-ADF245F3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E48D907-3385-00DD-D5B2-68462E1F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557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C7CC8E-1E02-3123-D367-E5E8A2C3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6E569B-4824-14AD-CA40-379DBBE58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039A910-4166-C237-F8E6-A9899358B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70B582D-9ACB-DEAA-1AFA-0615072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27.05.2025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F30E00D-B331-80FA-0872-CD004DF7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E1F2C8E-B9AA-9116-7DA5-09445909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657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D2E81CD-19A2-8930-8CD6-92937D26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1F0706-F030-1716-E306-8B4EA7B61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302BBA-044C-0B68-800B-10EAFBEDC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C320-2830-4068-9C22-0FDA8958BD58}" type="datetimeFigureOut">
              <a:rPr lang="pl-PL" smtClean="0"/>
              <a:t>27.05.2025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76BD9A-4B39-69FF-3458-8F5017818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D342A1-4B5E-AA87-45F9-4243FAC33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922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E364222-FAF4-D84C-99F9-3B310342C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837" y="2548959"/>
            <a:ext cx="10015281" cy="1434383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F923693-8319-1A43-01D1-38FE0D827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13" y="480544"/>
            <a:ext cx="5533263" cy="11630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FA0A05-A54F-ABD9-C6A4-B5806F978AB0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80521" y="2864776"/>
            <a:ext cx="11382213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ETIKETA </a:t>
            </a:r>
            <a:r>
              <a:rPr lang="cs-CZ" sz="3600" b="1" spc="-4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NESLYŠÍCÍCH</a:t>
            </a:r>
            <a:endParaRPr lang="pl-PL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kumimoji="0" lang="cs-CZ" altLang="pl-PL" sz="4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cs-CZ" altLang="pl-PL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   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metodika</a:t>
            </a:r>
            <a:r>
              <a:rPr lang="cs-CZ" sz="2400" i="1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výuky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4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pl-PL" altLang="pl-PL" sz="4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Obraz 5">
            <a:extLst>
              <a:ext uri="{FF2B5EF4-FFF2-40B4-BE49-F238E27FC236}">
                <a16:creationId xmlns:a16="http://schemas.microsoft.com/office/drawing/2014/main" id="{EECC3817-4E32-6EE3-40A2-705E24870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C4EB3E-2190-F906-7CBE-14ED9E1F4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8912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7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metodika výuky</a:t>
            </a:r>
            <a:endParaRPr kumimoji="0" lang="cs-CZ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F2DD0C7-AC4B-593D-FDF2-2C8710229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4EC69EAF-6EE2-806C-B133-A22B5950C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7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metodika výuky</a:t>
            </a:r>
            <a:endParaRPr kumimoji="0" lang="cs-CZ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2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5">
            <a:extLst>
              <a:ext uri="{FF2B5EF4-FFF2-40B4-BE49-F238E27FC236}">
                <a16:creationId xmlns:a16="http://schemas.microsoft.com/office/drawing/2014/main" id="{C9B6C0E0-CF77-D380-BDD2-C8DD22F6B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05" y="60500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78A29F-FAFA-81B4-CEBF-056610047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04. DOPORUČENÍ  </a:t>
            </a:r>
            <a:r>
              <a:rPr lang="cs-CZ" sz="3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</a:t>
            </a:r>
            <a:r>
              <a:rPr lang="cs-CZ" sz="3200" b="1" spc="7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200" b="1" spc="-1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UČITELE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AA4B71D-B2EF-9F99-A005-656D839AA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89" y="1731024"/>
            <a:ext cx="10828421" cy="4188205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Připravit se na možné otázky žáků týkající se rozdílů mezi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etiketou neslyšících a slyšících osob.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Mít připravené různé příklady situací, na kterých by si </a:t>
            </a:r>
            <a:b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mohli ukázat pravidla slušného chování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Být</a:t>
            </a:r>
            <a:r>
              <a:rPr lang="cs-CZ" sz="2200" spc="-19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připraven</a:t>
            </a:r>
            <a:r>
              <a:rPr lang="cs-CZ" sz="2200" spc="-18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cs-CZ" sz="2200" spc="-19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to,</a:t>
            </a:r>
            <a:r>
              <a:rPr lang="cs-CZ" sz="2200" spc="-18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že</a:t>
            </a:r>
            <a:r>
              <a:rPr lang="cs-CZ" sz="2200" spc="-19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někteří</a:t>
            </a:r>
            <a:r>
              <a:rPr lang="cs-CZ" sz="2200" spc="-18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žáci mohou potřebovat </a:t>
            </a:r>
            <a:b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více času</a:t>
            </a:r>
            <a:r>
              <a:rPr lang="cs-CZ" sz="2200" spc="-17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nebo podpory při přípravě scénáře a scének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Povzbuzovat žáky k tomu, aby přemýšleli kreativně </a:t>
            </a:r>
            <a:b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uměli vyjádřit své pocity a zkušenosti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19.jpeg">
            <a:extLst>
              <a:ext uri="{FF2B5EF4-FFF2-40B4-BE49-F238E27FC236}">
                <a16:creationId xmlns:a16="http://schemas.microsoft.com/office/drawing/2014/main" id="{816537DF-D583-FD2F-BE65-210691737B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5541" y="2661186"/>
            <a:ext cx="2603563" cy="2327882"/>
          </a:xfrm>
          <a:prstGeom prst="rect">
            <a:avLst/>
          </a:prstGeom>
        </p:spPr>
      </p:pic>
      <p:pic>
        <p:nvPicPr>
          <p:cNvPr id="6" name="image13.png">
            <a:extLst>
              <a:ext uri="{FF2B5EF4-FFF2-40B4-BE49-F238E27FC236}">
                <a16:creationId xmlns:a16="http://schemas.microsoft.com/office/drawing/2014/main" id="{EC196803-411A-B1D6-252C-580C7C0323D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0840" y="512203"/>
            <a:ext cx="2936971" cy="67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67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7762020-E786-F76F-7CD4-C78E5811F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05. TEORIE PRO TÉMA “RELKAMA”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A463884-5BA2-5912-3278-E95A62C99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1893979"/>
            <a:ext cx="10828421" cy="4188205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    Etiketa je soubor pravidel a norem, které určují vhodné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    chování ve společenských a profesních situacích.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    Zahrnuje způsoby, jakým lidé komunikují, oblékají se,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    stolují, zdraví se a chovají se k ostatním. 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    Etiketa je založena na kulturních a sociálních zvyklostech,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    které se mohou lišit v závislosti na zemi,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    regionu nebo skupině lidí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6828ACD-DBB9-C69F-845D-F663AB4F07D9}"/>
              </a:ext>
            </a:extLst>
          </p:cNvPr>
          <p:cNvSpPr txBox="1"/>
          <p:nvPr/>
        </p:nvSpPr>
        <p:spPr>
          <a:xfrm>
            <a:off x="-1889760" y="1357919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spcBef>
                <a:spcPts val="680"/>
              </a:spcBef>
            </a:pPr>
            <a: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JE TO </a:t>
            </a:r>
            <a:r>
              <a:rPr lang="cs-CZ" sz="2200" b="1" spc="-66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ETIKETA</a:t>
            </a:r>
            <a:endParaRPr lang="pl-PL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BB140D75-BE2B-C4E0-338A-732ED9B5B528}"/>
              </a:ext>
            </a:extLst>
          </p:cNvPr>
          <p:cNvGrpSpPr>
            <a:grpSpLocks/>
          </p:cNvGrpSpPr>
          <p:nvPr/>
        </p:nvGrpSpPr>
        <p:grpSpPr bwMode="auto">
          <a:xfrm>
            <a:off x="8600884" y="1893979"/>
            <a:ext cx="2018348" cy="3596576"/>
            <a:chOff x="15759" y="15"/>
            <a:chExt cx="9885" cy="16184"/>
          </a:xfrm>
        </p:grpSpPr>
        <p:pic>
          <p:nvPicPr>
            <p:cNvPr id="7171" name="Picture 3">
              <a:extLst>
                <a:ext uri="{FF2B5EF4-FFF2-40B4-BE49-F238E27FC236}">
                  <a16:creationId xmlns:a16="http://schemas.microsoft.com/office/drawing/2014/main" id="{FADE3766-905E-5D24-C850-C0311D66A2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9" y="9658"/>
              <a:ext cx="8582" cy="6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utoShape 4">
              <a:extLst>
                <a:ext uri="{FF2B5EF4-FFF2-40B4-BE49-F238E27FC236}">
                  <a16:creationId xmlns:a16="http://schemas.microsoft.com/office/drawing/2014/main" id="{E0E33402-C9E8-BCFA-122C-F3312D8B0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4" y="14"/>
              <a:ext cx="6555" cy="8080"/>
            </a:xfrm>
            <a:custGeom>
              <a:avLst/>
              <a:gdLst>
                <a:gd name="T0" fmla="+- 0 20398 17425"/>
                <a:gd name="T1" fmla="*/ T0 w 6555"/>
                <a:gd name="T2" fmla="+- 0 8095 15"/>
                <a:gd name="T3" fmla="*/ 8095 h 8080"/>
                <a:gd name="T4" fmla="+- 0 21151 17425"/>
                <a:gd name="T5" fmla="*/ T4 w 6555"/>
                <a:gd name="T6" fmla="+- 0 8075 15"/>
                <a:gd name="T7" fmla="*/ 8075 h 8080"/>
                <a:gd name="T8" fmla="+- 0 23980 17425"/>
                <a:gd name="T9" fmla="*/ T8 w 6555"/>
                <a:gd name="T10" fmla="+- 0 15 15"/>
                <a:gd name="T11" fmla="*/ 15 h 8080"/>
                <a:gd name="T12" fmla="+- 0 23972 17425"/>
                <a:gd name="T13" fmla="*/ T12 w 6555"/>
                <a:gd name="T14" fmla="+- 0 5055 15"/>
                <a:gd name="T15" fmla="*/ 5055 h 8080"/>
                <a:gd name="T16" fmla="+- 0 23938 17425"/>
                <a:gd name="T17" fmla="*/ T16 w 6555"/>
                <a:gd name="T18" fmla="+- 0 5355 15"/>
                <a:gd name="T19" fmla="*/ 5355 h 8080"/>
                <a:gd name="T20" fmla="+- 0 23878 17425"/>
                <a:gd name="T21" fmla="*/ T20 w 6555"/>
                <a:gd name="T22" fmla="+- 0 5635 15"/>
                <a:gd name="T23" fmla="*/ 5635 h 8080"/>
                <a:gd name="T24" fmla="+- 0 23793 17425"/>
                <a:gd name="T25" fmla="*/ T24 w 6555"/>
                <a:gd name="T26" fmla="+- 0 5915 15"/>
                <a:gd name="T27" fmla="*/ 5915 h 8080"/>
                <a:gd name="T28" fmla="+- 0 23685 17425"/>
                <a:gd name="T29" fmla="*/ T28 w 6555"/>
                <a:gd name="T30" fmla="+- 0 6175 15"/>
                <a:gd name="T31" fmla="*/ 6175 h 8080"/>
                <a:gd name="T32" fmla="+- 0 23555 17425"/>
                <a:gd name="T33" fmla="*/ T32 w 6555"/>
                <a:gd name="T34" fmla="+- 0 6435 15"/>
                <a:gd name="T35" fmla="*/ 6435 h 8080"/>
                <a:gd name="T36" fmla="+- 0 23404 17425"/>
                <a:gd name="T37" fmla="*/ T36 w 6555"/>
                <a:gd name="T38" fmla="+- 0 6675 15"/>
                <a:gd name="T39" fmla="*/ 6675 h 8080"/>
                <a:gd name="T40" fmla="+- 0 23233 17425"/>
                <a:gd name="T41" fmla="*/ T40 w 6555"/>
                <a:gd name="T42" fmla="+- 0 6915 15"/>
                <a:gd name="T43" fmla="*/ 6915 h 8080"/>
                <a:gd name="T44" fmla="+- 0 23043 17425"/>
                <a:gd name="T45" fmla="*/ T44 w 6555"/>
                <a:gd name="T46" fmla="+- 0 7115 15"/>
                <a:gd name="T47" fmla="*/ 7115 h 8080"/>
                <a:gd name="T48" fmla="+- 0 22836 17425"/>
                <a:gd name="T49" fmla="*/ T48 w 6555"/>
                <a:gd name="T50" fmla="+- 0 7315 15"/>
                <a:gd name="T51" fmla="*/ 7315 h 8080"/>
                <a:gd name="T52" fmla="+- 0 22613 17425"/>
                <a:gd name="T53" fmla="*/ T52 w 6555"/>
                <a:gd name="T54" fmla="+- 0 7495 15"/>
                <a:gd name="T55" fmla="*/ 7495 h 8080"/>
                <a:gd name="T56" fmla="+- 0 22375 17425"/>
                <a:gd name="T57" fmla="*/ T56 w 6555"/>
                <a:gd name="T58" fmla="+- 0 7635 15"/>
                <a:gd name="T59" fmla="*/ 7635 h 8080"/>
                <a:gd name="T60" fmla="+- 0 22058 17425"/>
                <a:gd name="T61" fmla="*/ T60 w 6555"/>
                <a:gd name="T62" fmla="+- 0 7815 15"/>
                <a:gd name="T63" fmla="*/ 7815 h 8080"/>
                <a:gd name="T64" fmla="+- 0 21297 17425"/>
                <a:gd name="T65" fmla="*/ T64 w 6555"/>
                <a:gd name="T66" fmla="+- 0 8055 15"/>
                <a:gd name="T67" fmla="*/ 8055 h 8080"/>
                <a:gd name="T68" fmla="+- 0 20925 17425"/>
                <a:gd name="T69" fmla="*/ T68 w 6555"/>
                <a:gd name="T70" fmla="+- 0 8015 15"/>
                <a:gd name="T71" fmla="*/ 8015 h 8080"/>
                <a:gd name="T72" fmla="+- 0 21363 17425"/>
                <a:gd name="T73" fmla="*/ T72 w 6555"/>
                <a:gd name="T74" fmla="+- 0 7955 15"/>
                <a:gd name="T75" fmla="*/ 7955 h 8080"/>
                <a:gd name="T76" fmla="+- 0 21914 17425"/>
                <a:gd name="T77" fmla="*/ T76 w 6555"/>
                <a:gd name="T78" fmla="+- 0 7795 15"/>
                <a:gd name="T79" fmla="*/ 7795 h 8080"/>
                <a:gd name="T80" fmla="+- 0 22172 17425"/>
                <a:gd name="T81" fmla="*/ T80 w 6555"/>
                <a:gd name="T82" fmla="+- 0 7675 15"/>
                <a:gd name="T83" fmla="*/ 7675 h 8080"/>
                <a:gd name="T84" fmla="+- 0 22476 17425"/>
                <a:gd name="T85" fmla="*/ T84 w 6555"/>
                <a:gd name="T86" fmla="+- 0 7495 15"/>
                <a:gd name="T87" fmla="*/ 7495 h 8080"/>
                <a:gd name="T88" fmla="+- 0 22704 17425"/>
                <a:gd name="T89" fmla="*/ T88 w 6555"/>
                <a:gd name="T90" fmla="+- 0 7335 15"/>
                <a:gd name="T91" fmla="*/ 7335 h 8080"/>
                <a:gd name="T92" fmla="+- 0 22915 17425"/>
                <a:gd name="T93" fmla="*/ T92 w 6555"/>
                <a:gd name="T94" fmla="+- 0 7135 15"/>
                <a:gd name="T95" fmla="*/ 7135 h 8080"/>
                <a:gd name="T96" fmla="+- 0 23110 17425"/>
                <a:gd name="T97" fmla="*/ T96 w 6555"/>
                <a:gd name="T98" fmla="+- 0 6935 15"/>
                <a:gd name="T99" fmla="*/ 6935 h 8080"/>
                <a:gd name="T100" fmla="+- 0 23286 17425"/>
                <a:gd name="T101" fmla="*/ T100 w 6555"/>
                <a:gd name="T102" fmla="+- 0 6715 15"/>
                <a:gd name="T103" fmla="*/ 6715 h 8080"/>
                <a:gd name="T104" fmla="+- 0 23443 17425"/>
                <a:gd name="T105" fmla="*/ T104 w 6555"/>
                <a:gd name="T106" fmla="+- 0 6475 15"/>
                <a:gd name="T107" fmla="*/ 6475 h 8080"/>
                <a:gd name="T108" fmla="+- 0 23579 17425"/>
                <a:gd name="T109" fmla="*/ T108 w 6555"/>
                <a:gd name="T110" fmla="+- 0 6235 15"/>
                <a:gd name="T111" fmla="*/ 6235 h 8080"/>
                <a:gd name="T112" fmla="+- 0 23693 17425"/>
                <a:gd name="T113" fmla="*/ T112 w 6555"/>
                <a:gd name="T114" fmla="+- 0 5975 15"/>
                <a:gd name="T115" fmla="*/ 5975 h 8080"/>
                <a:gd name="T116" fmla="+- 0 23784 17425"/>
                <a:gd name="T117" fmla="*/ T116 w 6555"/>
                <a:gd name="T118" fmla="+- 0 5695 15"/>
                <a:gd name="T119" fmla="*/ 5695 h 8080"/>
                <a:gd name="T120" fmla="+- 0 23851 17425"/>
                <a:gd name="T121" fmla="*/ T120 w 6555"/>
                <a:gd name="T122" fmla="+- 0 5415 15"/>
                <a:gd name="T123" fmla="*/ 5415 h 8080"/>
                <a:gd name="T124" fmla="+- 0 23891 17425"/>
                <a:gd name="T125" fmla="*/ T124 w 6555"/>
                <a:gd name="T126" fmla="+- 0 5135 15"/>
                <a:gd name="T127" fmla="*/ 5135 h 8080"/>
                <a:gd name="T128" fmla="+- 0 23905 17425"/>
                <a:gd name="T129" fmla="*/ T128 w 6555"/>
                <a:gd name="T130" fmla="+- 0 4835 15"/>
                <a:gd name="T131" fmla="*/ 4835 h 8080"/>
                <a:gd name="T132" fmla="+- 0 17496 17425"/>
                <a:gd name="T133" fmla="*/ T132 w 6555"/>
                <a:gd name="T134" fmla="+- 0 4835 15"/>
                <a:gd name="T135" fmla="*/ 4835 h 8080"/>
                <a:gd name="T136" fmla="+- 0 17510 17425"/>
                <a:gd name="T137" fmla="*/ T136 w 6555"/>
                <a:gd name="T138" fmla="+- 0 5135 15"/>
                <a:gd name="T139" fmla="*/ 5135 h 8080"/>
                <a:gd name="T140" fmla="+- 0 17551 17425"/>
                <a:gd name="T141" fmla="*/ T140 w 6555"/>
                <a:gd name="T142" fmla="+- 0 5415 15"/>
                <a:gd name="T143" fmla="*/ 5415 h 8080"/>
                <a:gd name="T144" fmla="+- 0 17618 17425"/>
                <a:gd name="T145" fmla="*/ T144 w 6555"/>
                <a:gd name="T146" fmla="+- 0 5695 15"/>
                <a:gd name="T147" fmla="*/ 5695 h 8080"/>
                <a:gd name="T148" fmla="+- 0 17708 17425"/>
                <a:gd name="T149" fmla="*/ T148 w 6555"/>
                <a:gd name="T150" fmla="+- 0 5975 15"/>
                <a:gd name="T151" fmla="*/ 5975 h 8080"/>
                <a:gd name="T152" fmla="+- 0 17823 17425"/>
                <a:gd name="T153" fmla="*/ T152 w 6555"/>
                <a:gd name="T154" fmla="+- 0 6235 15"/>
                <a:gd name="T155" fmla="*/ 6235 h 8080"/>
                <a:gd name="T156" fmla="+- 0 17959 17425"/>
                <a:gd name="T157" fmla="*/ T156 w 6555"/>
                <a:gd name="T158" fmla="+- 0 6475 15"/>
                <a:gd name="T159" fmla="*/ 6475 h 8080"/>
                <a:gd name="T160" fmla="+- 0 18115 17425"/>
                <a:gd name="T161" fmla="*/ T160 w 6555"/>
                <a:gd name="T162" fmla="+- 0 6715 15"/>
                <a:gd name="T163" fmla="*/ 6715 h 8080"/>
                <a:gd name="T164" fmla="+- 0 18292 17425"/>
                <a:gd name="T165" fmla="*/ T164 w 6555"/>
                <a:gd name="T166" fmla="+- 0 6935 15"/>
                <a:gd name="T167" fmla="*/ 6935 h 8080"/>
                <a:gd name="T168" fmla="+- 0 18486 17425"/>
                <a:gd name="T169" fmla="*/ T168 w 6555"/>
                <a:gd name="T170" fmla="+- 0 7135 15"/>
                <a:gd name="T171" fmla="*/ 7135 h 8080"/>
                <a:gd name="T172" fmla="+- 0 18698 17425"/>
                <a:gd name="T173" fmla="*/ T172 w 6555"/>
                <a:gd name="T174" fmla="+- 0 7335 15"/>
                <a:gd name="T175" fmla="*/ 7335 h 8080"/>
                <a:gd name="T176" fmla="+- 0 18925 17425"/>
                <a:gd name="T177" fmla="*/ T176 w 6555"/>
                <a:gd name="T178" fmla="+- 0 7495 15"/>
                <a:gd name="T179" fmla="*/ 7495 h 8080"/>
                <a:gd name="T180" fmla="+- 0 19229 17425"/>
                <a:gd name="T181" fmla="*/ T180 w 6555"/>
                <a:gd name="T182" fmla="+- 0 7675 15"/>
                <a:gd name="T183" fmla="*/ 7675 h 8080"/>
                <a:gd name="T184" fmla="+- 0 19487 17425"/>
                <a:gd name="T185" fmla="*/ T184 w 6555"/>
                <a:gd name="T186" fmla="+- 0 7795 15"/>
                <a:gd name="T187" fmla="*/ 7795 h 8080"/>
                <a:gd name="T188" fmla="+- 0 20037 17425"/>
                <a:gd name="T189" fmla="*/ T188 w 6555"/>
                <a:gd name="T190" fmla="+- 0 7955 15"/>
                <a:gd name="T191" fmla="*/ 7955 h 8080"/>
                <a:gd name="T192" fmla="+- 0 20475 17425"/>
                <a:gd name="T193" fmla="*/ T192 w 6555"/>
                <a:gd name="T194" fmla="+- 0 8015 15"/>
                <a:gd name="T195" fmla="*/ 8015 h 8080"/>
                <a:gd name="T196" fmla="+- 0 19474 17425"/>
                <a:gd name="T197" fmla="*/ T196 w 6555"/>
                <a:gd name="T198" fmla="+- 0 7875 15"/>
                <a:gd name="T199" fmla="*/ 7875 h 8080"/>
                <a:gd name="T200" fmla="+- 0 19213 17425"/>
                <a:gd name="T201" fmla="*/ T200 w 6555"/>
                <a:gd name="T202" fmla="+- 0 7755 15"/>
                <a:gd name="T203" fmla="*/ 7755 h 8080"/>
                <a:gd name="T204" fmla="+- 0 18904 17425"/>
                <a:gd name="T205" fmla="*/ T204 w 6555"/>
                <a:gd name="T206" fmla="+- 0 7575 15"/>
                <a:gd name="T207" fmla="*/ 7575 h 8080"/>
                <a:gd name="T208" fmla="+- 0 18674 17425"/>
                <a:gd name="T209" fmla="*/ T208 w 6555"/>
                <a:gd name="T210" fmla="+- 0 7395 15"/>
                <a:gd name="T211" fmla="*/ 7395 h 8080"/>
                <a:gd name="T212" fmla="+- 0 18458 17425"/>
                <a:gd name="T213" fmla="*/ T212 w 6555"/>
                <a:gd name="T214" fmla="+- 0 7215 15"/>
                <a:gd name="T215" fmla="*/ 7215 h 8080"/>
                <a:gd name="T216" fmla="+- 0 18260 17425"/>
                <a:gd name="T217" fmla="*/ T216 w 6555"/>
                <a:gd name="T218" fmla="+- 0 7015 15"/>
                <a:gd name="T219" fmla="*/ 7015 h 8080"/>
                <a:gd name="T220" fmla="+- 0 18079 17425"/>
                <a:gd name="T221" fmla="*/ T220 w 6555"/>
                <a:gd name="T222" fmla="+- 0 6795 15"/>
                <a:gd name="T223" fmla="*/ 6795 h 8080"/>
                <a:gd name="T224" fmla="+- 0 17918 17425"/>
                <a:gd name="T225" fmla="*/ T224 w 6555"/>
                <a:gd name="T226" fmla="+- 0 6555 15"/>
                <a:gd name="T227" fmla="*/ 6555 h 8080"/>
                <a:gd name="T228" fmla="+- 0 17777 17425"/>
                <a:gd name="T229" fmla="*/ T228 w 6555"/>
                <a:gd name="T230" fmla="+- 0 6315 15"/>
                <a:gd name="T231" fmla="*/ 6315 h 8080"/>
                <a:gd name="T232" fmla="+- 0 17658 17425"/>
                <a:gd name="T233" fmla="*/ T232 w 6555"/>
                <a:gd name="T234" fmla="+- 0 6055 15"/>
                <a:gd name="T235" fmla="*/ 6055 h 8080"/>
                <a:gd name="T236" fmla="+- 0 17561 17425"/>
                <a:gd name="T237" fmla="*/ T236 w 6555"/>
                <a:gd name="T238" fmla="+- 0 5775 15"/>
                <a:gd name="T239" fmla="*/ 5775 h 8080"/>
                <a:gd name="T240" fmla="+- 0 17489 17425"/>
                <a:gd name="T241" fmla="*/ T240 w 6555"/>
                <a:gd name="T242" fmla="+- 0 5495 15"/>
                <a:gd name="T243" fmla="*/ 5495 h 8080"/>
                <a:gd name="T244" fmla="+- 0 17442 17425"/>
                <a:gd name="T245" fmla="*/ T244 w 6555"/>
                <a:gd name="T246" fmla="+- 0 5195 15"/>
                <a:gd name="T247" fmla="*/ 5195 h 8080"/>
                <a:gd name="T248" fmla="+- 0 17425 17425"/>
                <a:gd name="T249" fmla="*/ T248 w 6555"/>
                <a:gd name="T250" fmla="+- 0 15 15"/>
                <a:gd name="T251" fmla="*/ 15 h 80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6555" h="8080">
                  <a:moveTo>
                    <a:pt x="2898" y="8060"/>
                  </a:moveTo>
                  <a:lnTo>
                    <a:pt x="3652" y="8060"/>
                  </a:lnTo>
                  <a:lnTo>
                    <a:pt x="3577" y="8080"/>
                  </a:lnTo>
                  <a:lnTo>
                    <a:pt x="2973" y="8080"/>
                  </a:lnTo>
                  <a:lnTo>
                    <a:pt x="2898" y="8060"/>
                  </a:lnTo>
                  <a:close/>
                  <a:moveTo>
                    <a:pt x="2751" y="8040"/>
                  </a:moveTo>
                  <a:lnTo>
                    <a:pt x="3799" y="8040"/>
                  </a:lnTo>
                  <a:lnTo>
                    <a:pt x="3726" y="8060"/>
                  </a:lnTo>
                  <a:lnTo>
                    <a:pt x="2824" y="8060"/>
                  </a:lnTo>
                  <a:lnTo>
                    <a:pt x="2751" y="8040"/>
                  </a:lnTo>
                  <a:close/>
                  <a:moveTo>
                    <a:pt x="6480" y="0"/>
                  </a:moveTo>
                  <a:lnTo>
                    <a:pt x="6555" y="0"/>
                  </a:lnTo>
                  <a:lnTo>
                    <a:pt x="6555" y="4820"/>
                  </a:lnTo>
                  <a:lnTo>
                    <a:pt x="6554" y="4880"/>
                  </a:lnTo>
                  <a:lnTo>
                    <a:pt x="6551" y="4960"/>
                  </a:lnTo>
                  <a:lnTo>
                    <a:pt x="6547" y="5040"/>
                  </a:lnTo>
                  <a:lnTo>
                    <a:pt x="6541" y="5120"/>
                  </a:lnTo>
                  <a:lnTo>
                    <a:pt x="6533" y="5180"/>
                  </a:lnTo>
                  <a:lnTo>
                    <a:pt x="6524" y="5260"/>
                  </a:lnTo>
                  <a:lnTo>
                    <a:pt x="6513" y="5340"/>
                  </a:lnTo>
                  <a:lnTo>
                    <a:pt x="6500" y="5400"/>
                  </a:lnTo>
                  <a:lnTo>
                    <a:pt x="6486" y="5480"/>
                  </a:lnTo>
                  <a:lnTo>
                    <a:pt x="6470" y="5560"/>
                  </a:lnTo>
                  <a:lnTo>
                    <a:pt x="6453" y="5620"/>
                  </a:lnTo>
                  <a:lnTo>
                    <a:pt x="6434" y="5700"/>
                  </a:lnTo>
                  <a:lnTo>
                    <a:pt x="6414" y="5760"/>
                  </a:lnTo>
                  <a:lnTo>
                    <a:pt x="6392" y="5840"/>
                  </a:lnTo>
                  <a:lnTo>
                    <a:pt x="6368" y="5900"/>
                  </a:lnTo>
                  <a:lnTo>
                    <a:pt x="6343" y="5960"/>
                  </a:lnTo>
                  <a:lnTo>
                    <a:pt x="6317" y="6040"/>
                  </a:lnTo>
                  <a:lnTo>
                    <a:pt x="6289" y="6100"/>
                  </a:lnTo>
                  <a:lnTo>
                    <a:pt x="6260" y="6160"/>
                  </a:lnTo>
                  <a:lnTo>
                    <a:pt x="6230" y="6240"/>
                  </a:lnTo>
                  <a:lnTo>
                    <a:pt x="6198" y="6300"/>
                  </a:lnTo>
                  <a:lnTo>
                    <a:pt x="6165" y="6360"/>
                  </a:lnTo>
                  <a:lnTo>
                    <a:pt x="6130" y="6420"/>
                  </a:lnTo>
                  <a:lnTo>
                    <a:pt x="6094" y="6480"/>
                  </a:lnTo>
                  <a:lnTo>
                    <a:pt x="6057" y="6540"/>
                  </a:lnTo>
                  <a:lnTo>
                    <a:pt x="6018" y="6600"/>
                  </a:lnTo>
                  <a:lnTo>
                    <a:pt x="5979" y="6660"/>
                  </a:lnTo>
                  <a:lnTo>
                    <a:pt x="5938" y="6720"/>
                  </a:lnTo>
                  <a:lnTo>
                    <a:pt x="5896" y="6780"/>
                  </a:lnTo>
                  <a:lnTo>
                    <a:pt x="5852" y="6840"/>
                  </a:lnTo>
                  <a:lnTo>
                    <a:pt x="5808" y="6900"/>
                  </a:lnTo>
                  <a:lnTo>
                    <a:pt x="5762" y="6940"/>
                  </a:lnTo>
                  <a:lnTo>
                    <a:pt x="5715" y="7000"/>
                  </a:lnTo>
                  <a:lnTo>
                    <a:pt x="5667" y="7060"/>
                  </a:lnTo>
                  <a:lnTo>
                    <a:pt x="5618" y="7100"/>
                  </a:lnTo>
                  <a:lnTo>
                    <a:pt x="5568" y="7160"/>
                  </a:lnTo>
                  <a:lnTo>
                    <a:pt x="5517" y="7200"/>
                  </a:lnTo>
                  <a:lnTo>
                    <a:pt x="5464" y="7260"/>
                  </a:lnTo>
                  <a:lnTo>
                    <a:pt x="5411" y="7300"/>
                  </a:lnTo>
                  <a:lnTo>
                    <a:pt x="5357" y="7340"/>
                  </a:lnTo>
                  <a:lnTo>
                    <a:pt x="5301" y="7380"/>
                  </a:lnTo>
                  <a:lnTo>
                    <a:pt x="5245" y="7440"/>
                  </a:lnTo>
                  <a:lnTo>
                    <a:pt x="5188" y="7480"/>
                  </a:lnTo>
                  <a:lnTo>
                    <a:pt x="5130" y="7520"/>
                  </a:lnTo>
                  <a:lnTo>
                    <a:pt x="5070" y="7560"/>
                  </a:lnTo>
                  <a:lnTo>
                    <a:pt x="5010" y="7600"/>
                  </a:lnTo>
                  <a:lnTo>
                    <a:pt x="4950" y="7620"/>
                  </a:lnTo>
                  <a:lnTo>
                    <a:pt x="4888" y="7660"/>
                  </a:lnTo>
                  <a:lnTo>
                    <a:pt x="4762" y="7740"/>
                  </a:lnTo>
                  <a:lnTo>
                    <a:pt x="4698" y="7760"/>
                  </a:lnTo>
                  <a:lnTo>
                    <a:pt x="4633" y="7800"/>
                  </a:lnTo>
                  <a:lnTo>
                    <a:pt x="4567" y="7820"/>
                  </a:lnTo>
                  <a:lnTo>
                    <a:pt x="4501" y="7860"/>
                  </a:lnTo>
                  <a:lnTo>
                    <a:pt x="4365" y="7900"/>
                  </a:lnTo>
                  <a:lnTo>
                    <a:pt x="3872" y="8040"/>
                  </a:lnTo>
                  <a:lnTo>
                    <a:pt x="2678" y="8040"/>
                  </a:lnTo>
                  <a:lnTo>
                    <a:pt x="2606" y="8020"/>
                  </a:lnTo>
                  <a:lnTo>
                    <a:pt x="3426" y="8020"/>
                  </a:lnTo>
                  <a:lnTo>
                    <a:pt x="3500" y="8000"/>
                  </a:lnTo>
                  <a:lnTo>
                    <a:pt x="3648" y="8000"/>
                  </a:lnTo>
                  <a:lnTo>
                    <a:pt x="3722" y="7980"/>
                  </a:lnTo>
                  <a:lnTo>
                    <a:pt x="3794" y="7980"/>
                  </a:lnTo>
                  <a:lnTo>
                    <a:pt x="3938" y="7940"/>
                  </a:lnTo>
                  <a:lnTo>
                    <a:pt x="4009" y="7940"/>
                  </a:lnTo>
                  <a:lnTo>
                    <a:pt x="4287" y="7860"/>
                  </a:lnTo>
                  <a:lnTo>
                    <a:pt x="4355" y="7820"/>
                  </a:lnTo>
                  <a:lnTo>
                    <a:pt x="4489" y="7780"/>
                  </a:lnTo>
                  <a:lnTo>
                    <a:pt x="4554" y="7740"/>
                  </a:lnTo>
                  <a:lnTo>
                    <a:pt x="4619" y="7720"/>
                  </a:lnTo>
                  <a:lnTo>
                    <a:pt x="4684" y="7680"/>
                  </a:lnTo>
                  <a:lnTo>
                    <a:pt x="4747" y="7660"/>
                  </a:lnTo>
                  <a:lnTo>
                    <a:pt x="4871" y="7580"/>
                  </a:lnTo>
                  <a:lnTo>
                    <a:pt x="4932" y="7560"/>
                  </a:lnTo>
                  <a:lnTo>
                    <a:pt x="4992" y="7520"/>
                  </a:lnTo>
                  <a:lnTo>
                    <a:pt x="5051" y="7480"/>
                  </a:lnTo>
                  <a:lnTo>
                    <a:pt x="5110" y="7440"/>
                  </a:lnTo>
                  <a:lnTo>
                    <a:pt x="5167" y="7400"/>
                  </a:lnTo>
                  <a:lnTo>
                    <a:pt x="5223" y="7360"/>
                  </a:lnTo>
                  <a:lnTo>
                    <a:pt x="5279" y="7320"/>
                  </a:lnTo>
                  <a:lnTo>
                    <a:pt x="5333" y="7260"/>
                  </a:lnTo>
                  <a:lnTo>
                    <a:pt x="5387" y="7220"/>
                  </a:lnTo>
                  <a:lnTo>
                    <a:pt x="5439" y="7180"/>
                  </a:lnTo>
                  <a:lnTo>
                    <a:pt x="5490" y="7120"/>
                  </a:lnTo>
                  <a:lnTo>
                    <a:pt x="5541" y="7080"/>
                  </a:lnTo>
                  <a:lnTo>
                    <a:pt x="5590" y="7020"/>
                  </a:lnTo>
                  <a:lnTo>
                    <a:pt x="5638" y="6980"/>
                  </a:lnTo>
                  <a:lnTo>
                    <a:pt x="5685" y="6920"/>
                  </a:lnTo>
                  <a:lnTo>
                    <a:pt x="5731" y="6860"/>
                  </a:lnTo>
                  <a:lnTo>
                    <a:pt x="5775" y="6820"/>
                  </a:lnTo>
                  <a:lnTo>
                    <a:pt x="5819" y="6760"/>
                  </a:lnTo>
                  <a:lnTo>
                    <a:pt x="5861" y="6700"/>
                  </a:lnTo>
                  <a:lnTo>
                    <a:pt x="5902" y="6640"/>
                  </a:lnTo>
                  <a:lnTo>
                    <a:pt x="5942" y="6580"/>
                  </a:lnTo>
                  <a:lnTo>
                    <a:pt x="5981" y="6520"/>
                  </a:lnTo>
                  <a:lnTo>
                    <a:pt x="6018" y="6460"/>
                  </a:lnTo>
                  <a:lnTo>
                    <a:pt x="6054" y="6400"/>
                  </a:lnTo>
                  <a:lnTo>
                    <a:pt x="6089" y="6340"/>
                  </a:lnTo>
                  <a:lnTo>
                    <a:pt x="6122" y="6280"/>
                  </a:lnTo>
                  <a:lnTo>
                    <a:pt x="6154" y="6220"/>
                  </a:lnTo>
                  <a:lnTo>
                    <a:pt x="6185" y="6160"/>
                  </a:lnTo>
                  <a:lnTo>
                    <a:pt x="6214" y="6080"/>
                  </a:lnTo>
                  <a:lnTo>
                    <a:pt x="6242" y="6020"/>
                  </a:lnTo>
                  <a:lnTo>
                    <a:pt x="6268" y="5960"/>
                  </a:lnTo>
                  <a:lnTo>
                    <a:pt x="6293" y="5900"/>
                  </a:lnTo>
                  <a:lnTo>
                    <a:pt x="6317" y="5820"/>
                  </a:lnTo>
                  <a:lnTo>
                    <a:pt x="6339" y="5760"/>
                  </a:lnTo>
                  <a:lnTo>
                    <a:pt x="6359" y="5680"/>
                  </a:lnTo>
                  <a:lnTo>
                    <a:pt x="6378" y="5620"/>
                  </a:lnTo>
                  <a:lnTo>
                    <a:pt x="6395" y="5540"/>
                  </a:lnTo>
                  <a:lnTo>
                    <a:pt x="6411" y="5480"/>
                  </a:lnTo>
                  <a:lnTo>
                    <a:pt x="6426" y="5400"/>
                  </a:lnTo>
                  <a:lnTo>
                    <a:pt x="6438" y="5320"/>
                  </a:lnTo>
                  <a:lnTo>
                    <a:pt x="6449" y="5260"/>
                  </a:lnTo>
                  <a:lnTo>
                    <a:pt x="6459" y="5180"/>
                  </a:lnTo>
                  <a:lnTo>
                    <a:pt x="6466" y="5120"/>
                  </a:lnTo>
                  <a:lnTo>
                    <a:pt x="6472" y="5040"/>
                  </a:lnTo>
                  <a:lnTo>
                    <a:pt x="6477" y="4960"/>
                  </a:lnTo>
                  <a:lnTo>
                    <a:pt x="6479" y="4880"/>
                  </a:lnTo>
                  <a:lnTo>
                    <a:pt x="6480" y="4820"/>
                  </a:lnTo>
                  <a:lnTo>
                    <a:pt x="6480" y="0"/>
                  </a:lnTo>
                  <a:close/>
                  <a:moveTo>
                    <a:pt x="0" y="0"/>
                  </a:moveTo>
                  <a:lnTo>
                    <a:pt x="71" y="0"/>
                  </a:lnTo>
                  <a:lnTo>
                    <a:pt x="71" y="4820"/>
                  </a:lnTo>
                  <a:lnTo>
                    <a:pt x="72" y="4880"/>
                  </a:lnTo>
                  <a:lnTo>
                    <a:pt x="75" y="4960"/>
                  </a:lnTo>
                  <a:lnTo>
                    <a:pt x="79" y="5040"/>
                  </a:lnTo>
                  <a:lnTo>
                    <a:pt x="85" y="5120"/>
                  </a:lnTo>
                  <a:lnTo>
                    <a:pt x="93" y="5180"/>
                  </a:lnTo>
                  <a:lnTo>
                    <a:pt x="102" y="5260"/>
                  </a:lnTo>
                  <a:lnTo>
                    <a:pt x="113" y="5320"/>
                  </a:lnTo>
                  <a:lnTo>
                    <a:pt x="126" y="5400"/>
                  </a:lnTo>
                  <a:lnTo>
                    <a:pt x="140" y="5480"/>
                  </a:lnTo>
                  <a:lnTo>
                    <a:pt x="156" y="5540"/>
                  </a:lnTo>
                  <a:lnTo>
                    <a:pt x="174" y="5620"/>
                  </a:lnTo>
                  <a:lnTo>
                    <a:pt x="193" y="5680"/>
                  </a:lnTo>
                  <a:lnTo>
                    <a:pt x="213" y="5760"/>
                  </a:lnTo>
                  <a:lnTo>
                    <a:pt x="235" y="5820"/>
                  </a:lnTo>
                  <a:lnTo>
                    <a:pt x="259" y="5900"/>
                  </a:lnTo>
                  <a:lnTo>
                    <a:pt x="283" y="5960"/>
                  </a:lnTo>
                  <a:lnTo>
                    <a:pt x="310" y="6020"/>
                  </a:lnTo>
                  <a:lnTo>
                    <a:pt x="338" y="6080"/>
                  </a:lnTo>
                  <a:lnTo>
                    <a:pt x="367" y="6160"/>
                  </a:lnTo>
                  <a:lnTo>
                    <a:pt x="398" y="6220"/>
                  </a:lnTo>
                  <a:lnTo>
                    <a:pt x="430" y="6280"/>
                  </a:lnTo>
                  <a:lnTo>
                    <a:pt x="463" y="6340"/>
                  </a:lnTo>
                  <a:lnTo>
                    <a:pt x="498" y="6400"/>
                  </a:lnTo>
                  <a:lnTo>
                    <a:pt x="534" y="6460"/>
                  </a:lnTo>
                  <a:lnTo>
                    <a:pt x="571" y="6520"/>
                  </a:lnTo>
                  <a:lnTo>
                    <a:pt x="610" y="6580"/>
                  </a:lnTo>
                  <a:lnTo>
                    <a:pt x="649" y="6640"/>
                  </a:lnTo>
                  <a:lnTo>
                    <a:pt x="690" y="6700"/>
                  </a:lnTo>
                  <a:lnTo>
                    <a:pt x="733" y="6760"/>
                  </a:lnTo>
                  <a:lnTo>
                    <a:pt x="776" y="6820"/>
                  </a:lnTo>
                  <a:lnTo>
                    <a:pt x="821" y="6860"/>
                  </a:lnTo>
                  <a:lnTo>
                    <a:pt x="867" y="6920"/>
                  </a:lnTo>
                  <a:lnTo>
                    <a:pt x="914" y="6980"/>
                  </a:lnTo>
                  <a:lnTo>
                    <a:pt x="962" y="7020"/>
                  </a:lnTo>
                  <a:lnTo>
                    <a:pt x="1011" y="7080"/>
                  </a:lnTo>
                  <a:lnTo>
                    <a:pt x="1061" y="7120"/>
                  </a:lnTo>
                  <a:lnTo>
                    <a:pt x="1112" y="7180"/>
                  </a:lnTo>
                  <a:lnTo>
                    <a:pt x="1165" y="7220"/>
                  </a:lnTo>
                  <a:lnTo>
                    <a:pt x="1218" y="7260"/>
                  </a:lnTo>
                  <a:lnTo>
                    <a:pt x="1273" y="7320"/>
                  </a:lnTo>
                  <a:lnTo>
                    <a:pt x="1328" y="7360"/>
                  </a:lnTo>
                  <a:lnTo>
                    <a:pt x="1384" y="7400"/>
                  </a:lnTo>
                  <a:lnTo>
                    <a:pt x="1442" y="7440"/>
                  </a:lnTo>
                  <a:lnTo>
                    <a:pt x="1500" y="7480"/>
                  </a:lnTo>
                  <a:lnTo>
                    <a:pt x="1559" y="7520"/>
                  </a:lnTo>
                  <a:lnTo>
                    <a:pt x="1619" y="7560"/>
                  </a:lnTo>
                  <a:lnTo>
                    <a:pt x="1680" y="7580"/>
                  </a:lnTo>
                  <a:lnTo>
                    <a:pt x="1804" y="7660"/>
                  </a:lnTo>
                  <a:lnTo>
                    <a:pt x="1867" y="7680"/>
                  </a:lnTo>
                  <a:lnTo>
                    <a:pt x="1932" y="7720"/>
                  </a:lnTo>
                  <a:lnTo>
                    <a:pt x="1997" y="7740"/>
                  </a:lnTo>
                  <a:lnTo>
                    <a:pt x="2062" y="7780"/>
                  </a:lnTo>
                  <a:lnTo>
                    <a:pt x="2196" y="7820"/>
                  </a:lnTo>
                  <a:lnTo>
                    <a:pt x="2264" y="7860"/>
                  </a:lnTo>
                  <a:lnTo>
                    <a:pt x="2541" y="7940"/>
                  </a:lnTo>
                  <a:lnTo>
                    <a:pt x="2612" y="7940"/>
                  </a:lnTo>
                  <a:lnTo>
                    <a:pt x="2756" y="7980"/>
                  </a:lnTo>
                  <a:lnTo>
                    <a:pt x="2829" y="7980"/>
                  </a:lnTo>
                  <a:lnTo>
                    <a:pt x="2902" y="8000"/>
                  </a:lnTo>
                  <a:lnTo>
                    <a:pt x="3050" y="8000"/>
                  </a:lnTo>
                  <a:lnTo>
                    <a:pt x="3124" y="8020"/>
                  </a:lnTo>
                  <a:lnTo>
                    <a:pt x="2606" y="8020"/>
                  </a:lnTo>
                  <a:lnTo>
                    <a:pt x="2117" y="7880"/>
                  </a:lnTo>
                  <a:lnTo>
                    <a:pt x="2049" y="7860"/>
                  </a:lnTo>
                  <a:lnTo>
                    <a:pt x="1983" y="7820"/>
                  </a:lnTo>
                  <a:lnTo>
                    <a:pt x="1917" y="7800"/>
                  </a:lnTo>
                  <a:lnTo>
                    <a:pt x="1852" y="7760"/>
                  </a:lnTo>
                  <a:lnTo>
                    <a:pt x="1788" y="7740"/>
                  </a:lnTo>
                  <a:lnTo>
                    <a:pt x="1662" y="7660"/>
                  </a:lnTo>
                  <a:lnTo>
                    <a:pt x="1600" y="7620"/>
                  </a:lnTo>
                  <a:lnTo>
                    <a:pt x="1539" y="7600"/>
                  </a:lnTo>
                  <a:lnTo>
                    <a:pt x="1479" y="7560"/>
                  </a:lnTo>
                  <a:lnTo>
                    <a:pt x="1420" y="7520"/>
                  </a:lnTo>
                  <a:lnTo>
                    <a:pt x="1362" y="7480"/>
                  </a:lnTo>
                  <a:lnTo>
                    <a:pt x="1305" y="7440"/>
                  </a:lnTo>
                  <a:lnTo>
                    <a:pt x="1249" y="7380"/>
                  </a:lnTo>
                  <a:lnTo>
                    <a:pt x="1193" y="7340"/>
                  </a:lnTo>
                  <a:lnTo>
                    <a:pt x="1139" y="7300"/>
                  </a:lnTo>
                  <a:lnTo>
                    <a:pt x="1086" y="7260"/>
                  </a:lnTo>
                  <a:lnTo>
                    <a:pt x="1033" y="7200"/>
                  </a:lnTo>
                  <a:lnTo>
                    <a:pt x="982" y="7160"/>
                  </a:lnTo>
                  <a:lnTo>
                    <a:pt x="932" y="7100"/>
                  </a:lnTo>
                  <a:lnTo>
                    <a:pt x="883" y="7060"/>
                  </a:lnTo>
                  <a:lnTo>
                    <a:pt x="835" y="7000"/>
                  </a:lnTo>
                  <a:lnTo>
                    <a:pt x="788" y="6940"/>
                  </a:lnTo>
                  <a:lnTo>
                    <a:pt x="742" y="6900"/>
                  </a:lnTo>
                  <a:lnTo>
                    <a:pt x="698" y="6840"/>
                  </a:lnTo>
                  <a:lnTo>
                    <a:pt x="654" y="6780"/>
                  </a:lnTo>
                  <a:lnTo>
                    <a:pt x="612" y="6720"/>
                  </a:lnTo>
                  <a:lnTo>
                    <a:pt x="571" y="6660"/>
                  </a:lnTo>
                  <a:lnTo>
                    <a:pt x="531" y="6600"/>
                  </a:lnTo>
                  <a:lnTo>
                    <a:pt x="493" y="6540"/>
                  </a:lnTo>
                  <a:lnTo>
                    <a:pt x="456" y="6480"/>
                  </a:lnTo>
                  <a:lnTo>
                    <a:pt x="420" y="6420"/>
                  </a:lnTo>
                  <a:lnTo>
                    <a:pt x="385" y="6360"/>
                  </a:lnTo>
                  <a:lnTo>
                    <a:pt x="352" y="6300"/>
                  </a:lnTo>
                  <a:lnTo>
                    <a:pt x="320" y="6240"/>
                  </a:lnTo>
                  <a:lnTo>
                    <a:pt x="290" y="6160"/>
                  </a:lnTo>
                  <a:lnTo>
                    <a:pt x="260" y="6100"/>
                  </a:lnTo>
                  <a:lnTo>
                    <a:pt x="233" y="6040"/>
                  </a:lnTo>
                  <a:lnTo>
                    <a:pt x="206" y="5960"/>
                  </a:lnTo>
                  <a:lnTo>
                    <a:pt x="182" y="5900"/>
                  </a:lnTo>
                  <a:lnTo>
                    <a:pt x="158" y="5840"/>
                  </a:lnTo>
                  <a:lnTo>
                    <a:pt x="136" y="5760"/>
                  </a:lnTo>
                  <a:lnTo>
                    <a:pt x="116" y="5700"/>
                  </a:lnTo>
                  <a:lnTo>
                    <a:pt x="97" y="5620"/>
                  </a:lnTo>
                  <a:lnTo>
                    <a:pt x="80" y="5560"/>
                  </a:lnTo>
                  <a:lnTo>
                    <a:pt x="64" y="5480"/>
                  </a:lnTo>
                  <a:lnTo>
                    <a:pt x="50" y="5400"/>
                  </a:lnTo>
                  <a:lnTo>
                    <a:pt x="37" y="5340"/>
                  </a:lnTo>
                  <a:lnTo>
                    <a:pt x="26" y="5260"/>
                  </a:lnTo>
                  <a:lnTo>
                    <a:pt x="17" y="5180"/>
                  </a:lnTo>
                  <a:lnTo>
                    <a:pt x="9" y="5120"/>
                  </a:lnTo>
                  <a:lnTo>
                    <a:pt x="3" y="5040"/>
                  </a:lnTo>
                  <a:lnTo>
                    <a:pt x="0" y="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2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pic>
          <p:nvPicPr>
            <p:cNvPr id="7173" name="Picture 5">
              <a:extLst>
                <a:ext uri="{FF2B5EF4-FFF2-40B4-BE49-F238E27FC236}">
                  <a16:creationId xmlns:a16="http://schemas.microsoft.com/office/drawing/2014/main" id="{CC360569-CD15-6BAE-2334-3DE9B822C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9" y="1620"/>
              <a:ext cx="9885" cy="1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Obraz 5">
            <a:extLst>
              <a:ext uri="{FF2B5EF4-FFF2-40B4-BE49-F238E27FC236}">
                <a16:creationId xmlns:a16="http://schemas.microsoft.com/office/drawing/2014/main" id="{6FA4AF91-4366-68AF-C91D-EE05375A0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7878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936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D1F3672-B55F-9F7D-5E9E-1AC6208B8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05. TEORIE PRO TÉMA “RELKAMA”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DF4DFC7-4529-2CB5-601A-24E73029B4B3}"/>
              </a:ext>
            </a:extLst>
          </p:cNvPr>
          <p:cNvSpPr txBox="1"/>
          <p:nvPr/>
        </p:nvSpPr>
        <p:spPr>
          <a:xfrm>
            <a:off x="438912" y="1296662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PROČ JE ETIKETA </a:t>
            </a:r>
            <a:r>
              <a:rPr lang="cs-CZ" sz="2200" b="1" spc="-5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DŮLEŽITÁ</a:t>
            </a: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E337C65-7672-6BE2-30D1-400D209DA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1893979"/>
            <a:ext cx="10828421" cy="4188205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Respekt a ohleduplnost:</a:t>
            </a:r>
            <a:br>
              <a:rPr lang="pl-PL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Etiketa ukazuje respekt a ohleduplnost vůči ostatním lidem. Pomáhá vytvářet příjemné a harmonické prostředí, kde se lidé cítí</a:t>
            </a:r>
            <a:r>
              <a:rPr lang="cs-CZ" sz="2200" spc="55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vážení a ocenění.</a:t>
            </a:r>
          </a:p>
          <a:p>
            <a:pPr lvl="1"/>
            <a: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Zlepšení komunikace:</a:t>
            </a:r>
            <a:endParaRPr lang="pl-PL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Dodržování pravidel etikety usnadňuje efektivní a jasnou komunikaci. Pomáhá předcházet nedorozuměním a konfliktům tím, že poskytuje jasné a očekávané způsoby</a:t>
            </a:r>
            <a:r>
              <a:rPr lang="cs-CZ" sz="2200" spc="61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interakce</a:t>
            </a:r>
            <a:endParaRPr lang="cs-CZ" sz="2200" dirty="0">
              <a:solidFill>
                <a:srgbClr val="04092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Profesionalita:</a:t>
            </a:r>
            <a:endParaRPr lang="pl-PL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profesním prostředí je etiketa klíčová pro budování dobrého dojmu a udržení profesionálních vztahů. Pomáhá při prezentaci sebe sama jako kompetentního a důvěryhodného</a:t>
            </a:r>
            <a:r>
              <a:rPr lang="cs-CZ" sz="2200" spc="49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jednotlivce</a:t>
            </a: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pl-PL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cs-CZ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F559FFB-2B1C-C2C1-C7AF-9D1379834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7878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13.png">
            <a:extLst>
              <a:ext uri="{FF2B5EF4-FFF2-40B4-BE49-F238E27FC236}">
                <a16:creationId xmlns:a16="http://schemas.microsoft.com/office/drawing/2014/main" id="{D074E040-B62E-6F2C-881A-3D19A083DCB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0840" y="512203"/>
            <a:ext cx="2936971" cy="67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89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BEEC04-9C9F-1FC7-2C90-DF69A64A4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05. TEORIE PRO TÉMA “RELKAMA”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0DFC088-7C7B-C475-081B-B518D2BFB067}"/>
              </a:ext>
            </a:extLst>
          </p:cNvPr>
          <p:cNvSpPr txBox="1"/>
          <p:nvPr/>
        </p:nvSpPr>
        <p:spPr>
          <a:xfrm>
            <a:off x="438912" y="1296662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PROČ JE ETIKETA </a:t>
            </a:r>
            <a:r>
              <a:rPr lang="cs-CZ" sz="2200" b="1" spc="-5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DŮLEŽITÁ</a:t>
            </a: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56F9A4A-821F-CEFA-8DB8-975140B77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89" y="1843587"/>
            <a:ext cx="10828421" cy="4397093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Společenská soudržnost:</a:t>
            </a:r>
            <a:b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Etiketa podporuje společenskou</a:t>
            </a:r>
            <a:r>
              <a:rPr lang="cs-CZ" sz="2200" spc="-36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soudržnost tím,</a:t>
            </a:r>
            <a:r>
              <a:rPr lang="cs-CZ" sz="2200" spc="-16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že</a:t>
            </a:r>
            <a:r>
              <a:rPr lang="cs-CZ" sz="2200" spc="-15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poskytuje</a:t>
            </a:r>
            <a:r>
              <a:rPr lang="cs-CZ" sz="2200" spc="-16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strukturu</a:t>
            </a:r>
            <a:r>
              <a:rPr lang="cs-CZ" sz="2200" spc="-15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</a:t>
            </a:r>
            <a:r>
              <a:rPr lang="cs-CZ" sz="2200" spc="-16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společenské interakce. Pomáhá lidem cítit se</a:t>
            </a:r>
            <a:r>
              <a:rPr lang="cs-CZ" sz="2200" spc="-67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pohodlně</a:t>
            </a:r>
            <a:r>
              <a:rPr lang="cs-CZ" sz="2200" dirty="0">
                <a:solidFill>
                  <a:srgbClr val="04092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jistě v různých společenských situacích.</a:t>
            </a:r>
            <a:br>
              <a:rPr lang="pl-PL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Vytváření dobrých vztahů:</a:t>
            </a:r>
          </a:p>
          <a:p>
            <a:pPr lvl="1"/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Dodržování etikety pomáhá budovat a udržovat dobré vztahy s ostatními lidmi. Projevuje zájem  a empatii vůči druhým, což je základem pro dlouhodobé a pozitivní</a:t>
            </a:r>
            <a:r>
              <a:rPr lang="cs-CZ" sz="2200" spc="24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vztahy</a:t>
            </a:r>
            <a:endParaRPr lang="cs-CZ" sz="2200" b="1" dirty="0">
              <a:solidFill>
                <a:srgbClr val="04092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Reprezentace kultury a tradic:</a:t>
            </a:r>
          </a:p>
          <a:p>
            <a:pPr lvl="1"/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Etiketa je často odrazem</a:t>
            </a:r>
            <a:r>
              <a:rPr lang="cs-CZ" sz="2200" spc="29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kulturníc</a:t>
            </a:r>
            <a:r>
              <a:rPr lang="cs-CZ" sz="2200" dirty="0">
                <a:solidFill>
                  <a:srgbClr val="04092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cs-CZ" sz="2200" b="1" dirty="0">
                <a:solidFill>
                  <a:srgbClr val="04092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historických tradic. Pomáhá</a:t>
            </a:r>
            <a:r>
              <a:rPr lang="cs-CZ" sz="2200" spc="-4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zachovávat a předávat tyto tradice dalším</a:t>
            </a:r>
            <a:r>
              <a:rPr lang="cs-CZ" sz="2200" spc="-26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generacím a podporuje kulturní identitu a hrdost</a:t>
            </a:r>
            <a:endParaRPr lang="pl-PL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cs-CZ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pl-PL" dirty="0"/>
          </a:p>
        </p:txBody>
      </p:sp>
      <p:pic>
        <p:nvPicPr>
          <p:cNvPr id="6" name="image27.png">
            <a:extLst>
              <a:ext uri="{FF2B5EF4-FFF2-40B4-BE49-F238E27FC236}">
                <a16:creationId xmlns:a16="http://schemas.microsoft.com/office/drawing/2014/main" id="{5CF729E9-0752-45AD-81E4-62B9785F58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H="1">
            <a:off x="10460736" y="5295706"/>
            <a:ext cx="897075" cy="94497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6778CC3-C126-E0F9-D185-DF6395431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240680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676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F3473D7-8912-7C2C-55FC-E965E2C27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05. TEORIE PRO TÉMA “RELKAMA”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D5D0304-A95A-FB76-1E49-AC3A89B678D2}"/>
              </a:ext>
            </a:extLst>
          </p:cNvPr>
          <p:cNvSpPr txBox="1"/>
          <p:nvPr/>
        </p:nvSpPr>
        <p:spPr>
          <a:xfrm>
            <a:off x="-1200912" y="1308854"/>
            <a:ext cx="71445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4020">
              <a:spcBef>
                <a:spcPts val="680"/>
              </a:spcBef>
            </a:pPr>
            <a:r>
              <a:rPr lang="cs-CZ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SPECIFIKA ETIKETY NESLYŠÍCÍCH</a:t>
            </a:r>
            <a:endParaRPr lang="pl-PL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28.jpeg">
            <a:extLst>
              <a:ext uri="{FF2B5EF4-FFF2-40B4-BE49-F238E27FC236}">
                <a16:creationId xmlns:a16="http://schemas.microsoft.com/office/drawing/2014/main" id="{2EF4726A-FA33-C961-A709-5BD8F15275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8112" y="2744506"/>
            <a:ext cx="8193024" cy="334215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BA2C984-13C4-F0A7-9C14-C9F04F86C36D}"/>
              </a:ext>
            </a:extLst>
          </p:cNvPr>
          <p:cNvSpPr txBox="1"/>
          <p:nvPr/>
        </p:nvSpPr>
        <p:spPr>
          <a:xfrm>
            <a:off x="529390" y="1857403"/>
            <a:ext cx="106628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Etiketa neslyšících se v některých ohledech liší od obecné etikety,</a:t>
            </a:r>
            <a:r>
              <a:rPr lang="cs-CZ" sz="2200" spc="-37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protože zohledňuje specifické potřeby a komunikační metody neslyšících osob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B9DB3BE-0BFB-D401-1B74-516828A0D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240680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150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F1A405D-C39B-8255-C7AD-E04FFDD37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27223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0FFB5C-DCAF-D125-2CAE-AC3FC5A4A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05. TEORIE PRO TÉMA “RELKAMA”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8DD6F0F-2532-3E49-180A-1F20C1410B33}"/>
              </a:ext>
            </a:extLst>
          </p:cNvPr>
          <p:cNvSpPr txBox="1"/>
          <p:nvPr/>
        </p:nvSpPr>
        <p:spPr>
          <a:xfrm>
            <a:off x="414528" y="1296662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KLÍČOVÉ ODLIŠNOSTI</a:t>
            </a: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BBF5312-D66A-5652-B1EA-D447674D3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89" y="1843587"/>
            <a:ext cx="10828421" cy="4397093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cs-CZ" sz="20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Oční kontakt: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Udržování</a:t>
            </a:r>
            <a:r>
              <a:rPr lang="cs-CZ" sz="2000" spc="-18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očního</a:t>
            </a:r>
            <a:r>
              <a:rPr lang="cs-CZ" sz="2000" spc="-17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kontaktu</a:t>
            </a:r>
            <a:r>
              <a:rPr lang="cs-CZ" sz="2000" spc="-17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</a:t>
            </a:r>
            <a:r>
              <a:rPr lang="cs-CZ" sz="2000" spc="-18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</a:t>
            </a:r>
            <a:r>
              <a:rPr lang="cs-CZ" sz="2000" spc="-17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komunikaci</a:t>
            </a:r>
            <a:r>
              <a:rPr lang="cs-CZ" sz="2000" spc="-17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cs-CZ" sz="2000" spc="-18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neslyšícími</a:t>
            </a:r>
            <a:r>
              <a:rPr lang="cs-CZ" sz="2000" spc="-17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zásadní.</a:t>
            </a:r>
            <a:r>
              <a:rPr lang="cs-CZ" sz="2000" spc="-17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důležité,</a:t>
            </a:r>
            <a:r>
              <a:rPr lang="cs-CZ" sz="2000" spc="-8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aby</a:t>
            </a:r>
            <a:r>
              <a:rPr lang="cs-CZ" sz="2000" spc="-7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neslyšící</a:t>
            </a:r>
            <a:r>
              <a:rPr lang="cs-CZ" sz="2000" spc="-8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osoba</a:t>
            </a:r>
            <a:r>
              <a:rPr lang="cs-CZ" sz="2000" spc="-7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mohla</a:t>
            </a:r>
            <a:r>
              <a:rPr lang="cs-CZ" sz="2000" spc="-7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sledovat</a:t>
            </a:r>
            <a:r>
              <a:rPr lang="cs-CZ" sz="2000" spc="-8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vaši</a:t>
            </a:r>
            <a:r>
              <a:rPr lang="cs-CZ" sz="2000" spc="-7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tvář</a:t>
            </a:r>
            <a:r>
              <a:rPr lang="cs-CZ" sz="2000" spc="-7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cs-CZ" sz="2000" spc="-8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ústa</a:t>
            </a:r>
            <a:r>
              <a:rPr lang="cs-CZ" sz="2000" spc="-7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</a:t>
            </a:r>
            <a:r>
              <a:rPr lang="cs-CZ" sz="2000" spc="-7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lepší porozumění.</a:t>
            </a:r>
          </a:p>
          <a:p>
            <a:pPr lvl="1"/>
            <a:r>
              <a:rPr lang="cs-CZ" sz="20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Zřetelná artikulace:</a:t>
            </a:r>
            <a:endParaRPr lang="pl-PL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Mluvte jasně a pomalu, aniž byste přehnaně artikulovali. Neslyšící osoby mohou odezírat ze rtů, proto je důležité, aby byla vaše ústa viditelná a pohyb přirozený.</a:t>
            </a:r>
            <a:endParaRPr lang="cs-CZ" sz="2000" dirty="0">
              <a:solidFill>
                <a:srgbClr val="04092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Použití znakového jazyka: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Pokud umíte znakový jazyk, použijte ho. I základní znalosti znaků mohou výrazně zlepšit komunikaci. Pokud neovládáte znakový jazyk , můžete použít jednoduchá gesta a</a:t>
            </a:r>
            <a:r>
              <a:rPr lang="cs-CZ" sz="2000" spc="42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mimik</a:t>
            </a:r>
            <a:r>
              <a:rPr lang="cs-CZ" sz="2000" dirty="0">
                <a:solidFill>
                  <a:srgbClr val="04092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u.</a:t>
            </a:r>
          </a:p>
          <a:p>
            <a:pPr lvl="1"/>
            <a:r>
              <a:rPr lang="cs-CZ" sz="20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Vizuální signály: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Neslyšící lidé často spoléhají na vizuální signály. Například místo volání jména můžete použít mávání nebo lehké poklepání na rameno, abyste upoutali pozornost</a:t>
            </a:r>
            <a:r>
              <a:rPr lang="cs-CZ" sz="2000" dirty="0">
                <a:solidFill>
                  <a:srgbClr val="04092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43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0A79B8-784C-C277-F5B9-806FDF3DA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36" y="368355"/>
            <a:ext cx="10828421" cy="5630109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000" dirty="0">
                <a:solidFill>
                  <a:srgbClr val="04092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cs-CZ" sz="2000" b="1" dirty="0">
                <a:solidFill>
                  <a:srgbClr val="04092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Psaní a technologie:</a:t>
            </a:r>
          </a:p>
          <a:p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V některých situacích může být efektivní komunikace pomocí psaného textu nebo        </a:t>
            </a:r>
            <a:b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technologií, jako jsou textové zprávy nebo speciální aplikace pro překlad </a:t>
            </a:r>
            <a:b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znakového jazyka. Při specifických situacích, kdy potřebujeme</a:t>
            </a:r>
            <a:r>
              <a:rPr lang="cs-CZ" sz="2000" spc="-9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své</a:t>
            </a:r>
            <a:r>
              <a:rPr lang="cs-CZ" sz="2000" spc="-9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přání</a:t>
            </a:r>
            <a:r>
              <a:rPr lang="cs-CZ" sz="2000" spc="-9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vyjádřit</a:t>
            </a:r>
            <a:r>
              <a:rPr lang="cs-CZ" sz="2000" spc="-9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přesně,</a:t>
            </a:r>
            <a:r>
              <a:rPr lang="cs-CZ" sz="2000" spc="-8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</a:t>
            </a:r>
            <a:r>
              <a:rPr lang="cs-CZ" sz="2000" spc="-9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br>
              <a:rPr lang="cs-CZ" sz="2000" spc="-9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spc="-9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vhodné</a:t>
            </a:r>
            <a:r>
              <a:rPr lang="cs-CZ" sz="2000" spc="-9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použít</a:t>
            </a:r>
            <a:r>
              <a:rPr lang="cs-CZ" sz="2000" spc="-9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telefon</a:t>
            </a:r>
            <a:r>
              <a:rPr lang="cs-CZ" sz="2000" spc="-9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cs-CZ" sz="2000" spc="-8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napsat svůj požadavek pro lepší</a:t>
            </a:r>
            <a:r>
              <a:rPr lang="cs-CZ" sz="2000" spc="8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pochopení</a:t>
            </a:r>
          </a:p>
          <a:p>
            <a:r>
              <a:rPr lang="cs-CZ" sz="20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Pozdrav a etiketa při</a:t>
            </a:r>
            <a:r>
              <a:rPr lang="cs-CZ" sz="2000" b="1" spc="29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setkání:</a:t>
            </a:r>
            <a:endParaRPr lang="cs-CZ" sz="2000" b="1" dirty="0">
              <a:solidFill>
                <a:srgbClr val="04092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Místo verbálního pozdravu můžete použít vizuální pozdravy, například mávání. Je také  </a:t>
            </a:r>
            <a:b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běžné, že se lidé pozdraví znakovým jazykem. </a:t>
            </a:r>
            <a:b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Pozor na přehnaná</a:t>
            </a:r>
            <a:r>
              <a:rPr lang="cs-CZ" sz="2000" spc="42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gesta</a:t>
            </a:r>
            <a:r>
              <a:rPr lang="cs-CZ" sz="2000" spc="42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cs-CZ" sz="2000" spc="42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přehnanou</a:t>
            </a:r>
            <a:r>
              <a:rPr lang="cs-CZ" sz="2000" spc="42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mimiku,</a:t>
            </a:r>
            <a:r>
              <a:rPr lang="cs-CZ" sz="2000" spc="42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může</a:t>
            </a:r>
            <a:r>
              <a:rPr lang="cs-CZ" sz="2000" spc="42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působit</a:t>
            </a:r>
            <a:r>
              <a:rPr lang="cs-CZ" sz="2000" spc="42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neuctivým</a:t>
            </a:r>
            <a:r>
              <a:rPr lang="cs-CZ" sz="2000" spc="42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dojmem</a:t>
            </a:r>
          </a:p>
          <a:p>
            <a:r>
              <a:rPr lang="cs-CZ" sz="20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Přizpůsobení prostředí:</a:t>
            </a:r>
          </a:p>
          <a:p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Ujistěte se, že prostředí je přizpůsobeno potřebám neslyšících, například dostatečné  </a:t>
            </a:r>
            <a:b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osvětlení pro lepší vizuální komunikaci nebo odstranění překážek, které by mohly bránit </a:t>
            </a:r>
            <a:b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ve</a:t>
            </a:r>
            <a:r>
              <a:rPr lang="cs-CZ" sz="2000" spc="54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výhledu.</a:t>
            </a:r>
            <a:endParaRPr lang="cs-CZ" sz="2000" dirty="0">
              <a:solidFill>
                <a:srgbClr val="04092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Trpělivost a respekt:</a:t>
            </a:r>
          </a:p>
          <a:p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Buďte trpěliví a respektujte tempo komunikace. Neslyšící osoba může potřebovat </a:t>
            </a:r>
            <a:b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více času na porozumění a reakci. </a:t>
            </a:r>
            <a:b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Nikdy nepředpokládejte,  že neslyšící osoba nemůže rozumět nebo</a:t>
            </a:r>
            <a:r>
              <a:rPr lang="cs-CZ" sz="2000" spc="1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komunikovat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000C0B5-641E-D67B-C691-D32F422BB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973" y="6144768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599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011739-2270-0CA8-BFE6-9B098E7FB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789" y="447008"/>
            <a:ext cx="10828421" cy="5630109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Týmová práce a začlenění:</a:t>
            </a:r>
          </a:p>
          <a:p>
            <a:pPr lvl="1"/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Pokud se neslyšící osoba účastní skupinové diskuse, zajistěte, aby</a:t>
            </a:r>
            <a:r>
              <a:rPr lang="cs-CZ" sz="2200" spc="-51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měla možnost sledovat, kdo mluví. Může být užitečné, pokud jeden člověk v týmu používá znakový jazyk nebo pomáhá s překlady</a:t>
            </a:r>
          </a:p>
          <a:p>
            <a:pPr lvl="1"/>
            <a:endParaRPr lang="cs-CZ" sz="2200" b="1" dirty="0">
              <a:solidFill>
                <a:srgbClr val="04092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Respektujte osobní prostor:</a:t>
            </a:r>
            <a:endParaRPr lang="cs-CZ" sz="2200" b="1" dirty="0">
              <a:solidFill>
                <a:srgbClr val="04092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Používejte lehké doteky pouze tehdy, pokud je to vhodné a respektované. Vyhněte se přehnanému fyzickému kontaktu, pokud si nejste jisti, že je vítán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03EF819-4AC6-020E-D4E5-C0B0CFB61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144768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27.png">
            <a:extLst>
              <a:ext uri="{FF2B5EF4-FFF2-40B4-BE49-F238E27FC236}">
                <a16:creationId xmlns:a16="http://schemas.microsoft.com/office/drawing/2014/main" id="{FD03D720-44B1-E029-C787-5C810EBDEC3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9616093" y="4081868"/>
            <a:ext cx="1894117" cy="199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94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9E16BC3-F6D2-1C3B-91FB-5E944643D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46" y="627223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A72A7F08-174C-FA39-315A-1557D6782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2053391"/>
            <a:ext cx="10804038" cy="4218841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Nerespektování osobního prostoru: Nedodržování přiměřené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vzdálenosti při komunikaci nebo nadměrné dotyky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bez souhlasu druhé osoby.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Nerespektování soukromí: Nepřiměřené dotazy </a:t>
            </a:r>
            <a:b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nebo intruzivní otázky, které  se dotýkají osobních </a:t>
            </a:r>
            <a:b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životů ostatních lidí.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Nepřiměřené chování při jídle: Hlasité žvýkání, </a:t>
            </a:r>
            <a:b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mluvení s plnou ústní nebo nevhodné chování při stolování, jako je například zírání na mobilní telefon.</a:t>
            </a:r>
            <a:endParaRPr lang="cs-CZ" sz="2200" dirty="0">
              <a:solidFill>
                <a:srgbClr val="04092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Nedodržování základních pravidel hygieny: Nečisté oblečení, zanedbaný vzhled</a:t>
            </a:r>
            <a:r>
              <a:rPr lang="cs-CZ" sz="2200" spc="-66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nebo špatná osobní hygiena.</a:t>
            </a: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26FD5CC-8791-F1D8-E0C6-045B34FA3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05. TEORIE PRO TÉMA “RELKAMA”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B89E044-4A1B-BC5E-917C-363F1971BB62}"/>
              </a:ext>
            </a:extLst>
          </p:cNvPr>
          <p:cNvSpPr txBox="1"/>
          <p:nvPr/>
        </p:nvSpPr>
        <p:spPr>
          <a:xfrm>
            <a:off x="529390" y="1406848"/>
            <a:ext cx="60938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NEPŘÍPUSTNÉ CHOVÁNÍ</a:t>
            </a: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39.jpeg">
            <a:extLst>
              <a:ext uri="{FF2B5EF4-FFF2-40B4-BE49-F238E27FC236}">
                <a16:creationId xmlns:a16="http://schemas.microsoft.com/office/drawing/2014/main" id="{10AE39EC-9C02-17D2-91E2-0D729487FF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2932" y="2821577"/>
            <a:ext cx="1796913" cy="179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21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DBC2F1-B579-35E8-73E3-A3F8528B1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1110343"/>
            <a:ext cx="10804038" cy="4624251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Nelichotivé komentáře nebo kritika:</a:t>
            </a:r>
          </a:p>
          <a:p>
            <a:pPr lvl="1"/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Nepřiměřená kritika nebo urážky na adresu druhých</a:t>
            </a:r>
            <a:r>
              <a:rPr lang="cs-CZ" sz="2200" spc="53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lidí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Nedodržování dohod nebo slibů: Nedodržování dohod, nedodání slibu nebo nečekané změny plánů bez včasného upozornění.</a:t>
            </a:r>
            <a:endParaRPr lang="cs-CZ" sz="2200" dirty="0">
              <a:solidFill>
                <a:srgbClr val="04092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Neslušné</a:t>
            </a:r>
            <a:r>
              <a:rPr lang="cs-CZ" sz="2200" spc="-36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nebo</a:t>
            </a:r>
            <a:r>
              <a:rPr lang="cs-CZ" sz="2200" spc="-36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nevhodné</a:t>
            </a:r>
            <a:r>
              <a:rPr lang="cs-CZ" sz="2200" spc="-35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chování:</a:t>
            </a:r>
            <a:r>
              <a:rPr lang="cs-CZ" sz="2200" spc="-36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Vulgární</a:t>
            </a:r>
            <a:r>
              <a:rPr lang="cs-CZ" sz="2200" spc="-35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řeč,</a:t>
            </a:r>
            <a:r>
              <a:rPr lang="cs-CZ" sz="2200" spc="-36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nevhodné</a:t>
            </a:r>
            <a:r>
              <a:rPr lang="cs-CZ" sz="2200" spc="-35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vtipy nebo chování, které může být považováno za urážlivé nebo nevhodné v dané situaci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Nerespektování kulturních rozdílů: Nedodržování a</a:t>
            </a:r>
            <a:r>
              <a:rPr lang="cs-CZ" sz="2200" spc="47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respektování</a:t>
            </a:r>
            <a:r>
              <a:rPr lang="cs-CZ" sz="2200" dirty="0">
                <a:solidFill>
                  <a:srgbClr val="04092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kulturních zvyklostí a tradic, zejména při cestování nebo v mezinárodních situacích.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Nedodržování základních pravidel bezpečnosti: Nedodržování bezpečnostních a zdravotních pravidel, které mohou ohrozit ostatní lidi nebo narušit</a:t>
            </a:r>
            <a:r>
              <a:rPr lang="cs-CZ" sz="2200" spc="27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prostředí</a:t>
            </a: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9B50145-3B3A-64D2-3E59-D03AE8871A2A}"/>
              </a:ext>
            </a:extLst>
          </p:cNvPr>
          <p:cNvSpPr txBox="1"/>
          <p:nvPr/>
        </p:nvSpPr>
        <p:spPr>
          <a:xfrm>
            <a:off x="529390" y="370324"/>
            <a:ext cx="60938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NEPŘÍPUSTNÉ CHOVÁNÍ</a:t>
            </a: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40.png">
            <a:extLst>
              <a:ext uri="{FF2B5EF4-FFF2-40B4-BE49-F238E27FC236}">
                <a16:creationId xmlns:a16="http://schemas.microsoft.com/office/drawing/2014/main" id="{B849ECC6-F9B3-8C9C-30AB-00DDFE94DD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0045588" y="4984391"/>
            <a:ext cx="1370868" cy="120481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3365D3C-11A3-8B32-D10A-BEE54E3CC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43726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35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BDEE448A-4603-6C71-5FA1-826DDC30E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682" y="608517"/>
            <a:ext cx="10015281" cy="830527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A98E090-7ECF-8537-1B9F-429026CFB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037" y="608517"/>
            <a:ext cx="10222116" cy="1090042"/>
          </a:xfrm>
        </p:spPr>
        <p:txBody>
          <a:bodyPr>
            <a:noAutofit/>
          </a:bodyPr>
          <a:lstStyle/>
          <a:p>
            <a:r>
              <a:rPr lang="cs-CZ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OBSAH</a:t>
            </a:r>
            <a:br>
              <a:rPr lang="pl-PL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3" name="image4.png">
            <a:extLst>
              <a:ext uri="{FF2B5EF4-FFF2-40B4-BE49-F238E27FC236}">
                <a16:creationId xmlns:a16="http://schemas.microsoft.com/office/drawing/2014/main" id="{33C53691-F33B-3839-809E-AD0F09FD0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04173" y="1439045"/>
            <a:ext cx="2081145" cy="158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28FE3E94-0A1A-100F-FD06-8AD75FFE9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11876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9109750-7967-BD5E-346A-AA267D3B7E4E}"/>
              </a:ext>
            </a:extLst>
          </p:cNvPr>
          <p:cNvSpPr txBox="1"/>
          <p:nvPr/>
        </p:nvSpPr>
        <p:spPr>
          <a:xfrm>
            <a:off x="340765" y="1887918"/>
            <a:ext cx="105831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5960">
              <a:spcBef>
                <a:spcPts val="2480"/>
              </a:spcBef>
            </a:pPr>
            <a:r>
              <a:rPr lang="cs-CZ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01. </a:t>
            </a:r>
            <a: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CÍL HODINY</a:t>
            </a:r>
            <a:endParaRPr lang="pl-PL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7EE83F4-AF54-D934-3A94-D0A43AE869A9}"/>
              </a:ext>
            </a:extLst>
          </p:cNvPr>
          <p:cNvSpPr txBox="1"/>
          <p:nvPr/>
        </p:nvSpPr>
        <p:spPr>
          <a:xfrm>
            <a:off x="340769" y="2334006"/>
            <a:ext cx="105831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5960">
              <a:spcBef>
                <a:spcPts val="2480"/>
              </a:spcBef>
            </a:pPr>
            <a:r>
              <a:rPr lang="cs-CZ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02. </a:t>
            </a:r>
            <a: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PŘÍPRAVA UČITELE</a:t>
            </a:r>
            <a:endParaRPr lang="pl-PL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92934B5-9103-C857-70FD-533D6491B79E}"/>
              </a:ext>
            </a:extLst>
          </p:cNvPr>
          <p:cNvSpPr txBox="1"/>
          <p:nvPr/>
        </p:nvSpPr>
        <p:spPr>
          <a:xfrm>
            <a:off x="340768" y="2821440"/>
            <a:ext cx="10583167" cy="1090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5960">
              <a:spcBef>
                <a:spcPts val="2480"/>
              </a:spcBef>
            </a:pPr>
            <a:r>
              <a:rPr lang="cs-CZ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03. </a:t>
            </a:r>
            <a: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PRŮBĚH</a:t>
            </a:r>
            <a:r>
              <a:rPr lang="cs-CZ" sz="2200" b="1" spc="-2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HODINY</a:t>
            </a: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95960">
              <a:spcBef>
                <a:spcPts val="2480"/>
              </a:spcBef>
            </a:pP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271FDC4-A8D5-0BCC-FECD-7462CDD78141}"/>
              </a:ext>
            </a:extLst>
          </p:cNvPr>
          <p:cNvSpPr txBox="1"/>
          <p:nvPr/>
        </p:nvSpPr>
        <p:spPr>
          <a:xfrm>
            <a:off x="340767" y="3308874"/>
            <a:ext cx="105831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5960">
              <a:spcBef>
                <a:spcPts val="2480"/>
              </a:spcBef>
            </a:pPr>
            <a:r>
              <a:rPr lang="cs-CZ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04. </a:t>
            </a:r>
            <a: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DOPORUČENÍ</a:t>
            </a:r>
            <a:endParaRPr lang="pl-PL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831ED44-F1DE-6771-A057-A5A2AAF55BBB}"/>
              </a:ext>
            </a:extLst>
          </p:cNvPr>
          <p:cNvSpPr txBox="1"/>
          <p:nvPr/>
        </p:nvSpPr>
        <p:spPr>
          <a:xfrm>
            <a:off x="340767" y="3795496"/>
            <a:ext cx="719214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5960">
              <a:spcBef>
                <a:spcPts val="2480"/>
              </a:spcBef>
            </a:pPr>
            <a:r>
              <a:rPr lang="cs-CZ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</a:t>
            </a:r>
            <a: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TEORIE PRO TÉMA</a:t>
            </a:r>
            <a:r>
              <a:rPr lang="cs-CZ" sz="2200" b="1" spc="-61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“ETIKETA NESLYŠÍCÍCH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1E58032-8E01-D6E1-B2F8-6F7317DCD326}"/>
              </a:ext>
            </a:extLst>
          </p:cNvPr>
          <p:cNvSpPr txBox="1"/>
          <p:nvPr/>
        </p:nvSpPr>
        <p:spPr>
          <a:xfrm>
            <a:off x="340765" y="4356530"/>
            <a:ext cx="10583167" cy="1090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5960">
              <a:spcBef>
                <a:spcPts val="2480"/>
              </a:spcBef>
            </a:pPr>
            <a: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06. EVALUACE</a:t>
            </a: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95960">
              <a:spcBef>
                <a:spcPts val="2480"/>
              </a:spcBef>
            </a:pPr>
            <a:endParaRPr lang="pl-PL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25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AAF744C-CA60-61B5-82E3-3FC20D79A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06. </a:t>
            </a:r>
            <a:r>
              <a:rPr lang="cs-CZ" sz="3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EVAULACE</a:t>
            </a:r>
            <a:endParaRPr lang="pl-PL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9D3F3A6-5B8E-316D-21D3-6F07901F0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1951867"/>
            <a:ext cx="10980820" cy="4290144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cs-CZ" sz="20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Kvíz nebo test:</a:t>
            </a:r>
            <a:endParaRPr lang="pl-PL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Připravte krátký kvíz nebo test obsahující otázky týkající se klíčových  bodů teorie Etikety</a:t>
            </a:r>
            <a:r>
              <a:rPr lang="cs-CZ" sz="2000" spc="35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Otázky mohou zahrnovat následující</a:t>
            </a:r>
            <a:r>
              <a:rPr lang="cs-CZ" sz="2000" spc="3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témata</a:t>
            </a:r>
          </a:p>
          <a:p>
            <a:pPr lvl="1"/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Jaké jsou prohřešky proti Etiketě.</a:t>
            </a:r>
            <a:endParaRPr lang="cs-CZ" sz="2000" dirty="0">
              <a:solidFill>
                <a:srgbClr val="04092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V čem se liší Etiketa slyšících a neslyšících osob.</a:t>
            </a:r>
          </a:p>
          <a:p>
            <a:pPr lvl="1"/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Pravidla pozdravů</a:t>
            </a:r>
            <a:endParaRPr lang="cs-CZ" sz="2000" dirty="0">
              <a:solidFill>
                <a:srgbClr val="04092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Podání ruky a představování</a:t>
            </a:r>
          </a:p>
          <a:p>
            <a:pPr lvl="1"/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Kulturní rozdíly v Etiketě v různých částech světa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Hodnoťte</a:t>
            </a:r>
            <a:r>
              <a:rPr lang="cs-CZ" sz="2000" spc="47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přesnost</a:t>
            </a:r>
            <a:r>
              <a:rPr lang="cs-CZ" sz="2000" spc="47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odpovědí</a:t>
            </a:r>
            <a:r>
              <a:rPr lang="cs-CZ" sz="2000" spc="47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cs-CZ" sz="2000" spc="47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porozumění</a:t>
            </a:r>
            <a:r>
              <a:rPr lang="cs-CZ" sz="2000" spc="47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studentů.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Diskuse a aktivní účast:</a:t>
            </a:r>
            <a:endParaRPr lang="pl-PL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Sledujte, jak studenti přispívají do diskuse během teoretické části. </a:t>
            </a:r>
            <a:endParaRPr lang="cs-CZ" sz="2000" dirty="0">
              <a:solidFill>
                <a:srgbClr val="04092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Ohodnoťte</a:t>
            </a:r>
            <a:r>
              <a:rPr lang="cs-CZ" sz="2000" spc="-19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studenty</a:t>
            </a:r>
            <a:r>
              <a:rPr lang="cs-CZ" sz="2000" spc="-19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</a:t>
            </a:r>
            <a:r>
              <a:rPr lang="cs-CZ" sz="2000" spc="-18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jejich</a:t>
            </a:r>
            <a:r>
              <a:rPr lang="cs-CZ" sz="2000" spc="-19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aktivní</a:t>
            </a:r>
            <a:r>
              <a:rPr lang="cs-CZ" sz="2000" spc="-18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účast,</a:t>
            </a:r>
            <a:r>
              <a:rPr lang="cs-CZ" sz="2000" spc="-19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originalitu</a:t>
            </a:r>
            <a:r>
              <a:rPr lang="cs-CZ" sz="2000" spc="-18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scének</a:t>
            </a:r>
            <a:r>
              <a:rPr lang="cs-CZ" sz="2000" spc="-19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cs-CZ" sz="2000" spc="-18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názornost příkladů.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Zohledněte jejich schopnost kriticky přemýšlet a aplikovat znalosti do praxe.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6916570-99C1-09C1-EC5D-FC8BDC1E6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90" y="624201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CB06B4E-251C-A358-1D61-1904E248A94E}"/>
              </a:ext>
            </a:extLst>
          </p:cNvPr>
          <p:cNvSpPr txBox="1"/>
          <p:nvPr/>
        </p:nvSpPr>
        <p:spPr>
          <a:xfrm>
            <a:off x="529390" y="1356086"/>
            <a:ext cx="60938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HODNOCENÍ TEORETICKÉ ČÁSTI</a:t>
            </a:r>
            <a:r>
              <a:rPr lang="cs-CZ" sz="2200" b="1" spc="-1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76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D154BBA-E991-1485-D236-A536D74F5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06. </a:t>
            </a:r>
            <a:r>
              <a:rPr lang="cs-CZ" sz="3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EVAULACE</a:t>
            </a:r>
            <a:endParaRPr lang="pl-PL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B0227F1-F726-E264-6000-B763E0353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89" y="2000250"/>
            <a:ext cx="10828422" cy="4126229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55775" indent="-342900">
              <a:spcBef>
                <a:spcPts val="4785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Kreativita a originalita:</a:t>
            </a:r>
            <a:br>
              <a:rPr lang="cs-CZ" sz="20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Hodnoťte</a:t>
            </a:r>
            <a:r>
              <a:rPr lang="cs-CZ" sz="2000" spc="-12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studenty</a:t>
            </a:r>
            <a:r>
              <a:rPr lang="cs-CZ" sz="2000" spc="-11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cs-CZ" sz="2000" spc="-12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základě</a:t>
            </a:r>
            <a:r>
              <a:rPr lang="cs-CZ" sz="2000" spc="-11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originality</a:t>
            </a:r>
            <a:r>
              <a:rPr lang="cs-CZ" sz="2000" spc="-12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jejich</a:t>
            </a:r>
            <a:r>
              <a:rPr lang="cs-CZ" sz="2000" spc="-11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scénky</a:t>
            </a:r>
            <a:r>
              <a:rPr lang="cs-CZ" sz="2000" spc="-12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cs-CZ" sz="2000" spc="-11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zda</a:t>
            </a:r>
            <a:r>
              <a:rPr lang="cs-CZ" sz="2000" spc="-12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převáděná</a:t>
            </a:r>
            <a:b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situace  měla praktický přínos pro</a:t>
            </a:r>
            <a:r>
              <a:rPr lang="cs-CZ" sz="2000" spc="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ostatní</a:t>
            </a:r>
          </a:p>
          <a:p>
            <a:pPr marL="1755775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Vizualita:</a:t>
            </a:r>
            <a:br>
              <a:rPr lang="cs-CZ" sz="20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Hodnoťte,</a:t>
            </a:r>
            <a:r>
              <a:rPr lang="cs-CZ" sz="2000" spc="-23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</a:t>
            </a:r>
            <a:r>
              <a:rPr lang="cs-CZ" sz="2000" spc="-23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</a:t>
            </a:r>
            <a:r>
              <a:rPr lang="cs-CZ" sz="2000" spc="-23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podařilo</a:t>
            </a:r>
            <a:r>
              <a:rPr lang="cs-CZ" sz="2000" spc="-22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studentům</a:t>
            </a:r>
            <a:r>
              <a:rPr lang="cs-CZ" sz="2000" spc="-23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vyjádřit</a:t>
            </a:r>
            <a:r>
              <a:rPr lang="cs-CZ" sz="2000" spc="-23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vizuálně</a:t>
            </a:r>
            <a:r>
              <a:rPr lang="cs-CZ" sz="2000" spc="-23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cs-CZ" sz="2000" spc="-22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čitelně</a:t>
            </a:r>
            <a:r>
              <a:rPr lang="cs-CZ" sz="2000" spc="-23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cs-CZ" sz="2000" spc="-23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</a:t>
            </a:r>
            <a:r>
              <a:rPr lang="cs-CZ" sz="2000" spc="-23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ostatní předváděnou</a:t>
            </a:r>
            <a:r>
              <a:rPr lang="cs-CZ" sz="2000" spc="1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situaci.</a:t>
            </a:r>
            <a:b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Sledujte, zda scénka upoutala pozornost spolužáků a jak ji pochopili.</a:t>
            </a:r>
          </a:p>
          <a:p>
            <a:pPr marL="1755775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Dodržování pravidel Etikety:</a:t>
            </a:r>
            <a:br>
              <a:rPr lang="cs-CZ" sz="20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Ohodnoťte,</a:t>
            </a:r>
            <a:r>
              <a:rPr lang="cs-CZ" sz="2000" spc="-13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</a:t>
            </a:r>
            <a:r>
              <a:rPr lang="cs-CZ" sz="2000" spc="-13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dobře</a:t>
            </a:r>
            <a:r>
              <a:rPr lang="cs-CZ" sz="2000" spc="-13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studenti</a:t>
            </a:r>
            <a:r>
              <a:rPr lang="cs-CZ" sz="2000" spc="-13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integrovali</a:t>
            </a:r>
            <a:r>
              <a:rPr lang="cs-CZ" sz="2000" spc="-13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pravidla</a:t>
            </a:r>
            <a:r>
              <a:rPr lang="cs-CZ" sz="2000" spc="-13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Etikety</a:t>
            </a:r>
            <a:r>
              <a:rPr lang="cs-CZ" sz="2000" spc="-13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</a:t>
            </a:r>
            <a:r>
              <a:rPr lang="cs-CZ" sz="2000" spc="-13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své</a:t>
            </a:r>
            <a:r>
              <a:rPr lang="cs-CZ" sz="2000" spc="-13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scénky</a:t>
            </a:r>
            <a:b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spc="-13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cs-CZ" sz="2000" spc="-13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 dokázali</a:t>
            </a:r>
            <a:r>
              <a:rPr lang="cs-CZ" sz="2000" spc="-10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ostatním</a:t>
            </a:r>
            <a:r>
              <a:rPr lang="cs-CZ" sz="2000" spc="-1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vysvětlit,</a:t>
            </a:r>
            <a:r>
              <a:rPr lang="cs-CZ" sz="2000" spc="-10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jaká</a:t>
            </a:r>
            <a:r>
              <a:rPr lang="cs-CZ" sz="2000" spc="-1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</a:t>
            </a:r>
            <a:r>
              <a:rPr lang="cs-CZ" sz="2000" spc="-10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správná</a:t>
            </a:r>
            <a:r>
              <a:rPr lang="cs-CZ" sz="2000" spc="-1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reakce</a:t>
            </a:r>
            <a:r>
              <a:rPr lang="cs-CZ" sz="2000" spc="-1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cs-CZ" sz="2000" spc="-10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jednotlivých</a:t>
            </a:r>
            <a:r>
              <a:rPr lang="cs-CZ" sz="2000" spc="-1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situacích.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12875">
              <a:lnSpc>
                <a:spcPts val="3900"/>
              </a:lnSpc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None/>
            </a:pP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31CDA96-67BD-7FDC-6613-54BA78A97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90" y="6126479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8B6BEE9-E5C1-EF93-C4B7-20315F24C421}"/>
              </a:ext>
            </a:extLst>
          </p:cNvPr>
          <p:cNvSpPr txBox="1"/>
          <p:nvPr/>
        </p:nvSpPr>
        <p:spPr>
          <a:xfrm>
            <a:off x="529389" y="1303833"/>
            <a:ext cx="60938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cs-CZ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HODNOCENÍ TVOŘIVÉ ČÁSTI</a:t>
            </a:r>
            <a:r>
              <a:rPr lang="cs-CZ" sz="2200" b="1" spc="-1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24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BFEE720-6F5E-59F3-098C-3A0FC8013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06. </a:t>
            </a:r>
            <a:r>
              <a:rPr lang="cs-CZ" sz="3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EVAULACE</a:t>
            </a:r>
            <a:endParaRPr lang="pl-PL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19A20B6-12E4-AC12-9A29-2D47B28BD977}"/>
              </a:ext>
            </a:extLst>
          </p:cNvPr>
          <p:cNvSpPr txBox="1"/>
          <p:nvPr/>
        </p:nvSpPr>
        <p:spPr>
          <a:xfrm>
            <a:off x="529390" y="1303834"/>
            <a:ext cx="60938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cs-CZ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PREZENTACE A</a:t>
            </a:r>
            <a:r>
              <a:rPr lang="cs-CZ" sz="2200" b="1" spc="-1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HODNOCENÍ</a:t>
            </a: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124724B-AFCE-3DA5-9D48-FDD1AB22E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73" y="1774905"/>
            <a:ext cx="10804038" cy="4311390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Prezentace:</a:t>
            </a:r>
            <a:endParaRPr lang="pl-PL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Hodnoťte schopnost studentů prezentovat vybranou situaci   z každodenního života před</a:t>
            </a:r>
            <a:r>
              <a:rPr lang="cs-CZ" sz="2200" spc="28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třídou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Zohledněte jasnost a strukturu jejich prezentace, schopnost vysvětlit</a:t>
            </a:r>
            <a:r>
              <a:rPr lang="cs-CZ" sz="2200" dirty="0">
                <a:solidFill>
                  <a:srgbClr val="04092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srozumitelně pravidla Etikety, kterými se ve své scénce zabývali </a:t>
            </a:r>
            <a:endParaRPr lang="cs-CZ" sz="2200" dirty="0">
              <a:solidFill>
                <a:srgbClr val="04092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Sledujte,</a:t>
            </a:r>
            <a:r>
              <a:rPr lang="cs-CZ" sz="2200" spc="-22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</a:t>
            </a:r>
            <a:r>
              <a:rPr lang="cs-CZ" sz="2200" spc="-22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dobře</a:t>
            </a:r>
            <a:r>
              <a:rPr lang="cs-CZ" sz="2200" spc="-22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studenti</a:t>
            </a:r>
            <a:r>
              <a:rPr lang="cs-CZ" sz="2200" spc="-22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dokážou</a:t>
            </a:r>
            <a:r>
              <a:rPr lang="cs-CZ" sz="2200" spc="-22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argumentovat</a:t>
            </a:r>
            <a:r>
              <a:rPr lang="cs-CZ" sz="2200" spc="-22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cs-CZ" sz="2200" spc="-22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obhájit</a:t>
            </a:r>
            <a:r>
              <a:rPr lang="cs-CZ" sz="2200" spc="-22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své rozhodnutí</a:t>
            </a:r>
          </a:p>
          <a:p>
            <a:pPr lvl="1"/>
            <a:r>
              <a:rPr lang="cs-CZ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Zapojení do diskuse:</a:t>
            </a:r>
            <a:endParaRPr lang="cs-CZ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Hodnoťte účast studentů v diskusi o Etiketě a o konkrétních situací, kterou</a:t>
            </a:r>
            <a:b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 jejich spolužáci</a:t>
            </a:r>
            <a:r>
              <a:rPr lang="cs-CZ" sz="2200" spc="29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vybrali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Sledujte, jak dokážou poskytovat konstruktivní zpětnou</a:t>
            </a:r>
            <a:r>
              <a:rPr lang="cs-CZ" sz="2200" spc="69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vazbu a vyjadřovat </a:t>
            </a:r>
            <a:b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své názory.</a:t>
            </a: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5664A04-E89A-BBF5-39C9-35BB9CD0C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90" y="6126479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052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A76D21-E5E3-3E8A-681D-920E39C0A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439" y="1514474"/>
            <a:ext cx="10828422" cy="4297679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412875">
              <a:lnSpc>
                <a:spcPts val="3900"/>
              </a:lnSpc>
            </a:pPr>
            <a: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Výborně (1):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45-50</a:t>
            </a:r>
            <a:r>
              <a:rPr lang="cs-CZ" sz="2200" spc="-31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bodů</a:t>
            </a: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12875">
              <a:lnSpc>
                <a:spcPts val="3900"/>
              </a:lnSpc>
            </a:pPr>
            <a: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Chvalitebně (2):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40-44</a:t>
            </a:r>
            <a:r>
              <a:rPr lang="cs-CZ" sz="2200" spc="-29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bodů</a:t>
            </a: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12875">
              <a:lnSpc>
                <a:spcPts val="3900"/>
              </a:lnSpc>
            </a:pPr>
            <a: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Dobře (3):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35-39</a:t>
            </a:r>
            <a:r>
              <a:rPr lang="cs-CZ" sz="2200" spc="-29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bodů</a:t>
            </a: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12875">
              <a:lnSpc>
                <a:spcPts val="3900"/>
              </a:lnSpc>
            </a:pPr>
            <a: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Dostatečně (4):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30-34</a:t>
            </a:r>
            <a:r>
              <a:rPr lang="cs-CZ" sz="2200" spc="-27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bodů</a:t>
            </a: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12875">
              <a:lnSpc>
                <a:spcPts val="3900"/>
              </a:lnSpc>
            </a:pPr>
            <a: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Nedostatečně (5):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méně než 30</a:t>
            </a:r>
            <a:r>
              <a:rPr lang="cs-CZ" sz="2200" spc="-43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bodů</a:t>
            </a: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3446EA3-1E43-7560-85A6-E9FF23221B96}"/>
              </a:ext>
            </a:extLst>
          </p:cNvPr>
          <p:cNvSpPr txBox="1"/>
          <p:nvPr/>
        </p:nvSpPr>
        <p:spPr>
          <a:xfrm>
            <a:off x="760810" y="546855"/>
            <a:ext cx="60936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ZNÁMKOVÁNÍ NA ZÁKLADĚ BODŮ</a:t>
            </a: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53.png">
            <a:extLst>
              <a:ext uri="{FF2B5EF4-FFF2-40B4-BE49-F238E27FC236}">
                <a16:creationId xmlns:a16="http://schemas.microsoft.com/office/drawing/2014/main" id="{0EBABBC0-8A0C-C76A-3584-F44200368ED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9439" y="4703760"/>
            <a:ext cx="1332646" cy="1108393"/>
          </a:xfrm>
          <a:prstGeom prst="rect">
            <a:avLst/>
          </a:prstGeom>
        </p:spPr>
      </p:pic>
      <p:pic>
        <p:nvPicPr>
          <p:cNvPr id="6" name="image55.png">
            <a:extLst>
              <a:ext uri="{FF2B5EF4-FFF2-40B4-BE49-F238E27FC236}">
                <a16:creationId xmlns:a16="http://schemas.microsoft.com/office/drawing/2014/main" id="{C056F053-B1CE-82CE-577F-C5FE3D7CD6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88212" y="1514474"/>
            <a:ext cx="1469649" cy="147510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D1B0139-CADB-A78B-49C2-AF31635DC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90" y="6126479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649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612A2D-E24E-0A92-DA8F-076A8E725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439" y="742950"/>
            <a:ext cx="10828422" cy="5069203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BARTÁKOVÁ, ZDEŇKA. EVALUACE VE VZDĚLÁVÁNÍ DOSPĚLÝCH. ONLINE.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DIPLOMOVÁ PRÁCE. OLOMOUC: UNIVERZITA PALACKÉHO V OLOMOUCI,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FILOZOFICKÁ FAKULTA. 2015. DOSTUPNÉ Z: HTTPS://THESES.CZ/ID/HTAPKP/.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OBRÁZKY: CANVA.COM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C33880D-BE74-5940-9255-77D9F33836E4}"/>
              </a:ext>
            </a:extLst>
          </p:cNvPr>
          <p:cNvSpPr txBox="1"/>
          <p:nvPr/>
        </p:nvSpPr>
        <p:spPr>
          <a:xfrm>
            <a:off x="2382" y="1229796"/>
            <a:ext cx="60936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0855">
              <a:spcBef>
                <a:spcPts val="1445"/>
              </a:spcBef>
            </a:pPr>
            <a:r>
              <a:rPr lang="cs-CZ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ZDROJE:</a:t>
            </a:r>
            <a:endParaRPr lang="pl-PL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57.png">
            <a:extLst>
              <a:ext uri="{FF2B5EF4-FFF2-40B4-BE49-F238E27FC236}">
                <a16:creationId xmlns:a16="http://schemas.microsoft.com/office/drawing/2014/main" id="{C9D11EA8-888A-BE15-DE35-21AB68F1E9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8237" y="4679849"/>
            <a:ext cx="2999623" cy="113230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28257D6-24F2-1641-A418-80000A8E4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90" y="6126479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852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2AFE858-E13F-4894-3C25-6386F22C3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56" y="490298"/>
            <a:ext cx="4905487" cy="1029147"/>
          </a:xfrm>
          <a:prstGeom prst="rect">
            <a:avLst/>
          </a:prstGeom>
        </p:spPr>
      </p:pic>
      <p:pic>
        <p:nvPicPr>
          <p:cNvPr id="4" name="Obraz 5">
            <a:extLst>
              <a:ext uri="{FF2B5EF4-FFF2-40B4-BE49-F238E27FC236}">
                <a16:creationId xmlns:a16="http://schemas.microsoft.com/office/drawing/2014/main" id="{687CB671-D3F4-A2A0-5378-1FCDAD6B7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402" y="6074818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D4B2FFE-E58B-E6BF-D868-4F1E74D99241}"/>
              </a:ext>
            </a:extLst>
          </p:cNvPr>
          <p:cNvSpPr txBox="1"/>
          <p:nvPr/>
        </p:nvSpPr>
        <p:spPr>
          <a:xfrm>
            <a:off x="606287" y="2501214"/>
            <a:ext cx="11062251" cy="1393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cs-CZ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Spolufinancováno z fondů EU. Vyjádřené názory a názory jsou výhradně názory autora (autorů) a nemusí nutně odrážet názory a názory Evropské unie nebo Nadace pro rozvoj vzdělávacího systému. Nenese za ně odpovědnost ani Evropská unie, ani Nadace pro rozvoj vzdělávací soustavy.</a:t>
            </a:r>
            <a:endParaRPr lang="pl-P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2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>
            <a:extLst>
              <a:ext uri="{FF2B5EF4-FFF2-40B4-BE49-F238E27FC236}">
                <a16:creationId xmlns:a16="http://schemas.microsoft.com/office/drawing/2014/main" id="{6281822A-D448-92B8-647E-4CCF6A6C7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106" name="image8.png">
            <a:extLst>
              <a:ext uri="{FF2B5EF4-FFF2-40B4-BE49-F238E27FC236}">
                <a16:creationId xmlns:a16="http://schemas.microsoft.com/office/drawing/2014/main" id="{D809BE1A-903B-FC7A-42BF-F2CB0535B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1092200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image8.png">
            <a:extLst>
              <a:ext uri="{FF2B5EF4-FFF2-40B4-BE49-F238E27FC236}">
                <a16:creationId xmlns:a16="http://schemas.microsoft.com/office/drawing/2014/main" id="{69DC1AD2-549A-7132-16DA-5C973EBE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70263" y="1516167"/>
            <a:ext cx="725322" cy="69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az 5">
            <a:extLst>
              <a:ext uri="{FF2B5EF4-FFF2-40B4-BE49-F238E27FC236}">
                <a16:creationId xmlns:a16="http://schemas.microsoft.com/office/drawing/2014/main" id="{7590CC51-1730-A2FF-5DCC-A0BCB1CB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15" y="607205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BBB88F8-C2B0-B7AF-0226-C45D6D4B6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073" name="image7.png">
            <a:extLst>
              <a:ext uri="{FF2B5EF4-FFF2-40B4-BE49-F238E27FC236}">
                <a16:creationId xmlns:a16="http://schemas.microsoft.com/office/drawing/2014/main" id="{EE45260F-77C9-FF3B-2B3D-8EFD17581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1552" y="1256467"/>
            <a:ext cx="583360" cy="5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DB23714-B584-8E6E-6995-06CA757A7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415" y="2097747"/>
            <a:ext cx="1001528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2200" b="0" i="0" u="none" strike="noStrike" cap="none" normalizeH="0" baseline="0" dirty="0">
                <a:ln>
                  <a:noFill/>
                </a:ln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1. Porozumění základním pravidlům etikety při komunikaci neslyšících.</a:t>
            </a:r>
            <a:endParaRPr kumimoji="0" lang="cs-CZ" altLang="pl-P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B67AE68-E448-FE30-74FC-D66DF9655D86}"/>
              </a:ext>
            </a:extLst>
          </p:cNvPr>
          <p:cNvSpPr txBox="1"/>
          <p:nvPr/>
        </p:nvSpPr>
        <p:spPr>
          <a:xfrm>
            <a:off x="1071955" y="2786554"/>
            <a:ext cx="98725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Respektování</a:t>
            </a:r>
            <a:r>
              <a:rPr lang="cs-CZ" sz="2200" spc="-16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odlišností</a:t>
            </a:r>
            <a:r>
              <a:rPr lang="cs-CZ" sz="2200" spc="-16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cs-CZ" sz="2200" spc="-16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citlivý</a:t>
            </a:r>
            <a:r>
              <a:rPr lang="cs-CZ" sz="2200" spc="-16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přístup</a:t>
            </a:r>
            <a:r>
              <a:rPr lang="cs-CZ" sz="2200" spc="-16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cs-CZ" sz="2200" spc="-16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rozdílné komunikaci slyšících a neslyšících</a:t>
            </a:r>
            <a:r>
              <a:rPr lang="cs-CZ" sz="2200" spc="12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osob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52C373B-519B-FA42-24C7-57324048A54A}"/>
              </a:ext>
            </a:extLst>
          </p:cNvPr>
          <p:cNvSpPr txBox="1"/>
          <p:nvPr/>
        </p:nvSpPr>
        <p:spPr>
          <a:xfrm>
            <a:off x="1071954" y="3780936"/>
            <a:ext cx="98725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Praktické využití naučených dovedností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42A1F1B0-05CD-392B-F13A-81049B45574D}"/>
              </a:ext>
            </a:extLst>
          </p:cNvPr>
          <p:cNvSpPr txBox="1"/>
          <p:nvPr/>
        </p:nvSpPr>
        <p:spPr>
          <a:xfrm>
            <a:off x="1071954" y="4358792"/>
            <a:ext cx="60939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Diskuze o bariérách a jejich</a:t>
            </a:r>
            <a:r>
              <a:rPr lang="cs-CZ" sz="2200" spc="57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překonávání</a:t>
            </a:r>
            <a:r>
              <a:rPr lang="cs-CZ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dirty="0"/>
          </a:p>
        </p:txBody>
      </p:sp>
      <p:pic>
        <p:nvPicPr>
          <p:cNvPr id="19" name="image8.png">
            <a:extLst>
              <a:ext uri="{FF2B5EF4-FFF2-40B4-BE49-F238E27FC236}">
                <a16:creationId xmlns:a16="http://schemas.microsoft.com/office/drawing/2014/main" id="{3F1101E9-C141-1F4B-ED39-FB1D067E548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74520" y="4068568"/>
            <a:ext cx="3094435" cy="1040921"/>
          </a:xfrm>
          <a:prstGeom prst="rect">
            <a:avLst/>
          </a:prstGeom>
        </p:spPr>
      </p:pic>
      <p:sp>
        <p:nvSpPr>
          <p:cNvPr id="20" name="Rectangle 2">
            <a:extLst>
              <a:ext uri="{FF2B5EF4-FFF2-40B4-BE49-F238E27FC236}">
                <a16:creationId xmlns:a16="http://schemas.microsoft.com/office/drawing/2014/main" id="{BAC4F3AB-AF37-BB7E-91FE-C64EB20B7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017" y="264915"/>
            <a:ext cx="1001528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01. </a:t>
            </a:r>
            <a:r>
              <a:rPr lang="cs-CZ" sz="3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CÍL HODINY</a:t>
            </a:r>
            <a:endParaRPr lang="pl-PL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5607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6A88BB57-4F7F-460D-11C4-345AD1546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359" y="422787"/>
            <a:ext cx="10015281" cy="813014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02. </a:t>
            </a:r>
            <a:r>
              <a:rPr lang="cs-CZ" sz="3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PŘÍPRAVA UČITELE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A6814C1-6059-B7DB-575F-57E8C704FE2A}"/>
              </a:ext>
            </a:extLst>
          </p:cNvPr>
          <p:cNvSpPr txBox="1"/>
          <p:nvPr/>
        </p:nvSpPr>
        <p:spPr>
          <a:xfrm>
            <a:off x="-1226714" y="1964788"/>
            <a:ext cx="4825322" cy="2390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2510" marR="17780" algn="ctr">
              <a:spcBef>
                <a:spcPts val="640"/>
              </a:spcBef>
              <a:buNone/>
            </a:pPr>
            <a: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POMŮCKY</a:t>
            </a:r>
            <a:endParaRPr lang="pl-PL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02510" marR="17780" algn="ctr">
              <a:lnSpc>
                <a:spcPct val="90000"/>
              </a:lnSpc>
              <a:spcBef>
                <a:spcPts val="3440"/>
              </a:spcBef>
            </a:pPr>
            <a:r>
              <a:rPr lang="cs-CZ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Interaktivní tabule nebo projektor, počítač, připojení k internetu, připravené video.</a:t>
            </a: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07F587E-B95F-D986-C2CC-685EF6DF217F}"/>
              </a:ext>
            </a:extLst>
          </p:cNvPr>
          <p:cNvSpPr txBox="1"/>
          <p:nvPr/>
        </p:nvSpPr>
        <p:spPr>
          <a:xfrm>
            <a:off x="3844415" y="1964788"/>
            <a:ext cx="3513222" cy="2181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1170" marR="45085" algn="ctr">
              <a:spcBef>
                <a:spcPts val="640"/>
              </a:spcBef>
              <a:buNone/>
            </a:pPr>
            <a:r>
              <a:rPr lang="cs-CZ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VIDEO</a:t>
            </a:r>
            <a:endParaRPr lang="pl-PL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71170" marR="45085" algn="ctr">
              <a:lnSpc>
                <a:spcPct val="90000"/>
              </a:lnSpc>
              <a:spcBef>
                <a:spcPts val="3440"/>
              </a:spcBef>
              <a:buNone/>
            </a:pPr>
            <a:r>
              <a:rPr lang="cs-CZ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Připravené video na téma “etiketa neslyšících”.</a:t>
            </a: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br>
              <a:rPr lang="cs-CZ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E5B87AA-B831-5EA0-09E2-F33A27C11CE8}"/>
              </a:ext>
            </a:extLst>
          </p:cNvPr>
          <p:cNvSpPr txBox="1"/>
          <p:nvPr/>
        </p:nvSpPr>
        <p:spPr>
          <a:xfrm>
            <a:off x="6698614" y="1952698"/>
            <a:ext cx="7279105" cy="1476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3550" marR="3590925" algn="ctr">
              <a:spcBef>
                <a:spcPts val="640"/>
              </a:spcBef>
              <a:buNone/>
            </a:pPr>
            <a:r>
              <a:rPr lang="cs-CZ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TEORIE</a:t>
            </a:r>
            <a:endParaRPr lang="pl-PL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18465" marR="2276475" indent="-635" algn="ctr">
              <a:lnSpc>
                <a:spcPct val="90000"/>
              </a:lnSpc>
              <a:spcBef>
                <a:spcPts val="3440"/>
              </a:spcBef>
            </a:pPr>
            <a:r>
              <a:rPr lang="cs-CZ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Teoretická příprava učitele </a:t>
            </a:r>
            <a:br>
              <a:rPr lang="cs-CZ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oblasti etikety.</a:t>
            </a: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8.png">
            <a:extLst>
              <a:ext uri="{FF2B5EF4-FFF2-40B4-BE49-F238E27FC236}">
                <a16:creationId xmlns:a16="http://schemas.microsoft.com/office/drawing/2014/main" id="{4509031C-5669-7121-103D-2E34F5362CF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0226" y="4068568"/>
            <a:ext cx="4388729" cy="1476302"/>
          </a:xfrm>
          <a:prstGeom prst="rect">
            <a:avLst/>
          </a:prstGeom>
        </p:spPr>
      </p:pic>
      <p:pic>
        <p:nvPicPr>
          <p:cNvPr id="14" name="Obraz 5">
            <a:extLst>
              <a:ext uri="{FF2B5EF4-FFF2-40B4-BE49-F238E27FC236}">
                <a16:creationId xmlns:a16="http://schemas.microsoft.com/office/drawing/2014/main" id="{431136C1-35F0-5F07-DB1E-A712DF89D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11876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10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8.png">
            <a:extLst>
              <a:ext uri="{FF2B5EF4-FFF2-40B4-BE49-F238E27FC236}">
                <a16:creationId xmlns:a16="http://schemas.microsoft.com/office/drawing/2014/main" id="{9068536D-83D0-DC7C-0F20-C9FDE65E15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4520" y="4068568"/>
            <a:ext cx="3094435" cy="10409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180F61-325B-F811-FEB7-91AEE17E3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03. </a:t>
            </a:r>
            <a:r>
              <a:rPr lang="cs-CZ" sz="3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PRŮBĚH HODINY</a:t>
            </a:r>
            <a:endParaRPr lang="pl-PL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2004B02-0602-0B6E-4C0B-3D0172B68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520" y="126537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417001" tIns="793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B67FFEB-05D4-F79F-7EE0-7C94E6D0E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1815065"/>
            <a:ext cx="10828421" cy="4303695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1.Seznámení s tématem: Učitel žákům stručně představí téma hodiny - Etiketa neslyšících.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2. Promítnutí videa: Učitel pustí video.</a:t>
            </a:r>
          </a:p>
          <a:p>
            <a:pPr lvl="1"/>
            <a:r>
              <a:rPr lang="cs-CZ" sz="2000" u="sng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Scénář videa: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Cíl</a:t>
            </a:r>
            <a:r>
              <a:rPr lang="cs-CZ" sz="2000" spc="12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videa: Upozornit studenty na důležitost znalostí základních pravidel etikety</a:t>
            </a:r>
            <a:r>
              <a:rPr lang="cs-CZ" sz="2000" spc="4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neslyšících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Děj videa: </a:t>
            </a:r>
            <a:b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Učitel</a:t>
            </a:r>
            <a:r>
              <a:rPr lang="cs-CZ" sz="2000" spc="-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seznamuje</a:t>
            </a:r>
            <a:r>
              <a:rPr lang="cs-CZ" sz="2000" spc="-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studenty</a:t>
            </a:r>
            <a:r>
              <a:rPr lang="cs-CZ" sz="2000" spc="-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cs-CZ" sz="2000" spc="-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tématem</a:t>
            </a:r>
            <a:r>
              <a:rPr lang="cs-CZ" sz="2000" spc="-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hodiny, kterým je Etiketa neslyšících</a:t>
            </a:r>
          </a:p>
          <a:p>
            <a:pPr lvl="1"/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- Zjišťuje, zda studenti znají pojem etiketa a zda chápou její důležitost v každodenním životě</a:t>
            </a:r>
          </a:p>
          <a:p>
            <a:pPr lvl="1"/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- Postupně se ve videu odehrávají 3 scénky na téma: Pozdravy, Objednání a Dotaz na</a:t>
            </a:r>
            <a:r>
              <a:rPr lang="cs-CZ" sz="2000" spc="52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cestu.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- Studenti diskutují o tom, zda podobné situace</a:t>
            </a:r>
            <a:r>
              <a:rPr lang="cs-CZ" sz="2000" spc="8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zažili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pl-PL" sz="8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303E02F-30A8-8E8F-C4C1-7764D11EE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71903" y="1283687"/>
            <a:ext cx="3404937" cy="71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17001" tIns="793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ÚVOD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Obraz 5">
            <a:extLst>
              <a:ext uri="{FF2B5EF4-FFF2-40B4-BE49-F238E27FC236}">
                <a16:creationId xmlns:a16="http://schemas.microsoft.com/office/drawing/2014/main" id="{2F101E47-3950-75C4-4DB8-6768E58BD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11876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13.png">
            <a:extLst>
              <a:ext uri="{FF2B5EF4-FFF2-40B4-BE49-F238E27FC236}">
                <a16:creationId xmlns:a16="http://schemas.microsoft.com/office/drawing/2014/main" id="{A48CF9C3-4227-E72F-2FDB-2ECA88B9C0A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0840" y="512203"/>
            <a:ext cx="2936971" cy="67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35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5">
            <a:extLst>
              <a:ext uri="{FF2B5EF4-FFF2-40B4-BE49-F238E27FC236}">
                <a16:creationId xmlns:a16="http://schemas.microsoft.com/office/drawing/2014/main" id="{C587756E-C7A2-8123-8B84-CE23AA8D2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05" y="60500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67F9BA6-4FCE-F07C-C459-9234F319C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03. </a:t>
            </a:r>
            <a:r>
              <a:rPr lang="cs-CZ" sz="3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PRŮBĚH HODINY</a:t>
            </a:r>
            <a:endParaRPr lang="pl-PL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079EBA3-1FBA-F829-8634-1E979242D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2201779"/>
            <a:ext cx="10828421" cy="3916981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cs-CZ" dirty="0"/>
          </a:p>
          <a:p>
            <a:pPr lvl="1"/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Učitel se zeptá žáků na jejich dojmy z videa a otázky, které se jim s tématem spojily</a:t>
            </a:r>
          </a:p>
          <a:p>
            <a:pPr lvl="1"/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Vysvětlení základních</a:t>
            </a:r>
            <a:r>
              <a:rPr lang="cs-CZ" sz="2200" spc="13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pojmů: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je to etiketa a proč je v každodenním životě důležitá.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cs-CZ" sz="2200" spc="22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čem</a:t>
            </a:r>
            <a:r>
              <a:rPr lang="cs-CZ" sz="2200" spc="22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</a:t>
            </a:r>
            <a:r>
              <a:rPr lang="cs-CZ" sz="2200" spc="22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liší</a:t>
            </a:r>
            <a:r>
              <a:rPr lang="cs-CZ" sz="2200" spc="22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etiketa</a:t>
            </a:r>
            <a:r>
              <a:rPr lang="cs-CZ" sz="2200" spc="23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neslyšících</a:t>
            </a:r>
            <a:r>
              <a:rPr lang="cs-CZ" sz="2200" spc="22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cs-CZ" sz="2200" spc="22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slyšících</a:t>
            </a:r>
            <a:r>
              <a:rPr lang="cs-CZ" sz="2200" spc="22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osob.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Jaké situace viděli studenti ve videu a co bylo na chování osob špatně.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Základní pravidla etikety pozdravů, objednání v restauraci a v komunikaci s</a:t>
            </a:r>
            <a:r>
              <a:rPr lang="cs-CZ" sz="2200" spc="31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neslyšícími</a:t>
            </a: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4494D11-D283-8E60-737F-3CCD32BE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20031" y="1467660"/>
            <a:ext cx="5758103" cy="43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17001" tIns="793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TEORETICKÁ ČÁST</a:t>
            </a:r>
            <a:endParaRPr kumimoji="0" lang="cs-CZ" altLang="pl-PL" sz="20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C2BDA0F-BCCA-8844-1597-802732BDA84D}"/>
              </a:ext>
            </a:extLst>
          </p:cNvPr>
          <p:cNvSpPr txBox="1"/>
          <p:nvPr/>
        </p:nvSpPr>
        <p:spPr>
          <a:xfrm>
            <a:off x="529390" y="2178196"/>
            <a:ext cx="8059782" cy="547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ts val="4050"/>
              </a:lnSpc>
              <a:spcBef>
                <a:spcPts val="3710"/>
              </a:spcBef>
              <a:buClr>
                <a:srgbClr val="04092F"/>
              </a:buClr>
              <a:buSzPts val="3500"/>
              <a:tabLst>
                <a:tab pos="3117850" algn="l"/>
              </a:tabLst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Diskuse po</a:t>
            </a:r>
            <a:r>
              <a:rPr lang="cs-CZ" sz="2200" spc="2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videu:</a:t>
            </a: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13.png">
            <a:extLst>
              <a:ext uri="{FF2B5EF4-FFF2-40B4-BE49-F238E27FC236}">
                <a16:creationId xmlns:a16="http://schemas.microsoft.com/office/drawing/2014/main" id="{F597CEDA-EDA6-B175-5A0B-B52200F74E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0887" y="486334"/>
            <a:ext cx="2828544" cy="6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00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5">
            <a:extLst>
              <a:ext uri="{FF2B5EF4-FFF2-40B4-BE49-F238E27FC236}">
                <a16:creationId xmlns:a16="http://schemas.microsoft.com/office/drawing/2014/main" id="{9551DF93-C153-DFD7-2D70-4DF6581F4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05" y="60500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2B959A7-FA90-BDC6-A3C3-E45D5BB2B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03. </a:t>
            </a:r>
            <a:r>
              <a:rPr lang="cs-CZ" sz="3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PRŮBĚH HODINY</a:t>
            </a:r>
            <a:endParaRPr lang="pl-PL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</p:txBody>
      </p:sp>
      <p:pic>
        <p:nvPicPr>
          <p:cNvPr id="3" name="image13.png">
            <a:extLst>
              <a:ext uri="{FF2B5EF4-FFF2-40B4-BE49-F238E27FC236}">
                <a16:creationId xmlns:a16="http://schemas.microsoft.com/office/drawing/2014/main" id="{76C09A72-D54C-5D62-6785-D9FEEC084B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8946" y="486334"/>
            <a:ext cx="3048865" cy="70485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9EBDE78-8CA3-5C81-7FCB-F4056199E1D5}"/>
              </a:ext>
            </a:extLst>
          </p:cNvPr>
          <p:cNvSpPr txBox="1"/>
          <p:nvPr/>
        </p:nvSpPr>
        <p:spPr>
          <a:xfrm>
            <a:off x="426720" y="1382006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TVOŘIVÁ ČÁST</a:t>
            </a: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5D3B567-C0DB-9E60-5876-0EB4B4119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2003707"/>
            <a:ext cx="10828421" cy="3916981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Zadání</a:t>
            </a:r>
            <a:r>
              <a:rPr lang="cs-CZ" sz="2200" spc="5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úkolu:</a:t>
            </a: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Učitel rozdělí studenty do skupin po 3 až 4 žácích.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Učitel zadá úkol každé skupině vymyslet situaci, na </a:t>
            </a:r>
            <a:r>
              <a:rPr lang="cs-CZ" sz="2200" spc="-1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kterou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mohli vymyslet</a:t>
            </a:r>
            <a:r>
              <a:rPr lang="cs-CZ" sz="2200" spc="3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scénku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Žáci si vytvoří scénář scénky, kterou by chtěli spolužákům předvést a upozornit tak na pravidla slušného</a:t>
            </a:r>
            <a:r>
              <a:rPr lang="cs-CZ" sz="2200" spc="73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chování.</a:t>
            </a:r>
          </a:p>
          <a:p>
            <a:pPr lvl="1"/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Příprava</a:t>
            </a:r>
            <a:r>
              <a:rPr lang="cs-CZ" sz="2200" spc="6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scénky: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Žáci pracují na svých zadáních, nacvičují scénky a diskutují o vybraném tématu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Učitel obchází jednotlivé skupiny a poskytuje</a:t>
            </a:r>
            <a:r>
              <a:rPr lang="cs-CZ" sz="2200" spc="70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podporu</a:t>
            </a:r>
            <a:r>
              <a:rPr lang="cs-CZ" sz="2200" dirty="0">
                <a:solidFill>
                  <a:srgbClr val="04092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rady a pomáhá s jednotlivými situacemi, kteří si studenti vybrali.</a:t>
            </a: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933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5">
            <a:extLst>
              <a:ext uri="{FF2B5EF4-FFF2-40B4-BE49-F238E27FC236}">
                <a16:creationId xmlns:a16="http://schemas.microsoft.com/office/drawing/2014/main" id="{2053F03A-8AD4-5C57-DADC-68754DBB9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05" y="60500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E511539-35BD-A8B4-9A0C-995F17A0C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03. </a:t>
            </a:r>
            <a:r>
              <a:rPr lang="cs-CZ" sz="3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PRŮBĚH HODINY</a:t>
            </a:r>
            <a:endParaRPr lang="pl-PL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A492C8E-A463-CD51-753D-A9EDC64856C1}"/>
              </a:ext>
            </a:extLst>
          </p:cNvPr>
          <p:cNvSpPr txBox="1"/>
          <p:nvPr/>
        </p:nvSpPr>
        <p:spPr>
          <a:xfrm>
            <a:off x="529390" y="1345430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PREZENTACE A HODNOCENÍ</a:t>
            </a: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9D3C9C2-F7FA-50A8-4BF7-75216564D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1930555"/>
            <a:ext cx="10828421" cy="4188205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7. Prezentace jednotlivých situací - scének: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Každá skupinka představí situaci, kterou si vybrala pro</a:t>
            </a:r>
            <a:r>
              <a:rPr lang="cs-CZ" sz="2200" spc="-53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svou scénku.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Studenti postupně přehrají své scénky podle</a:t>
            </a:r>
            <a:r>
              <a:rPr lang="cs-CZ" sz="2200" spc="34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připraveného scénáře.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 shlédnutí scének se ostatní spolužáci pokusí popsat, co bylo na dané situaci správně a co bylo špatně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Navrhnou, jaká reakce by byla nejvhodnější	a pokusí se sehrát scénku správně.</a:t>
            </a:r>
          </a:p>
          <a:p>
            <a:pPr lvl="1"/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Diskuse a</a:t>
            </a:r>
            <a:r>
              <a:rPr lang="cs-CZ" sz="2200" spc="12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hodnocení: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Studenti se postupně vyjadřují k tomu, jestli </a:t>
            </a:r>
            <a:r>
              <a:rPr lang="cs-CZ" sz="2200" spc="-1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podobné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situace už zažili a jaké jsou jejich</a:t>
            </a:r>
            <a:r>
              <a:rPr lang="cs-CZ" sz="2200" spc="68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zkušenosti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Diskuse o tom, jaké zažili jiné prohřešky proti</a:t>
            </a:r>
            <a:r>
              <a:rPr lang="cs-CZ" sz="2200" spc="63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etiketě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Reflexe toho, co se žáci</a:t>
            </a:r>
            <a: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nového naučili o etiketě a </a:t>
            </a:r>
            <a:r>
              <a:rPr lang="cs-CZ" sz="2200" spc="-15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jejich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pravidlech.</a:t>
            </a: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cs-CZ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pl-PL" dirty="0"/>
          </a:p>
        </p:txBody>
      </p:sp>
      <p:pic>
        <p:nvPicPr>
          <p:cNvPr id="9" name="image13.png">
            <a:extLst>
              <a:ext uri="{FF2B5EF4-FFF2-40B4-BE49-F238E27FC236}">
                <a16:creationId xmlns:a16="http://schemas.microsoft.com/office/drawing/2014/main" id="{1512E383-425A-9087-4476-B84E86FE1B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0840" y="512203"/>
            <a:ext cx="2936971" cy="67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17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4DCD3A5-CE82-6EC9-201C-2650413B6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03. </a:t>
            </a:r>
            <a:r>
              <a:rPr lang="cs-CZ" sz="3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PRŮBĚH HODINY</a:t>
            </a:r>
            <a:endParaRPr lang="pl-PL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</p:txBody>
      </p:sp>
      <p:pic>
        <p:nvPicPr>
          <p:cNvPr id="3" name="image13.png">
            <a:extLst>
              <a:ext uri="{FF2B5EF4-FFF2-40B4-BE49-F238E27FC236}">
                <a16:creationId xmlns:a16="http://schemas.microsoft.com/office/drawing/2014/main" id="{DEE7A5FC-8803-4C8A-5D65-9CCE4B406C8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0840" y="512203"/>
            <a:ext cx="2936971" cy="67898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18062D4-BCD3-A6DD-32BA-2B1C4323C738}"/>
              </a:ext>
            </a:extLst>
          </p:cNvPr>
          <p:cNvSpPr txBox="1"/>
          <p:nvPr/>
        </p:nvSpPr>
        <p:spPr>
          <a:xfrm>
            <a:off x="529390" y="1333238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ZÁVĚR HODINY</a:t>
            </a: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489F227-0BE3-4FDC-A233-94881296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1893979"/>
            <a:ext cx="10828421" cy="4188205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cs-CZ" sz="2200" dirty="0">
              <a:solidFill>
                <a:srgbClr val="04092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Shrnutí: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Učitel shrne hlavní body hodiny: co je to etiketa a jaká jsou specifika etikety neslyšících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Stručně shrne obsah 3 situací, které viděli studenti ve videu a společně si připomenou základní pravidla komunikace neslyšících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Učitel ocení snahu a kreativitu žáků v průběhu</a:t>
            </a:r>
            <a:r>
              <a:rPr lang="cs-CZ" sz="2200" spc="7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hodiny.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Krátká diskuse o tom, co se žákům nejvíce líbilo nebo co by se chtěli příště dovědět více</a:t>
            </a: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cs-CZ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pl-PL" dirty="0"/>
          </a:p>
        </p:txBody>
      </p:sp>
      <p:pic>
        <p:nvPicPr>
          <p:cNvPr id="7" name="image13.png">
            <a:extLst>
              <a:ext uri="{FF2B5EF4-FFF2-40B4-BE49-F238E27FC236}">
                <a16:creationId xmlns:a16="http://schemas.microsoft.com/office/drawing/2014/main" id="{A1F8BBD0-C589-4788-82A6-02960C1475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390" y="5351616"/>
            <a:ext cx="3158907" cy="730568"/>
          </a:xfrm>
          <a:prstGeom prst="rect">
            <a:avLst/>
          </a:prstGeom>
        </p:spPr>
      </p:pic>
      <p:pic>
        <p:nvPicPr>
          <p:cNvPr id="8" name="Obraz 5">
            <a:extLst>
              <a:ext uri="{FF2B5EF4-FFF2-40B4-BE49-F238E27FC236}">
                <a16:creationId xmlns:a16="http://schemas.microsoft.com/office/drawing/2014/main" id="{C85DAE6F-135E-9EA3-6518-F7570D6B2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590" y="6082184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77044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1993</Words>
  <Application>Microsoft Office PowerPoint</Application>
  <PresentationFormat>Panoramiczny</PresentationFormat>
  <Paragraphs>218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Motyw pakietu Office</vt:lpstr>
      <vt:lpstr>Prezentacja programu PowerPoint</vt:lpstr>
      <vt:lpstr>OBSAH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xx xx</dc:creator>
  <cp:lastModifiedBy>xx xx</cp:lastModifiedBy>
  <cp:revision>5</cp:revision>
  <dcterms:created xsi:type="dcterms:W3CDTF">2025-05-22T11:27:55Z</dcterms:created>
  <dcterms:modified xsi:type="dcterms:W3CDTF">2025-05-27T09:26:54Z</dcterms:modified>
</cp:coreProperties>
</file>