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74" r:id="rId6"/>
    <p:sldId id="276" r:id="rId7"/>
    <p:sldId id="279" r:id="rId8"/>
    <p:sldId id="275" r:id="rId9"/>
    <p:sldId id="282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0" r:id="rId18"/>
    <p:sldId id="291" r:id="rId19"/>
    <p:sldId id="292" r:id="rId20"/>
    <p:sldId id="293" r:id="rId21"/>
    <p:sldId id="288" r:id="rId22"/>
    <p:sldId id="289" r:id="rId23"/>
    <p:sldId id="294" r:id="rId24"/>
    <p:sldId id="296" r:id="rId25"/>
    <p:sldId id="27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ockphoto.com/cs/vektor/jasn%C3%BD-akvarel-j%C3%B3ga-ilustrace-se-%C5%BEenou-v-lotosov%C3%A9-p%C3%B3ze-gm516608880-8906112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83" y="2030651"/>
            <a:ext cx="7997822" cy="33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3190113" y="2584333"/>
            <a:ext cx="641424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JÓGA</a:t>
            </a:r>
            <a:b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 PRO</a:t>
            </a:r>
            <a:r>
              <a:rPr lang="cs-CZ" sz="2200" b="1" spc="-295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DECH</a:t>
            </a:r>
            <a:endParaRPr lang="pl-PL" sz="2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9B1A23-E439-CF99-7CDA-99ACF127BDC2}"/>
              </a:ext>
            </a:extLst>
          </p:cNvPr>
          <p:cNvSpPr txBox="1"/>
          <p:nvPr/>
        </p:nvSpPr>
        <p:spPr>
          <a:xfrm>
            <a:off x="5516253" y="4458017"/>
            <a:ext cx="641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solidFill>
                  <a:srgbClr val="0D8F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metodika</a:t>
            </a:r>
            <a:r>
              <a:rPr lang="cs-CZ" sz="1800" i="1" spc="-315" dirty="0">
                <a:solidFill>
                  <a:srgbClr val="0D8F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0F6FEC6-F5C7-25CE-0403-E898F76D07FC}"/>
              </a:ext>
            </a:extLst>
          </p:cNvPr>
          <p:cNvSpPr txBox="1"/>
          <p:nvPr/>
        </p:nvSpPr>
        <p:spPr>
          <a:xfrm>
            <a:off x="6734783" y="4458017"/>
            <a:ext cx="641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solidFill>
                  <a:srgbClr val="0D8F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výuky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4B144-E601-D9C2-5D3B-4981B22D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6" y="901951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93FC57D-3F8E-EB2C-7A6F-BA3D50D3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E27A9F5-83BA-461B-98E0-5E9E1E296573}"/>
              </a:ext>
            </a:extLst>
          </p:cNvPr>
          <p:cNvSpPr txBox="1"/>
          <p:nvPr/>
        </p:nvSpPr>
        <p:spPr>
          <a:xfrm>
            <a:off x="-443347" y="-149042"/>
            <a:ext cx="1019694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2FA259-4500-5CF4-1DB4-FB5C74C76ECB}"/>
              </a:ext>
            </a:extLst>
          </p:cNvPr>
          <p:cNvSpPr txBox="1"/>
          <p:nvPr/>
        </p:nvSpPr>
        <p:spPr>
          <a:xfrm>
            <a:off x="318654" y="2185491"/>
            <a:ext cx="1529541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HORY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URDHVA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TANDASANA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4C9435-E71C-140F-1CC8-904606A44046}"/>
              </a:ext>
            </a:extLst>
          </p:cNvPr>
          <p:cNvSpPr txBox="1"/>
          <p:nvPr/>
        </p:nvSpPr>
        <p:spPr>
          <a:xfrm>
            <a:off x="1298575" y="2887222"/>
            <a:ext cx="8029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nádechem zvedneme ruce k nebi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EC2DD4-A743-14EE-74C8-0D2A036391FF}"/>
              </a:ext>
            </a:extLst>
          </p:cNvPr>
          <p:cNvSpPr txBox="1"/>
          <p:nvPr/>
        </p:nvSpPr>
        <p:spPr>
          <a:xfrm>
            <a:off x="1301749" y="3285265"/>
            <a:ext cx="802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Stále vnímáme, jak jsme opřeni chodidly o zem </a:t>
            </a:r>
            <a:endParaRPr lang="pl-PL" sz="2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E53798-D366-6955-627F-C9B79D4673B8}"/>
              </a:ext>
            </a:extLst>
          </p:cNvPr>
          <p:cNvSpPr txBox="1"/>
          <p:nvPr/>
        </p:nvSpPr>
        <p:spPr>
          <a:xfrm>
            <a:off x="-475262" y="3716152"/>
            <a:ext cx="1960682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8200" marR="10936605" indent="-342900">
              <a:lnSpc>
                <a:spcPct val="9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Nepovolujeme břicho, neprohýbáme se v bedrech</a:t>
            </a:r>
            <a:endParaRPr lang="pl-PL" sz="2200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9F213CA-B8C2-2D64-BDC3-B97077EF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14" y="1847916"/>
            <a:ext cx="1953518" cy="31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820DE4-A0F3-F4F3-96ED-F66949DE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" y="879040"/>
            <a:ext cx="10435848" cy="56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88FA241-33D4-666C-2894-1A1EDCAC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2D3E2D-784A-5F94-EEF8-39444034D4F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E159F4-53CC-122D-62C9-9F9E7F1542C7}"/>
              </a:ext>
            </a:extLst>
          </p:cNvPr>
          <p:cNvSpPr txBox="1"/>
          <p:nvPr/>
        </p:nvSpPr>
        <p:spPr>
          <a:xfrm>
            <a:off x="342900" y="1991327"/>
            <a:ext cx="159639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936605">
              <a:lnSpc>
                <a:spcPct val="90000"/>
              </a:lnSpc>
              <a:spcBef>
                <a:spcPts val="1905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HLUBOKÝ PŘEDKLON</a:t>
            </a:r>
            <a:r>
              <a:rPr lang="cs-CZ" sz="2200" b="1" spc="-64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8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UTTANASANA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0CE276-A358-2D20-420C-C367E9CAC80D}"/>
              </a:ext>
            </a:extLst>
          </p:cNvPr>
          <p:cNvSpPr txBox="1"/>
          <p:nvPr/>
        </p:nvSpPr>
        <p:spPr>
          <a:xfrm>
            <a:off x="1374775" y="2693058"/>
            <a:ext cx="9442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-5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výdechem</a:t>
            </a:r>
            <a:r>
              <a:rPr lang="cs-CZ" sz="2200" spc="-5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hluboký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předklon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D4387F-368C-766A-9A33-68A43DBE7DC1}"/>
              </a:ext>
            </a:extLst>
          </p:cNvPr>
          <p:cNvSpPr txBox="1"/>
          <p:nvPr/>
        </p:nvSpPr>
        <p:spPr>
          <a:xfrm>
            <a:off x="1374775" y="3123945"/>
            <a:ext cx="6219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Pohyb začíná v kyčlích, zvedáme svaly nad koleny,</a:t>
            </a:r>
            <a:r>
              <a:rPr lang="cs-CZ" sz="2200" spc="-3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tím</a:t>
            </a:r>
            <a:r>
              <a:rPr lang="cs-CZ" sz="2200" spc="-3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-3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prodlouží zadní stehenní svaly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3C8247B-0BC0-59EC-D0A6-428684779BDF}"/>
              </a:ext>
            </a:extLst>
          </p:cNvPr>
          <p:cNvSpPr txBox="1"/>
          <p:nvPr/>
        </p:nvSpPr>
        <p:spPr>
          <a:xfrm>
            <a:off x="1374775" y="3949499"/>
            <a:ext cx="875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Pokud nedosáhneme prsty na zem,</a:t>
            </a:r>
            <a:r>
              <a:rPr lang="cs-CZ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pokrčíme kolena</a:t>
            </a:r>
            <a:endParaRPr lang="pl-PL" sz="2200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B15B76D-032A-7B71-AA59-6E5C3A52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59" y="1813142"/>
            <a:ext cx="2933000" cy="339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6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3E5B48-B662-7C20-1D90-79DE2CB2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18FAC5E-79B6-D340-D66C-093AA9A5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2557C03-AB47-9FB4-F16B-475408DF5BE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801140-5EC1-EA3C-0C65-80009FB3AB04}"/>
              </a:ext>
            </a:extLst>
          </p:cNvPr>
          <p:cNvSpPr txBox="1"/>
          <p:nvPr/>
        </p:nvSpPr>
        <p:spPr>
          <a:xfrm>
            <a:off x="482600" y="1993495"/>
            <a:ext cx="149034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812780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ROVNÝ PŘEDKLON – URDHVA </a:t>
            </a:r>
            <a:r>
              <a:rPr lang="cs-CZ" sz="2200" b="1" spc="-7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UTTANASANA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2D3E9A-15C6-7F87-1FE5-8061CEE9CC91}"/>
              </a:ext>
            </a:extLst>
          </p:cNvPr>
          <p:cNvSpPr txBox="1"/>
          <p:nvPr/>
        </p:nvSpPr>
        <p:spPr>
          <a:xfrm>
            <a:off x="1605829" y="2763896"/>
            <a:ext cx="6395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dalším nádechem protáhneme páteř od temene ke kostrči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8B07F7-84F7-D6FD-25D7-42C58164A296}"/>
              </a:ext>
            </a:extLst>
          </p:cNvPr>
          <p:cNvSpPr txBox="1"/>
          <p:nvPr/>
        </p:nvSpPr>
        <p:spPr>
          <a:xfrm>
            <a:off x="-177800" y="3561103"/>
            <a:ext cx="188087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8200" marR="11574145" indent="-342900">
              <a:lnSpc>
                <a:spcPct val="90000"/>
              </a:lnSpc>
              <a:spcBef>
                <a:spcPts val="355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Kolena jsou uvolněná, pokud nedosáhneme</a:t>
            </a:r>
            <a:r>
              <a:rPr lang="cs-CZ" sz="2200" spc="-2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zem, můžeme kolena pokrčit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3A028D-46E6-E843-FF8D-CD04A2B2E2B0}"/>
              </a:ext>
            </a:extLst>
          </p:cNvPr>
          <p:cNvSpPr txBox="1"/>
          <p:nvPr/>
        </p:nvSpPr>
        <p:spPr>
          <a:xfrm>
            <a:off x="1605829" y="4159951"/>
            <a:ext cx="9912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Vnímáme protažení páteře, ramena jsou uvolněná</a:t>
            </a:r>
            <a:endParaRPr lang="pl-PL" sz="2200" dirty="0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3B6D3106-ADDD-68F0-856F-F44E9017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93495"/>
            <a:ext cx="2217784" cy="295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C6CD6BC-5FC4-BD69-AC78-16A0B50D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919913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87D24E0-A292-23FC-4050-6CD71711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AF0D07-B975-139E-6FB3-343CB9DFFEE7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AEB7D7-20FF-8615-1E77-6CF4859B0F58}"/>
              </a:ext>
            </a:extLst>
          </p:cNvPr>
          <p:cNvSpPr txBox="1"/>
          <p:nvPr/>
        </p:nvSpPr>
        <p:spPr>
          <a:xfrm>
            <a:off x="457200" y="2038948"/>
            <a:ext cx="145415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78674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NÍZKÝ</a:t>
            </a:r>
            <a:r>
              <a:rPr lang="cs-CZ" sz="2200" b="1" spc="-52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VÝPAD</a:t>
            </a:r>
            <a:r>
              <a:rPr lang="cs-CZ" sz="2200" b="1" spc="-52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5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ASHWA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SANCHALASANA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00AF07-151C-F8C4-D61A-1DA331BF5872}"/>
              </a:ext>
            </a:extLst>
          </p:cNvPr>
          <p:cNvSpPr txBox="1"/>
          <p:nvPr/>
        </p:nvSpPr>
        <p:spPr>
          <a:xfrm>
            <a:off x="1568450" y="2771249"/>
            <a:ext cx="8096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dalším výdechem zanožíme</a:t>
            </a:r>
            <a:r>
              <a:rPr lang="cs-CZ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pravou</a:t>
            </a:r>
            <a:r>
              <a:rPr lang="cs-CZ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nohu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4C101A-2770-5AA3-6430-1AA1667A2906}"/>
              </a:ext>
            </a:extLst>
          </p:cNvPr>
          <p:cNvSpPr txBox="1"/>
          <p:nvPr/>
        </p:nvSpPr>
        <p:spPr>
          <a:xfrm>
            <a:off x="1568450" y="3224978"/>
            <a:ext cx="8096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Otevřeme hrudník, hluboký nádech 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F2E80E-6E26-F8DB-AA05-299EB9CA0FD2}"/>
              </a:ext>
            </a:extLst>
          </p:cNvPr>
          <p:cNvSpPr txBox="1"/>
          <p:nvPr/>
        </p:nvSpPr>
        <p:spPr>
          <a:xfrm>
            <a:off x="1568450" y="3678707"/>
            <a:ext cx="8096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Zadržíme dech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341AE70-FAFA-F420-2BAE-582CF562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10" y="1627361"/>
            <a:ext cx="2448990" cy="360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9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799BC06-4B7B-344F-1BE7-9FE064CF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43475A-29A5-8BD4-A5D8-B3E824AA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8A8060-26F7-5BBC-F634-BACA0203ECA5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9E32BB-2D5B-F28B-2251-B3CEAE9E0A03}"/>
              </a:ext>
            </a:extLst>
          </p:cNvPr>
          <p:cNvSpPr txBox="1"/>
          <p:nvPr/>
        </p:nvSpPr>
        <p:spPr>
          <a:xfrm>
            <a:off x="279400" y="2098484"/>
            <a:ext cx="167322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6665" marR="12433935">
              <a:lnSpc>
                <a:spcPct val="90000"/>
              </a:lnSpc>
              <a:spcBef>
                <a:spcPts val="1105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 PRKNA</a:t>
            </a:r>
            <a:r>
              <a:rPr lang="cs-CZ" sz="2200" b="1" spc="-55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8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KUMBHAKSANA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4236927-14BB-3639-E4FB-2EAE700ED2EC}"/>
              </a:ext>
            </a:extLst>
          </p:cNvPr>
          <p:cNvSpPr txBox="1"/>
          <p:nvPr/>
        </p:nvSpPr>
        <p:spPr>
          <a:xfrm>
            <a:off x="1543050" y="2800215"/>
            <a:ext cx="9105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Zádrž dechu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9D5A1A9-9337-7C85-CDA3-F8E67871A898}"/>
              </a:ext>
            </a:extLst>
          </p:cNvPr>
          <p:cNvSpPr txBox="1"/>
          <p:nvPr/>
        </p:nvSpPr>
        <p:spPr>
          <a:xfrm>
            <a:off x="1543050" y="3163392"/>
            <a:ext cx="9105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Posuneme</a:t>
            </a:r>
            <a:r>
              <a:rPr lang="cs-CZ" sz="2200" spc="-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levou</a:t>
            </a:r>
            <a:r>
              <a:rPr lang="cs-CZ" sz="2200" spc="-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nohu</a:t>
            </a:r>
            <a:r>
              <a:rPr lang="cs-CZ" sz="2200" spc="-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spc="-2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pravé, </a:t>
            </a:r>
            <a:b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dlaně jsou pod rameny,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dlaních se pokusíme vytvořit malý prostor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D2B7450-BE92-E08E-D001-66CD5820D6F3}"/>
              </a:ext>
            </a:extLst>
          </p:cNvPr>
          <p:cNvSpPr txBox="1"/>
          <p:nvPr/>
        </p:nvSpPr>
        <p:spPr>
          <a:xfrm>
            <a:off x="1605829" y="4210031"/>
            <a:ext cx="9105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Držíme pevné břicho, rovná záda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EE52228-F9F5-6B70-E47E-907A16DE201A}"/>
              </a:ext>
            </a:extLst>
          </p:cNvPr>
          <p:cNvSpPr txBox="1"/>
          <p:nvPr/>
        </p:nvSpPr>
        <p:spPr>
          <a:xfrm>
            <a:off x="1605829" y="4640918"/>
            <a:ext cx="9105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Vytahujeme páteř za</a:t>
            </a:r>
            <a:r>
              <a:rPr lang="cs-CZ" sz="2200" spc="-4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temenem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hlavy a tělo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jako bychom</a:t>
            </a:r>
            <a:r>
              <a:rPr lang="cs-CZ" sz="2200" spc="-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chtěli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přiblížit paty k</a:t>
            </a:r>
            <a:r>
              <a:rPr lang="cs-CZ" sz="22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podložce</a:t>
            </a:r>
            <a:endParaRPr lang="pl-PL" sz="2200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3A7E600-019D-A8DE-021C-D244B156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33" y="1874721"/>
            <a:ext cx="2323783" cy="30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5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FABF75-C28F-5BDC-06D3-19B9FC76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4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3476671-6763-033A-2FE5-5AEE7166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0F8D2C6-053C-0931-63EB-6CC6A6292CD4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BF0542-97A5-64A1-878A-9670A646E82E}"/>
              </a:ext>
            </a:extLst>
          </p:cNvPr>
          <p:cNvSpPr txBox="1"/>
          <p:nvPr/>
        </p:nvSpPr>
        <p:spPr>
          <a:xfrm>
            <a:off x="508000" y="2196996"/>
            <a:ext cx="1432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 KOČKY - </a:t>
            </a:r>
            <a:r>
              <a:rPr lang="cs-CZ" sz="18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MARDŽARIASANA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1F4FCF-857A-3B11-4275-0EBB939E5DCA}"/>
              </a:ext>
            </a:extLst>
          </p:cNvPr>
          <p:cNvSpPr txBox="1"/>
          <p:nvPr/>
        </p:nvSpPr>
        <p:spPr>
          <a:xfrm>
            <a:off x="1605829" y="2955888"/>
            <a:ext cx="8013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dalším nádechem položíme kolena na zem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3060828-9E2B-1A56-A0BA-3AC8A397D2EA}"/>
              </a:ext>
            </a:extLst>
          </p:cNvPr>
          <p:cNvSpPr txBox="1"/>
          <p:nvPr/>
        </p:nvSpPr>
        <p:spPr>
          <a:xfrm>
            <a:off x="1590315" y="3386775"/>
            <a:ext cx="8013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Dlaně pod rameny 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5D25041-355E-49D5-C9AD-19367229C0D0}"/>
              </a:ext>
            </a:extLst>
          </p:cNvPr>
          <p:cNvSpPr txBox="1"/>
          <p:nvPr/>
        </p:nvSpPr>
        <p:spPr>
          <a:xfrm>
            <a:off x="1590315" y="3892976"/>
            <a:ext cx="8013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Vytahujeme se za temenem hlavy a kostrčí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0D28D9F-C190-A54C-0F54-D9751E05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30" y="1907032"/>
            <a:ext cx="2219478" cy="29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2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FB9B9DC-86C1-90B2-C96A-1D968AD2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7CE06F7-85E1-B828-4299-2E57F662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36597E8-49EF-1335-1AFD-2E714CE8DEA2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8800ADF-5171-9B95-F07E-0FEDA31DEF7C}"/>
              </a:ext>
            </a:extLst>
          </p:cNvPr>
          <p:cNvSpPr txBox="1"/>
          <p:nvPr/>
        </p:nvSpPr>
        <p:spPr>
          <a:xfrm>
            <a:off x="469900" y="2111394"/>
            <a:ext cx="158877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2644120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cs-CZ" sz="2200" b="1" spc="-8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DÍTĚTE</a:t>
            </a:r>
            <a:r>
              <a:rPr lang="cs-CZ" sz="2200" b="1" spc="-8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7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8D06DE4-E62E-3205-C527-2EFF09D67679}"/>
              </a:ext>
            </a:extLst>
          </p:cNvPr>
          <p:cNvSpPr txBox="1"/>
          <p:nvPr/>
        </p:nvSpPr>
        <p:spPr>
          <a:xfrm>
            <a:off x="1605829" y="2813125"/>
            <a:ext cx="877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výdechem položíme hýždě na paty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5896A51-A01C-D9F6-3945-0BE8507F1586}"/>
              </a:ext>
            </a:extLst>
          </p:cNvPr>
          <p:cNvSpPr txBox="1"/>
          <p:nvPr/>
        </p:nvSpPr>
        <p:spPr>
          <a:xfrm>
            <a:off x="1605829" y="3295967"/>
            <a:ext cx="877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Protáhneme se za kostrčí 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7CE387-631D-D676-673A-D2845C971E22}"/>
              </a:ext>
            </a:extLst>
          </p:cNvPr>
          <p:cNvSpPr txBox="1"/>
          <p:nvPr/>
        </p:nvSpPr>
        <p:spPr>
          <a:xfrm>
            <a:off x="1605829" y="3726854"/>
            <a:ext cx="877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Paže jsou propnuté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74A889E-504F-2D2C-AF9B-0726EA11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81" y="1957329"/>
            <a:ext cx="2199914" cy="29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8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A0807DA-9554-8875-3B8F-117270CE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174123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F943C58-4FFC-9CD8-8825-AC56565989A5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E070512-D8D2-C5E3-453B-8AE5E0FD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61FCD73-D7CB-0851-D3AC-A30C7C61FD2D}"/>
              </a:ext>
            </a:extLst>
          </p:cNvPr>
          <p:cNvSpPr txBox="1"/>
          <p:nvPr/>
        </p:nvSpPr>
        <p:spPr>
          <a:xfrm>
            <a:off x="500929" y="2057296"/>
            <a:ext cx="152463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 KOBRY - BHUDŽANGASANA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CFD3FDD-3356-7F0E-0C82-C3FE6F6CB300}"/>
              </a:ext>
            </a:extLst>
          </p:cNvPr>
          <p:cNvSpPr txBox="1"/>
          <p:nvPr/>
        </p:nvSpPr>
        <p:spPr>
          <a:xfrm>
            <a:off x="1591036" y="2810982"/>
            <a:ext cx="8470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Opřeme se o dlaně a o nárty nohou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43527F1-A537-C6DE-AB5E-3F1EF2C40F07}"/>
              </a:ext>
            </a:extLst>
          </p:cNvPr>
          <p:cNvSpPr txBox="1"/>
          <p:nvPr/>
        </p:nvSpPr>
        <p:spPr>
          <a:xfrm>
            <a:off x="-177800" y="3297599"/>
            <a:ext cx="17183099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1050" marR="11709400" indent="-285750">
              <a:lnSpc>
                <a:spcPct val="90000"/>
              </a:lnSpc>
              <a:spcBef>
                <a:spcPts val="355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Podsadíme pánev a 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22B8E09-466A-1972-EA22-727760EAF7C4}"/>
              </a:ext>
            </a:extLst>
          </p:cNvPr>
          <p:cNvSpPr txBox="1"/>
          <p:nvPr/>
        </p:nvSpPr>
        <p:spPr>
          <a:xfrm>
            <a:off x="1828079" y="3667490"/>
            <a:ext cx="86550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nádechem předsuneme stydkou kost dopředu 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674A9D8-4FB2-9E10-A3A1-74CFDE1B7BD2}"/>
              </a:ext>
            </a:extLst>
          </p:cNvPr>
          <p:cNvSpPr txBox="1"/>
          <p:nvPr/>
        </p:nvSpPr>
        <p:spPr>
          <a:xfrm>
            <a:off x="1605829" y="4071235"/>
            <a:ext cx="9099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Zpevníme břicho, uvolníme ramena</a:t>
            </a:r>
            <a:endParaRPr lang="pl-PL" sz="22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0446E78D-8BCB-2A2A-CE4A-302A22F3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90" y="2118317"/>
            <a:ext cx="2069466" cy="2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9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7B0F22-552B-432A-0B3F-31477722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F92ACBA-4B2B-3075-7917-F5103F152E9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366C3702-4F0B-7AC8-8202-040AE056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FD4AD11-EBBE-3C4D-A429-24591DEC99A5}"/>
              </a:ext>
            </a:extLst>
          </p:cNvPr>
          <p:cNvSpPr txBox="1"/>
          <p:nvPr/>
        </p:nvSpPr>
        <p:spPr>
          <a:xfrm>
            <a:off x="499873" y="2042762"/>
            <a:ext cx="1425244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969073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</a:t>
            </a:r>
            <a:r>
              <a:rPr lang="cs-CZ" sz="2200" b="1" spc="-55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HLAVOU</a:t>
            </a:r>
            <a:r>
              <a:rPr lang="cs-CZ" sz="2200" b="1" spc="-55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DOLŮ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80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2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ADHO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MUKHA</a:t>
            </a:r>
            <a:r>
              <a:rPr lang="cs-CZ" sz="2200" b="1" spc="-33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SVANASANA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378704-EEF8-6A3F-FDEF-36958EFEAEF6}"/>
              </a:ext>
            </a:extLst>
          </p:cNvPr>
          <p:cNvSpPr txBox="1"/>
          <p:nvPr/>
        </p:nvSpPr>
        <p:spPr>
          <a:xfrm>
            <a:off x="1605829" y="2744493"/>
            <a:ext cx="7973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výdechem překlopíme prsty na nohou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59387E-69C7-B3A0-9157-6E75951BF623}"/>
              </a:ext>
            </a:extLst>
          </p:cNvPr>
          <p:cNvSpPr txBox="1"/>
          <p:nvPr/>
        </p:nvSpPr>
        <p:spPr>
          <a:xfrm>
            <a:off x="1605829" y="3230780"/>
            <a:ext cx="7973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Odtlačíme se od dlaní 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5DB6AF6-3A34-55FB-02EC-CEA9969CABFE}"/>
              </a:ext>
            </a:extLst>
          </p:cNvPr>
          <p:cNvSpPr txBox="1"/>
          <p:nvPr/>
        </p:nvSpPr>
        <p:spPr>
          <a:xfrm>
            <a:off x="-527771" y="3682621"/>
            <a:ext cx="17473042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24430" marR="10936605" indent="-285750">
              <a:lnSpc>
                <a:spcPct val="90000"/>
              </a:lnSpc>
              <a:spcBef>
                <a:spcPts val="355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Vytahujeme se k nebi za kostrčí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F8383226-9DD8-71A9-87E0-67EEBAB7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69" y="1904800"/>
            <a:ext cx="2122170" cy="28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2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E7C0FB-DAEE-2DE5-B9F2-A80D0D70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3" y="908492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04F21F-4094-47B9-E46B-953B0FF7947C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B2E800F-D36A-6901-F650-9AADAFC5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0CC447D-14C4-0C24-F3D8-702F648A99A6}"/>
              </a:ext>
            </a:extLst>
          </p:cNvPr>
          <p:cNvSpPr txBox="1"/>
          <p:nvPr/>
        </p:nvSpPr>
        <p:spPr>
          <a:xfrm>
            <a:off x="505968" y="2175600"/>
            <a:ext cx="1236878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5967095">
              <a:lnSpc>
                <a:spcPct val="90000"/>
              </a:lnSpc>
              <a:spcBef>
                <a:spcPts val="1105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NÍZKÝ VÝPAD - ASHWASANCHALASANA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BB31620-9874-89EB-C4C0-DFD5BD42B67A}"/>
              </a:ext>
            </a:extLst>
          </p:cNvPr>
          <p:cNvSpPr txBox="1"/>
          <p:nvPr/>
        </p:nvSpPr>
        <p:spPr>
          <a:xfrm>
            <a:off x="1505712" y="2685193"/>
            <a:ext cx="70347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nádechem přeneseme váhu dopředu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FA69D3-5C38-6791-8682-44A2B5A5A24A}"/>
              </a:ext>
            </a:extLst>
          </p:cNvPr>
          <p:cNvSpPr txBox="1"/>
          <p:nvPr/>
        </p:nvSpPr>
        <p:spPr>
          <a:xfrm>
            <a:off x="1505712" y="3213556"/>
            <a:ext cx="70347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Předkročíme pravou nohou.</a:t>
            </a:r>
            <a:endParaRPr lang="pl-PL" sz="22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FBAD9402-727D-5577-FDA3-1382BF84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51" y="1865376"/>
            <a:ext cx="2084954" cy="27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56395-6A50-2374-8D64-A3691255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ZMĚŇ SVŮJ DECH A ZMĚNÍŠ SVŮJ</a:t>
            </a:r>
            <a:r>
              <a:rPr lang="cs-CZ" sz="4400" b="1" spc="-77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44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</a:t>
            </a:r>
            <a:br>
              <a:rPr lang="pl-P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46" y="1385047"/>
            <a:ext cx="8792415" cy="46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5FA4FBE9-B5AC-3D88-64D6-A47FEFE815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491" y="2238533"/>
            <a:ext cx="2380933" cy="2380933"/>
          </a:xfrm>
          <a:prstGeom prst="rect">
            <a:avLst/>
          </a:prstGeom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B9B2E11-F290-D4D1-5BB7-62B710D3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AE6E4F-C6F4-6073-80E4-6CE5B74028F6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55813F11-29DA-9631-EEE2-60488905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2CBB93D-7EEC-95C7-37C0-33E435D69237}"/>
              </a:ext>
            </a:extLst>
          </p:cNvPr>
          <p:cNvSpPr txBox="1"/>
          <p:nvPr/>
        </p:nvSpPr>
        <p:spPr>
          <a:xfrm>
            <a:off x="573024" y="2216785"/>
            <a:ext cx="1737360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2644120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cs-CZ" sz="2200" b="1" spc="-8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DÍTĚTE</a:t>
            </a:r>
            <a:r>
              <a:rPr lang="cs-CZ" sz="2200" b="1" spc="-83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7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DEB888-760B-EACA-7ADF-0C080310C0B4}"/>
              </a:ext>
            </a:extLst>
          </p:cNvPr>
          <p:cNvSpPr txBox="1"/>
          <p:nvPr/>
        </p:nvSpPr>
        <p:spPr>
          <a:xfrm>
            <a:off x="1605829" y="2838310"/>
            <a:ext cx="8619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Výdech, hluboký předklon.</a:t>
            </a:r>
            <a:endParaRPr lang="pl-PL" sz="22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57204B5-78DF-6CDD-80D6-47665274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2" y="1946049"/>
            <a:ext cx="2212012" cy="29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4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1A02C4-D968-A208-7DE5-2C5E1C71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A3C05B-CDA6-2257-DEA2-8F8DEAD91502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90A99A8-6219-A9F6-3505-1B0E4ABF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C4F0173-4B26-4305-1F96-E1C919C65B07}"/>
              </a:ext>
            </a:extLst>
          </p:cNvPr>
          <p:cNvSpPr txBox="1"/>
          <p:nvPr/>
        </p:nvSpPr>
        <p:spPr>
          <a:xfrm>
            <a:off x="463296" y="2083523"/>
            <a:ext cx="1605686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 marR="1048067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POZICE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HORY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-54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URDHVA </a:t>
            </a: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TANDASANA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449BD1-233B-32FD-91D6-8D82E8EB1CD5}"/>
              </a:ext>
            </a:extLst>
          </p:cNvPr>
          <p:cNvSpPr txBox="1"/>
          <p:nvPr/>
        </p:nvSpPr>
        <p:spPr>
          <a:xfrm>
            <a:off x="1514856" y="2573986"/>
            <a:ext cx="50932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nádechem vytáhneme paže a celou páteř k nebi 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5797BA-CD53-BE4B-F391-112C5ECF3CD9}"/>
              </a:ext>
            </a:extLst>
          </p:cNvPr>
          <p:cNvSpPr txBox="1"/>
          <p:nvPr/>
        </p:nvSpPr>
        <p:spPr>
          <a:xfrm>
            <a:off x="1514856" y="3220637"/>
            <a:ext cx="88574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Opíráme se o chodidla 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D01996-D499-66D1-8622-5B29CF0ED17C}"/>
              </a:ext>
            </a:extLst>
          </p:cNvPr>
          <p:cNvSpPr txBox="1"/>
          <p:nvPr/>
        </p:nvSpPr>
        <p:spPr>
          <a:xfrm>
            <a:off x="1514856" y="3606056"/>
            <a:ext cx="88574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Břicho je pevné 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AB9145-5115-391B-867F-DEEB1C0BA2D0}"/>
              </a:ext>
            </a:extLst>
          </p:cNvPr>
          <p:cNvSpPr txBox="1"/>
          <p:nvPr/>
        </p:nvSpPr>
        <p:spPr>
          <a:xfrm>
            <a:off x="-251209" y="3952436"/>
            <a:ext cx="1632857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1050" marR="11198225" indent="-285750">
              <a:lnSpc>
                <a:spcPct val="90000"/>
              </a:lnSpc>
              <a:spcBef>
                <a:spcPts val="355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Pokračujeme v ásanách na druhou stranu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6834882-1A3F-D6C3-0425-8AE9E8AB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03" y="1923240"/>
            <a:ext cx="2383155" cy="31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0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A12165-D2F4-3F25-074C-534295BB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9BB97FD-3CBC-5FC4-C1D1-52D554FD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55B6B70-3244-2A4A-E097-356D700F30AA}"/>
              </a:ext>
            </a:extLst>
          </p:cNvPr>
          <p:cNvSpPr txBox="1"/>
          <p:nvPr/>
        </p:nvSpPr>
        <p:spPr>
          <a:xfrm>
            <a:off x="475488" y="205256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>
              <a:spcBef>
                <a:spcPts val="680"/>
              </a:spcBef>
            </a:pPr>
            <a:r>
              <a:rPr lang="cs-CZ" sz="22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UKONČENÍ – NAMASTÉ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4E0C76-D942-6982-F987-3F0932E0B13C}"/>
              </a:ext>
            </a:extLst>
          </p:cNvPr>
          <p:cNvSpPr txBox="1"/>
          <p:nvPr/>
        </p:nvSpPr>
        <p:spPr>
          <a:xfrm>
            <a:off x="1605829" y="2638223"/>
            <a:ext cx="4490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Dlouhým hlubokým výdechem ukončíme Pozdrav slunci</a:t>
            </a:r>
            <a:endParaRPr lang="pl-PL" sz="22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B155EBF-8EC9-C875-98D0-50C20A10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1" y="1755291"/>
            <a:ext cx="2478405" cy="33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D99F3B-0971-9E55-EFAB-D3F26F36C07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8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73CBA4-A8B9-8691-E088-0EBED112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9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D9848A4-10A5-0BDB-87AA-43FB140F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AC853C-2292-3E0E-730C-0BFC2CE856A5}"/>
              </a:ext>
            </a:extLst>
          </p:cNvPr>
          <p:cNvSpPr txBox="1"/>
          <p:nvPr/>
        </p:nvSpPr>
        <p:spPr>
          <a:xfrm>
            <a:off x="-2230120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A3D3A8-CD45-EB0E-66D2-17B4B3FC060B}"/>
              </a:ext>
            </a:extLst>
          </p:cNvPr>
          <p:cNvSpPr txBox="1"/>
          <p:nvPr/>
        </p:nvSpPr>
        <p:spPr>
          <a:xfrm>
            <a:off x="1416812" y="2178194"/>
            <a:ext cx="7211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ZNÁMKOVÁNÍ NA ZÁKLADĚ BODŮ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524EBF-80FF-DD5C-38CF-65483F2CB478}"/>
              </a:ext>
            </a:extLst>
          </p:cNvPr>
          <p:cNvSpPr txBox="1"/>
          <p:nvPr/>
        </p:nvSpPr>
        <p:spPr>
          <a:xfrm>
            <a:off x="1416812" y="2721030"/>
            <a:ext cx="7211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Výborně</a:t>
            </a:r>
            <a:r>
              <a:rPr lang="cs-CZ" sz="22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(1):</a:t>
            </a:r>
            <a:r>
              <a:rPr lang="cs-CZ" sz="22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9-8</a:t>
            </a:r>
            <a:r>
              <a:rPr lang="cs-CZ" sz="22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AEE6DD9-7B64-CF48-E6BC-293C5BF2880E}"/>
              </a:ext>
            </a:extLst>
          </p:cNvPr>
          <p:cNvSpPr txBox="1"/>
          <p:nvPr/>
        </p:nvSpPr>
        <p:spPr>
          <a:xfrm>
            <a:off x="1416812" y="3182052"/>
            <a:ext cx="7211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Chvalitebně (2): 7-6 bodů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7FFB76-7DE5-F9E9-FA32-41FF49B51E2A}"/>
              </a:ext>
            </a:extLst>
          </p:cNvPr>
          <p:cNvSpPr txBox="1"/>
          <p:nvPr/>
        </p:nvSpPr>
        <p:spPr>
          <a:xfrm>
            <a:off x="0" y="3453511"/>
            <a:ext cx="7211568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5775" indent="-342900">
              <a:lnSpc>
                <a:spcPts val="4275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Dobře (3): 5-4 bodů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5D4960-0706-079E-EB7C-0A2236B1211B}"/>
              </a:ext>
            </a:extLst>
          </p:cNvPr>
          <p:cNvSpPr txBox="1"/>
          <p:nvPr/>
        </p:nvSpPr>
        <p:spPr>
          <a:xfrm>
            <a:off x="6092" y="3898774"/>
            <a:ext cx="7211568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285750">
              <a:lnSpc>
                <a:spcPts val="4275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Dostatečně (4): 3 body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5FA45FF-712A-2AD3-EF46-BCF66346CD62}"/>
              </a:ext>
            </a:extLst>
          </p:cNvPr>
          <p:cNvSpPr txBox="1"/>
          <p:nvPr/>
        </p:nvSpPr>
        <p:spPr>
          <a:xfrm>
            <a:off x="12184" y="4286555"/>
            <a:ext cx="7211568" cy="5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285750">
              <a:lnSpc>
                <a:spcPts val="452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Nedostatečně (5): méně než 2 body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6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79B29-8113-B450-589A-5609B518C614}"/>
              </a:ext>
            </a:extLst>
          </p:cNvPr>
          <p:cNvSpPr txBox="1"/>
          <p:nvPr/>
        </p:nvSpPr>
        <p:spPr>
          <a:xfrm>
            <a:off x="-225718" y="2126239"/>
            <a:ext cx="9872136" cy="252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 marR="2103755">
              <a:lnSpc>
                <a:spcPct val="8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Stock ilustrace Jasný akvarel jóga ilustrace se ženou v lotosové póze. Online.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iStoc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Dostupn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sz="18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Stoc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k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ilustrac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Jasn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akvarel jóga ilustrace se ženou v lotosové póze. Online. In: Logo iStock by</a:t>
            </a:r>
            <a:r>
              <a:rPr lang="cs-CZ" sz="1800" spc="7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Gett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y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Images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2016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Dostupn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é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Stoc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k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ilustrac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Jasn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ý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akvare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jóg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ilustrac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ženo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u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lotosov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é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póze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Online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Log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o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iStoc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k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b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y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Gett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y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Images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2016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60855" marR="1188085">
              <a:lnSpc>
                <a:spcPct val="87000"/>
              </a:lnSpc>
              <a:spcBef>
                <a:spcPts val="60"/>
              </a:spcBef>
              <a:buNone/>
            </a:pP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Dostupn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é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MIČIENKA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,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Mare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k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JIRÁK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,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Jan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Základ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y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mediáln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í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výchovy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Praha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Portál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,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2007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ISB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N</a:t>
            </a:r>
            <a:r>
              <a:rPr lang="cs-CZ" sz="1800" u="none" strike="noStrike" spc="12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u="none" strike="noStrike" spc="-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978-80-7367-315-4</a:t>
            </a:r>
            <a:r>
              <a:rPr lang="cs-C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cs-CZ" sz="1800" u="none" strike="noStrike" spc="12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[cit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2024-06-26]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8" y="1628783"/>
            <a:ext cx="10985249" cy="437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006509" y="2797577"/>
            <a:ext cx="10178980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8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br>
              <a:rPr lang="pl-PL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818437"/>
            <a:ext cx="9720261" cy="52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B6DCEF-0AD2-55A1-C19F-5B9137C95980}"/>
              </a:ext>
            </a:extLst>
          </p:cNvPr>
          <p:cNvSpPr txBox="1"/>
          <p:nvPr/>
        </p:nvSpPr>
        <p:spPr>
          <a:xfrm>
            <a:off x="1871695" y="202356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CO JE TO</a:t>
            </a:r>
            <a:r>
              <a:rPr lang="cs-CZ" sz="2200" b="1" spc="-6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JÓGA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DE6C80-9BB0-901C-9DA3-549D110F52E0}"/>
              </a:ext>
            </a:extLst>
          </p:cNvPr>
          <p:cNvSpPr txBox="1"/>
          <p:nvPr/>
        </p:nvSpPr>
        <p:spPr>
          <a:xfrm>
            <a:off x="1871695" y="245619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METODIKA HODINY</a:t>
            </a:r>
            <a:endParaRPr lang="pl-PL" sz="22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378620-5B96-96AD-08F4-1F0963953202}"/>
              </a:ext>
            </a:extLst>
          </p:cNvPr>
          <p:cNvSpPr txBox="1"/>
          <p:nvPr/>
        </p:nvSpPr>
        <p:spPr>
          <a:xfrm>
            <a:off x="1871695" y="295405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MOTIVACE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EAE9B2-CDDE-BEA9-53B9-A5B0FEDBD61F}"/>
              </a:ext>
            </a:extLst>
          </p:cNvPr>
          <p:cNvSpPr txBox="1"/>
          <p:nvPr/>
        </p:nvSpPr>
        <p:spPr>
          <a:xfrm>
            <a:off x="1871695" y="345191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TEORETICKÁ</a:t>
            </a:r>
            <a:r>
              <a:rPr lang="cs-CZ" sz="2200" b="1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276A2DE-54B3-A645-5352-B68548D9282F}"/>
              </a:ext>
            </a:extLst>
          </p:cNvPr>
          <p:cNvSpPr txBox="1"/>
          <p:nvPr/>
        </p:nvSpPr>
        <p:spPr>
          <a:xfrm>
            <a:off x="1871695" y="390030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</a:t>
            </a:r>
            <a:r>
              <a:rPr lang="cs-CZ" sz="2200" b="1" spc="-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5EE226C-C185-C4D7-14DA-8D2FB4EF455D}"/>
              </a:ext>
            </a:extLst>
          </p:cNvPr>
          <p:cNvSpPr txBox="1"/>
          <p:nvPr/>
        </p:nvSpPr>
        <p:spPr>
          <a:xfrm>
            <a:off x="1841913" y="433688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EVALUACE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4210"/>
            <a:ext cx="10515600" cy="48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CO TO JE JÓGA? </a:t>
            </a:r>
            <a:r>
              <a:rPr lang="cs-CZ" sz="4000" b="1" spc="-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br>
              <a:rPr lang="cs-CZ" sz="3200" b="1" spc="-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438E4E1-2F04-99B6-06AA-30C1099BA2C9}"/>
              </a:ext>
            </a:extLst>
          </p:cNvPr>
          <p:cNvSpPr txBox="1"/>
          <p:nvPr/>
        </p:nvSpPr>
        <p:spPr>
          <a:xfrm>
            <a:off x="1619419" y="2415107"/>
            <a:ext cx="94349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Jóga je propracovaný systém</a:t>
            </a:r>
            <a:endParaRPr lang="pl-PL" sz="2200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E2F9427-490A-4424-C2EE-8285BEB082CE}"/>
              </a:ext>
            </a:extLst>
          </p:cNvPr>
          <p:cNvSpPr txBox="1"/>
          <p:nvPr/>
        </p:nvSpPr>
        <p:spPr>
          <a:xfrm>
            <a:off x="5257800" y="243165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cviků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(ásan),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které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sebe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navazují </a:t>
            </a:r>
            <a:endParaRPr lang="pl-PL" sz="22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7703BED-E330-33D6-8294-E3C6ADAB4356}"/>
              </a:ext>
            </a:extLst>
          </p:cNvPr>
          <p:cNvSpPr txBox="1"/>
          <p:nvPr/>
        </p:nvSpPr>
        <p:spPr>
          <a:xfrm>
            <a:off x="1619419" y="287908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Jóga protahuje celé</a:t>
            </a:r>
            <a:r>
              <a:rPr lang="cs-CZ" sz="22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tělo</a:t>
            </a:r>
            <a:endParaRPr lang="pl-PL" sz="220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F86604C-59BD-937E-DF7A-5F4B76C391D1}"/>
              </a:ext>
            </a:extLst>
          </p:cNvPr>
          <p:cNvSpPr txBox="1"/>
          <p:nvPr/>
        </p:nvSpPr>
        <p:spPr>
          <a:xfrm>
            <a:off x="1619419" y="334074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Věnuje pozornost dýchání</a:t>
            </a:r>
            <a:endParaRPr lang="pl-PL" sz="2200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8DDF8CF-CE05-27F3-FBB0-57ADE09CD4F8}"/>
              </a:ext>
            </a:extLst>
          </p:cNvPr>
          <p:cNvSpPr txBox="1"/>
          <p:nvPr/>
        </p:nvSpPr>
        <p:spPr>
          <a:xfrm>
            <a:off x="1619419" y="3849067"/>
            <a:ext cx="762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Učí nás vědomě a pozorně pracovat s tělem i dechem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EF2485-6CAB-09F2-43C8-EDF940CF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" y="1054849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7DDFFA-1059-CC1E-1A7B-A53B3A1C6485}"/>
              </a:ext>
            </a:extLst>
          </p:cNvPr>
          <p:cNvSpPr txBox="1"/>
          <p:nvPr/>
        </p:nvSpPr>
        <p:spPr>
          <a:xfrm>
            <a:off x="-1454727" y="334880"/>
            <a:ext cx="737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METODIKA HODINY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A9108613-5AD1-D977-BA74-FB14E31A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8F6745-9F06-8A62-BA9C-92C30946F9E1}"/>
              </a:ext>
            </a:extLst>
          </p:cNvPr>
          <p:cNvSpPr txBox="1"/>
          <p:nvPr/>
        </p:nvSpPr>
        <p:spPr>
          <a:xfrm>
            <a:off x="1361210" y="2163844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Předmět: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Tělesná výchova, Kroužek jógy 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F98EB5-C265-D063-1127-EB25542D8B72}"/>
              </a:ext>
            </a:extLst>
          </p:cNvPr>
          <p:cNvSpPr txBox="1"/>
          <p:nvPr/>
        </p:nvSpPr>
        <p:spPr>
          <a:xfrm>
            <a:off x="1361210" y="2646149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Mezipředmětové vztahy: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Občanská nauka, Ekologie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FDC3382-C5DA-2FE8-91DE-A672E04D93A1}"/>
              </a:ext>
            </a:extLst>
          </p:cNvPr>
          <p:cNvSpPr txBox="1"/>
          <p:nvPr/>
        </p:nvSpPr>
        <p:spPr>
          <a:xfrm>
            <a:off x="1361210" y="3128454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Třída: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7, 8, 9</a:t>
            </a:r>
            <a:endParaRPr lang="pl-PL" sz="22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671C84-AB50-E70C-4277-50E8DB2A8353}"/>
              </a:ext>
            </a:extLst>
          </p:cNvPr>
          <p:cNvSpPr txBox="1"/>
          <p:nvPr/>
        </p:nvSpPr>
        <p:spPr>
          <a:xfrm>
            <a:off x="2925886" y="3128454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Vědomý pohyb propojený s dechem</a:t>
            </a:r>
            <a:endParaRPr lang="pl-PL" sz="22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2EC93F-A987-2847-48EE-67C5B1009ECA}"/>
              </a:ext>
            </a:extLst>
          </p:cNvPr>
          <p:cNvSpPr txBox="1"/>
          <p:nvPr/>
        </p:nvSpPr>
        <p:spPr>
          <a:xfrm>
            <a:off x="1361210" y="3610759"/>
            <a:ext cx="93899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Výchovný cíl: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Uvědomit	si plnost nádechu a výdechu </a:t>
            </a:r>
            <a:r>
              <a:rPr lang="cs-CZ" sz="2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cvičení, vědomé dýchání zařadit do svého běžného dne </a:t>
            </a:r>
            <a:endParaRPr lang="pl-PL" sz="22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F57BD10-97E1-4581-A670-9C98271D033E}"/>
              </a:ext>
            </a:extLst>
          </p:cNvPr>
          <p:cNvSpPr txBox="1"/>
          <p:nvPr/>
        </p:nvSpPr>
        <p:spPr>
          <a:xfrm>
            <a:off x="1360280" y="4380200"/>
            <a:ext cx="6823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Organizace hodiny: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praktický nácvik Pozdravu</a:t>
            </a:r>
            <a:r>
              <a:rPr lang="cs-CZ" sz="22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slunce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5556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A899608-0E12-DA11-4443-9F75CA0B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D1082C7-C07E-57FF-E8E3-96F8ACD6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4216180-A465-FB59-6B6C-BBEA36B792B9}"/>
              </a:ext>
            </a:extLst>
          </p:cNvPr>
          <p:cNvSpPr txBox="1"/>
          <p:nvPr/>
        </p:nvSpPr>
        <p:spPr>
          <a:xfrm>
            <a:off x="1066801" y="2933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MOTIVACE</a:t>
            </a:r>
            <a:endParaRPr lang="pl-PL" sz="36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CE5365B-B46B-613F-4770-0D777665FDB5}"/>
              </a:ext>
            </a:extLst>
          </p:cNvPr>
          <p:cNvSpPr txBox="1"/>
          <p:nvPr/>
        </p:nvSpPr>
        <p:spPr>
          <a:xfrm>
            <a:off x="2022764" y="2149825"/>
            <a:ext cx="7121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Dech je to jediné, co nás provází celý život</a:t>
            </a:r>
            <a:endParaRPr lang="pl-PL" sz="28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E0CC5C-AE7A-9E8F-AAF9-C1D6D31BBA11}"/>
              </a:ext>
            </a:extLst>
          </p:cNvPr>
          <p:cNvSpPr txBox="1"/>
          <p:nvPr/>
        </p:nvSpPr>
        <p:spPr>
          <a:xfrm>
            <a:off x="-522002" y="2239892"/>
            <a:ext cx="11740610" cy="237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9525" marR="5967095">
              <a:lnSpc>
                <a:spcPts val="7650"/>
              </a:lnSpc>
              <a:spcBef>
                <a:spcPts val="530"/>
              </a:spcBef>
              <a:buNone/>
            </a:pPr>
            <a:r>
              <a:rPr lang="cs-CZ" sz="220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Úvodní hodina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9525">
              <a:lnSpc>
                <a:spcPts val="3010"/>
              </a:lnSpc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se společně s žáky zamyslí nad otázkami: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9525">
              <a:lnSpc>
                <a:spcPts val="3825"/>
              </a:lnSpc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potřebujeme dýchat?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9525">
              <a:lnSpc>
                <a:spcPts val="3825"/>
              </a:lnSpc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Myslíte si, že využíváte plně svůj dech?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84469-7E58-CE29-C950-99E7A6B5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TERORETICKÁ  </a:t>
            </a:r>
            <a:r>
              <a:rPr lang="cs-CZ" sz="4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2EF8CE-A145-B19E-F399-1B87F7E9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1171710"/>
            <a:ext cx="9588643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CFC4E66-479E-1B5B-276B-79290B67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5ECF75-CD63-53AE-E383-5B00FEEA233B}"/>
              </a:ext>
            </a:extLst>
          </p:cNvPr>
          <p:cNvSpPr txBox="1"/>
          <p:nvPr/>
        </p:nvSpPr>
        <p:spPr>
          <a:xfrm>
            <a:off x="-443345" y="2497273"/>
            <a:ext cx="12469089" cy="194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0" marR="2964180" algn="just">
              <a:lnSpc>
                <a:spcPct val="90000"/>
              </a:lnSpc>
              <a:spcBef>
                <a:spcPts val="5165"/>
              </a:spcBef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vede žáky k vnímání dechu v různých pozicích těla (sed    na židli, sed na zemi, leh na zádech, leh na břiše, vzpřímený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postoj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posto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ruc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J)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0" algn="just">
              <a:lnSpc>
                <a:spcPts val="3655"/>
              </a:lnSpc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každé zkoumané pozice setrvají tři nádechy a výdechy.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0" algn="just">
              <a:lnSpc>
                <a:spcPts val="4050"/>
              </a:lnSpc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Zpětná vazba: Vnímali jste nějaké změny dechu? Jaké?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FECE24-593B-CE98-0D82-450BF42B8661}"/>
              </a:ext>
            </a:extLst>
          </p:cNvPr>
          <p:cNvSpPr txBox="1"/>
          <p:nvPr/>
        </p:nvSpPr>
        <p:spPr>
          <a:xfrm>
            <a:off x="2382982" y="1704051"/>
            <a:ext cx="63176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0" algn="just">
              <a:spcBef>
                <a:spcPts val="680"/>
              </a:spcBef>
            </a:pPr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</a:t>
            </a:r>
            <a:endParaRPr lang="pl-PL" sz="2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D5AEB2-A1D9-8197-7863-ED6818BA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D9F58A1-9D12-AABC-4C52-09C14AE9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BE84ED5-62A0-081C-997A-4FDC873EA8C7}"/>
              </a:ext>
            </a:extLst>
          </p:cNvPr>
          <p:cNvSpPr txBox="1"/>
          <p:nvPr/>
        </p:nvSpPr>
        <p:spPr>
          <a:xfrm>
            <a:off x="1066801" y="1876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TERORETICKÁ 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282925-1A1E-AF47-8622-3392E33F83F3}"/>
              </a:ext>
            </a:extLst>
          </p:cNvPr>
          <p:cNvSpPr txBox="1"/>
          <p:nvPr/>
        </p:nvSpPr>
        <p:spPr>
          <a:xfrm>
            <a:off x="4191651" y="1581788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 SLUNCI</a:t>
            </a:r>
            <a:endParaRPr lang="pl-PL" sz="2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6B69D85-7CD4-A1D0-BA18-6D38D713882D}"/>
              </a:ext>
            </a:extLst>
          </p:cNvPr>
          <p:cNvSpPr txBox="1"/>
          <p:nvPr/>
        </p:nvSpPr>
        <p:spPr>
          <a:xfrm>
            <a:off x="-138546" y="2074231"/>
            <a:ext cx="12718473" cy="278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algn="just">
              <a:lnSpc>
                <a:spcPts val="4050"/>
              </a:lnSpc>
              <a:buNone/>
            </a:pPr>
            <a:r>
              <a:rPr lang="cs-CZ" sz="2200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Motivační video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marR="2769870" algn="just">
              <a:lnSpc>
                <a:spcPct val="90000"/>
              </a:lnSpc>
              <a:spcBef>
                <a:spcPts val="110"/>
              </a:spcBef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 slunci je nejznámější jógová sestava, existuje mnoho variant, my se naučíme základní, která je určena pro začátečníky.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algn="just">
              <a:lnSpc>
                <a:spcPts val="3655"/>
              </a:lnSpc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Pozdravem slunci můžeme začínat den, kdy se potřebujeme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marR="2769870" algn="just">
              <a:lnSpc>
                <a:spcPct val="90000"/>
              </a:lnSpc>
              <a:spcBef>
                <a:spcPts val="110"/>
              </a:spcBef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protáhnout nebo si jedno opakování zacvičíme před sportovním nebo turistickým výkonem.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algn="just">
              <a:lnSpc>
                <a:spcPts val="3900"/>
              </a:lnSpc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Nebo jen tak pro radost.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57655F-24B2-11E8-6984-BE32BC6F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4" y="1126548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DC4AE4E-84AC-0653-D338-27992CED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6212522-4B1C-9039-D828-F527F7408885}"/>
              </a:ext>
            </a:extLst>
          </p:cNvPr>
          <p:cNvSpPr txBox="1"/>
          <p:nvPr/>
        </p:nvSpPr>
        <p:spPr>
          <a:xfrm>
            <a:off x="-1186252" y="-44953"/>
            <a:ext cx="10759742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PRAKTICKÁ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149B49-F3F4-E78D-5EB6-EF356C25C116}"/>
              </a:ext>
            </a:extLst>
          </p:cNvPr>
          <p:cNvSpPr txBox="1"/>
          <p:nvPr/>
        </p:nvSpPr>
        <p:spPr>
          <a:xfrm>
            <a:off x="-181036" y="2200842"/>
            <a:ext cx="1438609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10005" marR="10480675">
              <a:lnSpc>
                <a:spcPct val="90000"/>
              </a:lnSpc>
              <a:spcBef>
                <a:spcPts val="111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AKTIVNÍ POSTOJ</a:t>
            </a:r>
            <a:r>
              <a:rPr lang="cs-CZ" sz="2200" b="1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TADÁSANA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E20694-0972-7E36-42EE-2FCB9CB267AE}"/>
              </a:ext>
            </a:extLst>
          </p:cNvPr>
          <p:cNvSpPr txBox="1"/>
          <p:nvPr/>
        </p:nvSpPr>
        <p:spPr>
          <a:xfrm>
            <a:off x="1104058" y="2902573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Opřeme se chodidly o zem 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7382163-B528-2857-4EA9-C427224BC829}"/>
              </a:ext>
            </a:extLst>
          </p:cNvPr>
          <p:cNvSpPr txBox="1"/>
          <p:nvPr/>
        </p:nvSpPr>
        <p:spPr>
          <a:xfrm>
            <a:off x="1102199" y="3326265"/>
            <a:ext cx="769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Uvědomíme si plosky nohou, kotníky,</a:t>
            </a:r>
            <a:r>
              <a:rPr lang="cs-CZ" sz="2200" spc="-4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kolena,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spc="-4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kyčle</a:t>
            </a:r>
            <a:r>
              <a:rPr lang="cs-CZ" sz="2200" spc="-4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ramena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6AE95B-59B3-6722-03A1-E5BB22C6C815}"/>
              </a:ext>
            </a:extLst>
          </p:cNvPr>
          <p:cNvSpPr txBox="1"/>
          <p:nvPr/>
        </p:nvSpPr>
        <p:spPr>
          <a:xfrm>
            <a:off x="1102199" y="3965400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Vytáhneme se za temenem hlavy</a:t>
            </a:r>
            <a:endParaRPr lang="pl-PL" sz="2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E5994C-4D2F-BB8F-8679-34AD72056B16}"/>
              </a:ext>
            </a:extLst>
          </p:cNvPr>
          <p:cNvSpPr txBox="1"/>
          <p:nvPr/>
        </p:nvSpPr>
        <p:spPr>
          <a:xfrm>
            <a:off x="1102199" y="4396287"/>
            <a:ext cx="769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Nádech, výdech</a:t>
            </a:r>
            <a:endParaRPr lang="pl-PL" sz="2200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A914647-0CA0-4965-35DD-59BB23B8F4DD}"/>
              </a:ext>
            </a:extLst>
          </p:cNvPr>
          <p:cNvGrpSpPr>
            <a:grpSpLocks/>
          </p:cNvGrpSpPr>
          <p:nvPr/>
        </p:nvGrpSpPr>
        <p:grpSpPr bwMode="auto">
          <a:xfrm>
            <a:off x="7388321" y="2006878"/>
            <a:ext cx="2285534" cy="3372361"/>
            <a:chOff x="15142" y="15"/>
            <a:chExt cx="1111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2723FAF3-1411-C2FD-2354-2DF75E2F8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DF5096FA-8142-3211-1A52-F6E0B07F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EBAC8297-FB11-193D-2316-B9A40969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" y="689"/>
              <a:ext cx="11115" cy="1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519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890</Words>
  <Application>Microsoft Office PowerPoint</Application>
  <PresentationFormat>Panoramiczny</PresentationFormat>
  <Paragraphs>126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Motyw pakietu Office</vt:lpstr>
      <vt:lpstr>Prezentacja programu PowerPoint</vt:lpstr>
      <vt:lpstr>ZMĚŇ SVŮJ DECH A ZMĚNÍŠ SVŮJ ŽIVOT </vt:lpstr>
      <vt:lpstr>OBSAH </vt:lpstr>
      <vt:lpstr>01. CO TO JE JÓGA?     </vt:lpstr>
      <vt:lpstr>Prezentacja programu PowerPoint</vt:lpstr>
      <vt:lpstr>Prezentacja programu PowerPoint</vt:lpstr>
      <vt:lpstr>04. TERORETICKÁ  ČÁST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5</cp:revision>
  <dcterms:created xsi:type="dcterms:W3CDTF">2025-05-22T11:27:55Z</dcterms:created>
  <dcterms:modified xsi:type="dcterms:W3CDTF">2025-05-28T09:32:22Z</dcterms:modified>
</cp:coreProperties>
</file>