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73" r:id="rId3"/>
    <p:sldId id="277" r:id="rId4"/>
    <p:sldId id="278" r:id="rId5"/>
    <p:sldId id="274" r:id="rId6"/>
    <p:sldId id="276" r:id="rId7"/>
    <p:sldId id="279" r:id="rId8"/>
    <p:sldId id="275" r:id="rId9"/>
    <p:sldId id="282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90" r:id="rId18"/>
    <p:sldId id="291" r:id="rId19"/>
    <p:sldId id="292" r:id="rId20"/>
    <p:sldId id="293" r:id="rId21"/>
    <p:sldId id="288" r:id="rId22"/>
    <p:sldId id="289" r:id="rId23"/>
    <p:sldId id="297" r:id="rId24"/>
    <p:sldId id="294" r:id="rId25"/>
    <p:sldId id="296" r:id="rId26"/>
    <p:sldId id="272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ockphoto.com/cs/vektor/jasn%C3%BD-akvarel-j%C3%B3ga-ilustrace-se-%C5%BEenou-v-lotosov%C3%A9-p%C3%B3ze-gm516608880-8906112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480544"/>
            <a:ext cx="5533263" cy="116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C5784BF-6247-7B52-8E27-41C86B10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83" y="1666976"/>
            <a:ext cx="7997822" cy="44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2D6C798-0672-9425-BC38-E4B88D3EF027}"/>
              </a:ext>
            </a:extLst>
          </p:cNvPr>
          <p:cNvSpPr txBox="1"/>
          <p:nvPr/>
        </p:nvSpPr>
        <p:spPr>
          <a:xfrm>
            <a:off x="1150374" y="2230371"/>
            <a:ext cx="10677833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0"/>
              </a:spcBef>
            </a:pPr>
            <a:r>
              <a:rPr lang="cs-CZ" sz="9600" b="1" spc="-345" dirty="0">
                <a:solidFill>
                  <a:srgbClr val="1F4F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JOGA       </a:t>
            </a:r>
            <a:br>
              <a:rPr lang="cs-CZ" sz="9600" b="1" spc="-345" dirty="0">
                <a:solidFill>
                  <a:srgbClr val="1F4F1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CZAS NA ODDECH</a:t>
            </a:r>
          </a:p>
          <a:p>
            <a:pPr algn="ctr">
              <a:spcBef>
                <a:spcPts val="550"/>
              </a:spcBef>
            </a:pPr>
            <a:endParaRPr lang="cs-CZ" sz="2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550"/>
              </a:spcBef>
            </a:pPr>
            <a:r>
              <a:rPr lang="cs-CZ" i="1" dirty="0"/>
              <a:t>                                 metodyka nauczania</a:t>
            </a:r>
            <a:endParaRPr lang="pl-PL" dirty="0"/>
          </a:p>
          <a:p>
            <a:pPr algn="ctr">
              <a:spcBef>
                <a:spcPts val="550"/>
              </a:spcBef>
            </a:pPr>
            <a:endParaRPr lang="cs-CZ" sz="2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550"/>
              </a:spcBef>
            </a:pPr>
            <a:endParaRPr lang="pl-PL" sz="22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550"/>
              </a:spcBef>
            </a:pP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F14B144-E601-D9C2-5D3B-4981B22D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6" y="901951"/>
            <a:ext cx="10435848" cy="53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593FC57D-3F8E-EB2C-7A6F-BA3D50D3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E27A9F5-83BA-461B-98E0-5E9E1E296573}"/>
              </a:ext>
            </a:extLst>
          </p:cNvPr>
          <p:cNvSpPr txBox="1"/>
          <p:nvPr/>
        </p:nvSpPr>
        <p:spPr>
          <a:xfrm>
            <a:off x="-443347" y="-149042"/>
            <a:ext cx="10196945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24C9435-E71C-140F-1CC8-904606A44046}"/>
              </a:ext>
            </a:extLst>
          </p:cNvPr>
          <p:cNvSpPr txBox="1"/>
          <p:nvPr/>
        </p:nvSpPr>
        <p:spPr>
          <a:xfrm>
            <a:off x="1170176" y="2459770"/>
            <a:ext cx="66557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 wdechem wznosimy ręce ku niebu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Wciąż czujemy nasze stopy na ziemi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 Nie puszczamy brzucha, nie zginamy się w biodrach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89F213CA-B8C2-2D64-BDC3-B97077EF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752" y="2125236"/>
            <a:ext cx="1953518" cy="31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6B431BE-2731-E098-3CCF-E0EACA848CE0}"/>
              </a:ext>
            </a:extLst>
          </p:cNvPr>
          <p:cNvSpPr txBox="1"/>
          <p:nvPr/>
        </p:nvSpPr>
        <p:spPr>
          <a:xfrm>
            <a:off x="4173948" y="146050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</a:t>
            </a:r>
            <a:r>
              <a:rPr lang="cs-CZ" sz="22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ZYCJA GÓRY - </a:t>
            </a:r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URDHVA TANDASANA</a:t>
            </a:r>
            <a:r>
              <a:rPr lang="cs-CZ" sz="22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D820DE4-A0F3-F4F3-96ED-F66949DE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8" y="879040"/>
            <a:ext cx="10435848" cy="56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888FA241-33D4-666C-2894-1A1EDCAC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E2D3E2D-784A-5F94-EEF8-39444034D4F1}"/>
              </a:ext>
            </a:extLst>
          </p:cNvPr>
          <p:cNvSpPr txBox="1"/>
          <p:nvPr/>
        </p:nvSpPr>
        <p:spPr>
          <a:xfrm>
            <a:off x="-1193800" y="-171953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A0CE276-A358-2D20-420C-C367E9CAC80D}"/>
              </a:ext>
            </a:extLst>
          </p:cNvPr>
          <p:cNvSpPr txBox="1"/>
          <p:nvPr/>
        </p:nvSpPr>
        <p:spPr>
          <a:xfrm>
            <a:off x="1362570" y="2526280"/>
            <a:ext cx="62452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 wydechem głęboki skłon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Ruch rozpoczynamy od bioder, unosząc mięśnie nad kolana, wydłuży to tylną część mięśni ud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Jeśli nie możesz dosięgnąć ziemi palcami stóp, ugnij kolana.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DB15B76D-032A-7B71-AA59-6E5C3A52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42" y="2341895"/>
            <a:ext cx="2510035" cy="29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80FD305-E5AB-B28B-3136-D4D9AF795ECB}"/>
              </a:ext>
            </a:extLst>
          </p:cNvPr>
          <p:cNvSpPr txBox="1"/>
          <p:nvPr/>
        </p:nvSpPr>
        <p:spPr>
          <a:xfrm>
            <a:off x="4484687" y="149273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GŁĘBOKI SKŁON - UTTANASANA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73E5B48-B662-7C20-1D90-79DE2CB2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17" y="1043556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18FAC5E-79B6-D340-D66C-093AA9A59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2557C03-AB47-9FB4-F16B-475408DF5BE1}"/>
              </a:ext>
            </a:extLst>
          </p:cNvPr>
          <p:cNvSpPr txBox="1"/>
          <p:nvPr/>
        </p:nvSpPr>
        <p:spPr>
          <a:xfrm>
            <a:off x="1071890" y="-93727"/>
            <a:ext cx="10639251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02D3E9A-15C6-7F87-1FE5-8061CEE9CC91}"/>
              </a:ext>
            </a:extLst>
          </p:cNvPr>
          <p:cNvSpPr txBox="1"/>
          <p:nvPr/>
        </p:nvSpPr>
        <p:spPr>
          <a:xfrm>
            <a:off x="1539154" y="2281002"/>
            <a:ext cx="639517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 następnym wdechem rozciągnij kręgosłup od czubka głowy do kości ogonowej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Kolana są rozluźnione, jeśli nie możemy dosięgnąć ziemi, możemy zgiąć kolana.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Czujemy rozciąganie kręgosłupa, ramiona rozluźnione.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3B6D3106-ADDD-68F0-856F-F44E90175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281001"/>
            <a:ext cx="2002185" cy="266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96CB5AD-32B6-13E8-1EC1-2F97A125807D}"/>
              </a:ext>
            </a:extLst>
          </p:cNvPr>
          <p:cNvSpPr txBox="1"/>
          <p:nvPr/>
        </p:nvSpPr>
        <p:spPr>
          <a:xfrm>
            <a:off x="4484687" y="149273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PÓŁSKŁON - URDHVA UTTANASANA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0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C6CD6BC-5FC4-BD69-AC78-16A0B50D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0" y="919913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87D24E0-A292-23FC-4050-6CD717112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3AF0D07-B975-139E-6FB3-343CB9DFFEE7}"/>
              </a:ext>
            </a:extLst>
          </p:cNvPr>
          <p:cNvSpPr txBox="1"/>
          <p:nvPr/>
        </p:nvSpPr>
        <p:spPr>
          <a:xfrm>
            <a:off x="1104180" y="-161650"/>
            <a:ext cx="1085850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200AF07-151C-F8C4-D61A-1DA331BF5872}"/>
              </a:ext>
            </a:extLst>
          </p:cNvPr>
          <p:cNvSpPr txBox="1"/>
          <p:nvPr/>
        </p:nvSpPr>
        <p:spPr>
          <a:xfrm>
            <a:off x="1568450" y="2496434"/>
            <a:ext cx="566653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 kolejnym wydechem krzyżujemy prawą nogę.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Otwieramy klatkę piersiową, bierzemy głęboki oddech.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Wstrzymujemy oddech</a:t>
            </a:r>
            <a:r>
              <a:rPr lang="cs-CZ" sz="22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0341AE70-FAFA-F420-2BAE-582CF562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26" y="2200179"/>
            <a:ext cx="1858319" cy="273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7B69402-3763-8151-49E3-E5420A7EAF5A}"/>
              </a:ext>
            </a:extLst>
          </p:cNvPr>
          <p:cNvSpPr txBox="1"/>
          <p:nvPr/>
        </p:nvSpPr>
        <p:spPr>
          <a:xfrm>
            <a:off x="4484686" y="1492730"/>
            <a:ext cx="66031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WYKROK NOGI W PRZÓD - ASHWA SANCHALASANA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9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799BC06-4B7B-344F-1BE7-9FE064CF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443475A-29A5-8BD4-A5D8-B3E824AA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88A8060-26F7-5BBC-F634-BACA0203ECA5}"/>
              </a:ext>
            </a:extLst>
          </p:cNvPr>
          <p:cNvSpPr txBox="1"/>
          <p:nvPr/>
        </p:nvSpPr>
        <p:spPr>
          <a:xfrm>
            <a:off x="1066801" y="-111347"/>
            <a:ext cx="9071707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4236927-14BB-3639-E4FB-2EAE700ED2EC}"/>
              </a:ext>
            </a:extLst>
          </p:cNvPr>
          <p:cNvSpPr txBox="1"/>
          <p:nvPr/>
        </p:nvSpPr>
        <p:spPr>
          <a:xfrm>
            <a:off x="1605829" y="2197893"/>
            <a:ext cx="575248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Wstrzymaj oddech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Przesuwamy lewą nogę w prawo, dłonie znajdują się pod ramionami, staramy się stworzyć małą przestrzeń w dłoniach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Utrzymujemy napięty brzuch i proste plecy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Wyciągamy kręgosłup za czubek głowy i tułów tak, jakbyśmy chcieli zbliżyć pięty do maty</a:t>
            </a:r>
            <a:endParaRPr lang="pl-PL" sz="2200" dirty="0"/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A3A7E600-019D-A8DE-021C-D244B1568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34" y="2364039"/>
            <a:ext cx="1931672" cy="257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F6F09AB-C1E4-E27A-CF81-D726C466FFF4}"/>
              </a:ext>
            </a:extLst>
          </p:cNvPr>
          <p:cNvSpPr txBox="1"/>
          <p:nvPr/>
        </p:nvSpPr>
        <p:spPr>
          <a:xfrm>
            <a:off x="4484687" y="149273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POZYCJA DESKI - KUMBHAKSANA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5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3FABF75-C28F-5BDC-06D3-19B9FC76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94" y="1043556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3476671-6763-033A-2FE5-5AEE7166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0F8D2C6-053C-0931-63EB-6CC6A6292CD4}"/>
              </a:ext>
            </a:extLst>
          </p:cNvPr>
          <p:cNvSpPr txBox="1"/>
          <p:nvPr/>
        </p:nvSpPr>
        <p:spPr>
          <a:xfrm>
            <a:off x="852994" y="-144127"/>
            <a:ext cx="9041563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51F4FCF-857A-3B11-4275-0EBB939E5DCA}"/>
              </a:ext>
            </a:extLst>
          </p:cNvPr>
          <p:cNvSpPr txBox="1"/>
          <p:nvPr/>
        </p:nvSpPr>
        <p:spPr>
          <a:xfrm>
            <a:off x="1583448" y="2494223"/>
            <a:ext cx="5802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 kolejnym oddechem kładziemy kolana na ziemi, dłonie pod ramionami, wyciągamy czubek głowy i kość ogonową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0D28D9F-C190-A54C-0F54-D9751E05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30" y="1907032"/>
            <a:ext cx="2219478" cy="29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5E61017-2688-F161-CE8B-680A56BE10A8}"/>
              </a:ext>
            </a:extLst>
          </p:cNvPr>
          <p:cNvSpPr txBox="1"/>
          <p:nvPr/>
        </p:nvSpPr>
        <p:spPr>
          <a:xfrm>
            <a:off x="4484687" y="149273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POZYCJA KOTA - MARDŽARIASANA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FB9B9DC-86C1-90B2-C96A-1D968AD20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17" y="1043556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87CE06F7-85E1-B828-4299-2E57F662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36597E8-49EF-1335-1AFD-2E714CE8DEA2}"/>
              </a:ext>
            </a:extLst>
          </p:cNvPr>
          <p:cNvSpPr txBox="1"/>
          <p:nvPr/>
        </p:nvSpPr>
        <p:spPr>
          <a:xfrm>
            <a:off x="979129" y="-67709"/>
            <a:ext cx="890229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8D06DE4-E62E-3205-C527-2EFF09D67679}"/>
              </a:ext>
            </a:extLst>
          </p:cNvPr>
          <p:cNvSpPr txBox="1"/>
          <p:nvPr/>
        </p:nvSpPr>
        <p:spPr>
          <a:xfrm>
            <a:off x="1605829" y="2813125"/>
            <a:ext cx="52767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Z wydechem kładziemy pośladki na piętach.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Rozciągamy ramiona za kością ogonową</a:t>
            </a:r>
            <a:endParaRPr lang="pl-PL" sz="22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D74A889E-504F-2D2C-AF9B-0726EA11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78" y="2306881"/>
            <a:ext cx="1920661" cy="25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A7B95D3-73FC-04EE-3BC9-0F852CF4CF67}"/>
              </a:ext>
            </a:extLst>
          </p:cNvPr>
          <p:cNvSpPr txBox="1"/>
          <p:nvPr/>
        </p:nvSpPr>
        <p:spPr>
          <a:xfrm>
            <a:off x="4484687" y="149273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POZYCJA DZIECKA - BALASANA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8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A0807DA-9554-8875-3B8F-117270CE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17" y="1130710"/>
            <a:ext cx="9519370" cy="533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F943C58-4FFC-9CD8-8825-AC56565989A5}"/>
              </a:ext>
            </a:extLst>
          </p:cNvPr>
          <p:cNvSpPr txBox="1"/>
          <p:nvPr/>
        </p:nvSpPr>
        <p:spPr>
          <a:xfrm>
            <a:off x="1061317" y="-139669"/>
            <a:ext cx="9010445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0E070512-D8D2-C5E3-453B-8AE5E0FD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CFD3FDD-3356-7F0E-0C82-C3FE6F6CB300}"/>
              </a:ext>
            </a:extLst>
          </p:cNvPr>
          <p:cNvSpPr txBox="1"/>
          <p:nvPr/>
        </p:nvSpPr>
        <p:spPr>
          <a:xfrm>
            <a:off x="1552884" y="2557544"/>
            <a:ext cx="59798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Oprzyj się na dłoniach i palcach stóp.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Umieść miednicę pod sobą i z wdechem wypchnij kość łonową do przodu.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Napnij brzuch, rozluźnij ramiona</a:t>
            </a:r>
            <a:endParaRPr lang="pl-PL" sz="220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0446E78D-8BCB-2A2A-CE4A-302A22F3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10" y="2314962"/>
            <a:ext cx="2069466" cy="27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54B7532-8558-77B6-5304-2B05B1029A9E}"/>
              </a:ext>
            </a:extLst>
          </p:cNvPr>
          <p:cNvSpPr txBox="1"/>
          <p:nvPr/>
        </p:nvSpPr>
        <p:spPr>
          <a:xfrm>
            <a:off x="4274779" y="1566294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GŁĘBOKI SKŁON - UTTANASANA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9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7B0F22-552B-432A-0B3F-31477722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2941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F92ACBA-4B2B-3075-7917-F5103F152E91}"/>
              </a:ext>
            </a:extLst>
          </p:cNvPr>
          <p:cNvSpPr txBox="1"/>
          <p:nvPr/>
        </p:nvSpPr>
        <p:spPr>
          <a:xfrm>
            <a:off x="831645" y="-142501"/>
            <a:ext cx="8853129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366C3702-4F0B-7AC8-8202-040AE056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8383226-9DD8-71A9-87E0-67EEBAB7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10" y="2275820"/>
            <a:ext cx="1911031" cy="25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5003E55-2953-DB9C-8591-CDB59C9654A6}"/>
              </a:ext>
            </a:extLst>
          </p:cNvPr>
          <p:cNvSpPr txBox="1"/>
          <p:nvPr/>
        </p:nvSpPr>
        <p:spPr>
          <a:xfrm>
            <a:off x="3802830" y="1392444"/>
            <a:ext cx="68089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PIES Z GŁOWĄ W DÓŁ - ADHO MUKHA SVANASANA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71175EB-F0B9-BA6A-1BFD-E805E124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608" y="2275820"/>
            <a:ext cx="534307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Wydech, obróć palce u stóp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Odepchnij się od dłoni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alt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Wyciągnij kość ogonową w stronę nieba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422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DE7C0FB-DAEE-2DE5-B9F2-A80D0D70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83" y="908492"/>
            <a:ext cx="99887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604F21F-4094-47B9-E46B-953B0FF7947C}"/>
              </a:ext>
            </a:extLst>
          </p:cNvPr>
          <p:cNvSpPr txBox="1"/>
          <p:nvPr/>
        </p:nvSpPr>
        <p:spPr>
          <a:xfrm>
            <a:off x="969297" y="-142502"/>
            <a:ext cx="951937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05. CZĘŚĆ PRAKTYCZNA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0B2E800F-D36A-6901-F650-9AADAFC5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BB31620-9874-89EB-C4C0-DFD5BD42B67A}"/>
              </a:ext>
            </a:extLst>
          </p:cNvPr>
          <p:cNvSpPr txBox="1"/>
          <p:nvPr/>
        </p:nvSpPr>
        <p:spPr>
          <a:xfrm>
            <a:off x="1505712" y="2685193"/>
            <a:ext cx="57603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 wdechem przenieś ciężar ciała do przodu.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Zrób krok do przodu prawą stopą.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FBAD9402-727D-5577-FDA3-1382BF84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025" y="2130847"/>
            <a:ext cx="2084954" cy="27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A3C3FF-C5F4-6B19-319D-0DF4160823F6}"/>
              </a:ext>
            </a:extLst>
          </p:cNvPr>
          <p:cNvSpPr txBox="1"/>
          <p:nvPr/>
        </p:nvSpPr>
        <p:spPr>
          <a:xfrm>
            <a:off x="4164441" y="1380322"/>
            <a:ext cx="6435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 WYKROK NOGI W PRZÓD - ASHWASANCHALASANA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9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056395-6A50-2374-8D64-A3691255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ZMIEŃ SWÓJ ODDECH </a:t>
            </a:r>
            <a:br>
              <a:rPr lang="pl-PL" sz="44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44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ZMIENISZ SWOJE ŻYCIE</a:t>
            </a:r>
            <a:endParaRPr lang="pl-PL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BE235F1-99B8-4782-AAB3-E848C854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10" y="1690688"/>
            <a:ext cx="8792415" cy="466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3.png">
            <a:extLst>
              <a:ext uri="{FF2B5EF4-FFF2-40B4-BE49-F238E27FC236}">
                <a16:creationId xmlns:a16="http://schemas.microsoft.com/office/drawing/2014/main" id="{5FA4FBE9-B5AC-3D88-64D6-A47FEFE815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650" y="2504004"/>
            <a:ext cx="2380933" cy="2380933"/>
          </a:xfrm>
          <a:prstGeom prst="rect">
            <a:avLst/>
          </a:prstGeom>
        </p:spPr>
      </p:pic>
      <p:pic>
        <p:nvPicPr>
          <p:cNvPr id="7" name="Obraz 5">
            <a:extLst>
              <a:ext uri="{FF2B5EF4-FFF2-40B4-BE49-F238E27FC236}">
                <a16:creationId xmlns:a16="http://schemas.microsoft.com/office/drawing/2014/main" id="{04923708-291B-8003-9153-5C353EA5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8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B9B2E11-F290-D4D1-5BB7-62B710D3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CAE6E4F-C6F4-6073-80E4-6CE5B74028F6}"/>
              </a:ext>
            </a:extLst>
          </p:cNvPr>
          <p:cNvSpPr txBox="1"/>
          <p:nvPr/>
        </p:nvSpPr>
        <p:spPr>
          <a:xfrm>
            <a:off x="1066801" y="-146487"/>
            <a:ext cx="8880789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05. CZĘŚĆ PRAKTYCZNA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55813F11-29DA-9631-EEE2-60488905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CDEB888-760B-EACA-7ADF-0C080310C0B4}"/>
              </a:ext>
            </a:extLst>
          </p:cNvPr>
          <p:cNvSpPr txBox="1"/>
          <p:nvPr/>
        </p:nvSpPr>
        <p:spPr>
          <a:xfrm>
            <a:off x="2212809" y="2808498"/>
            <a:ext cx="469927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Wydech, głębokie pochylenie do przodu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E57204B5-78DF-6CDD-80D6-47665274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10" y="2398504"/>
            <a:ext cx="1953791" cy="26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99B651-E1D0-9EBC-C26D-42C959DF35F8}"/>
              </a:ext>
            </a:extLst>
          </p:cNvPr>
          <p:cNvSpPr txBox="1"/>
          <p:nvPr/>
        </p:nvSpPr>
        <p:spPr>
          <a:xfrm>
            <a:off x="4315326" y="1524762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POZYCJA DZIECKA - BALASANA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69534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91A02C4-D968-A208-7DE5-2C5E1C71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AA3C05B-CDA6-2257-DEA2-8F8DEAD91502}"/>
              </a:ext>
            </a:extLst>
          </p:cNvPr>
          <p:cNvSpPr txBox="1"/>
          <p:nvPr/>
        </p:nvSpPr>
        <p:spPr>
          <a:xfrm>
            <a:off x="1066801" y="-106108"/>
            <a:ext cx="9011418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F90A99A8-6219-A9F6-3505-1B0E4ABF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7449BD1-233B-32FD-91D6-8D82E8EB1CD5}"/>
              </a:ext>
            </a:extLst>
          </p:cNvPr>
          <p:cNvSpPr txBox="1"/>
          <p:nvPr/>
        </p:nvSpPr>
        <p:spPr>
          <a:xfrm>
            <a:off x="1514856" y="2573986"/>
            <a:ext cx="509320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 wdechem podciągamy ramiona i cały kręgosłup do nieba.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Opieramy się na podeszwach stóp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Brzuch jest twardy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Kontynuujemy asany na drugą stronę</a:t>
            </a:r>
            <a:endParaRPr lang="pl-PL" sz="220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16834882-1A3F-D6C3-0425-8AE9E8AB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51" y="2480555"/>
            <a:ext cx="1840540" cy="24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F3F458B-5DB3-7782-5C3A-4A5EB2116ECF}"/>
              </a:ext>
            </a:extLst>
          </p:cNvPr>
          <p:cNvSpPr txBox="1"/>
          <p:nvPr/>
        </p:nvSpPr>
        <p:spPr>
          <a:xfrm>
            <a:off x="4291088" y="1553908"/>
            <a:ext cx="5184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POSTAWA GÓRY - URDHVA TANDASANA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0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9A12165-D2F4-3F25-074C-534295BB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9BB97FD-3CBC-5FC4-C1D1-52D554FD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55B6B70-3244-2A4A-E097-356D700F30AA}"/>
              </a:ext>
            </a:extLst>
          </p:cNvPr>
          <p:cNvSpPr txBox="1"/>
          <p:nvPr/>
        </p:nvSpPr>
        <p:spPr>
          <a:xfrm>
            <a:off x="4239899" y="150009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chemeClr val="accent6">
                    <a:lumMod val="75000"/>
                  </a:schemeClr>
                </a:solidFill>
              </a:rPr>
              <a:t>ZAKOŃCZENIE– NAMASTÉ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84E0C76-D942-6982-F987-3F0932E0B13C}"/>
              </a:ext>
            </a:extLst>
          </p:cNvPr>
          <p:cNvSpPr txBox="1"/>
          <p:nvPr/>
        </p:nvSpPr>
        <p:spPr>
          <a:xfrm>
            <a:off x="1838561" y="2696430"/>
            <a:ext cx="44901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Długim, głębokim oddechem kończymy Powitanie Słońca.</a:t>
            </a:r>
            <a:endParaRPr lang="pl-PL" sz="2200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CB155EBF-8EC9-C875-98D0-50C20A10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0" y="2256432"/>
            <a:ext cx="1883399" cy="25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3D99F3B-0971-9E55-EFAB-D3F26F36C071}"/>
              </a:ext>
            </a:extLst>
          </p:cNvPr>
          <p:cNvSpPr txBox="1"/>
          <p:nvPr/>
        </p:nvSpPr>
        <p:spPr>
          <a:xfrm>
            <a:off x="1066801" y="-111347"/>
            <a:ext cx="8993542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</a:rPr>
              <a:t>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8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7DA897A-6D80-C026-6890-92130F658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22226"/>
              </p:ext>
            </p:extLst>
          </p:nvPr>
        </p:nvGraphicFramePr>
        <p:xfrm>
          <a:off x="1091381" y="816078"/>
          <a:ext cx="9556954" cy="5552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4114">
                  <a:extLst>
                    <a:ext uri="{9D8B030D-6E8A-4147-A177-3AD203B41FA5}">
                      <a16:colId xmlns:a16="http://schemas.microsoft.com/office/drawing/2014/main" val="1111249647"/>
                    </a:ext>
                  </a:extLst>
                </a:gridCol>
                <a:gridCol w="1316696">
                  <a:extLst>
                    <a:ext uri="{9D8B030D-6E8A-4147-A177-3AD203B41FA5}">
                      <a16:colId xmlns:a16="http://schemas.microsoft.com/office/drawing/2014/main" val="1946763384"/>
                    </a:ext>
                  </a:extLst>
                </a:gridCol>
                <a:gridCol w="4956144">
                  <a:extLst>
                    <a:ext uri="{9D8B030D-6E8A-4147-A177-3AD203B41FA5}">
                      <a16:colId xmlns:a16="http://schemas.microsoft.com/office/drawing/2014/main" val="1584745399"/>
                    </a:ext>
                  </a:extLst>
                </a:gridCol>
              </a:tblGrid>
              <a:tr h="624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KRYTERIA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Maksymalna ilość punktów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UWAGI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2047496397"/>
                  </a:ext>
                </a:extLst>
              </a:tr>
              <a:tr h="404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PODEJŚCIE DO ĆWICZEŃ</a:t>
                      </a:r>
                      <a:endParaRPr lang="pl-PL" sz="1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AKTYWNE PODEJŚCIE DO OPANOWANIA ĆWICZENIA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3383326881"/>
                  </a:ext>
                </a:extLst>
              </a:tr>
              <a:tr h="6065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PODEJŚCIE DO ĆWICZEŃ</a:t>
                      </a:r>
                      <a:endParaRPr lang="pl-PL" sz="1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AKTYWNE PODEJŚCIE DO OPANOWANIA RUTYNY BARDZO DOBRE PODEJŚCIE DO OPANOWANIA ĆWICZENIA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2394287717"/>
                  </a:ext>
                </a:extLst>
              </a:tr>
              <a:tr h="404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PODEJŚCIE DO ĆWICZEŃ</a:t>
                      </a:r>
                      <a:endParaRPr lang="pl-PL" sz="1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NIEAKTYWNE PODEJŚCIE DO OPANOWANIA ĆWICZENIA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2414026778"/>
                  </a:ext>
                </a:extLst>
              </a:tr>
              <a:tr h="404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OBECNOŚĆ NA ĆWICZENIACH</a:t>
                      </a:r>
                      <a:endParaRPr lang="pl-PL" sz="1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100% OBECNOŚCI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1958414043"/>
                  </a:ext>
                </a:extLst>
              </a:tr>
              <a:tr h="404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OBECNOŚĆ NA ĆWICZENIACH</a:t>
                      </a:r>
                      <a:endParaRPr lang="pl-PL" sz="1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75% OBECNOŚCI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1576442735"/>
                  </a:ext>
                </a:extLst>
              </a:tr>
              <a:tr h="404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OBECNOŚĆ NA ĆWICZENIACH</a:t>
                      </a:r>
                      <a:endParaRPr lang="pl-PL" sz="1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30% OBECNOŚCI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1553638822"/>
                  </a:ext>
                </a:extLst>
              </a:tr>
              <a:tr h="6065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SAMODZIELNOŚĆ PODCZAS ĆWICZEŃ</a:t>
                      </a:r>
                      <a:endParaRPr lang="pl-PL" sz="1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POTRAFI WYKONAĆ ĆWICZENIE SAMODZIELNIE BEZ POMOCY NAUCZYCIELA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2728467731"/>
                  </a:ext>
                </a:extLst>
              </a:tr>
              <a:tr h="6065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SAMODZIELNOŚĆ PODCZAS ĆWICZEŃ</a:t>
                      </a:r>
                      <a:endParaRPr lang="pl-PL" sz="1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POTRAFI WYKONAĆ ĆWICZENIE SAMODZIELNIE Z NIEWIELKĄ POMOCĄ NAUCZYCIELA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2572683608"/>
                  </a:ext>
                </a:extLst>
              </a:tr>
              <a:tr h="6065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SAMODZIELNOŚĆ PODCZAS ĆWICZEŃ</a:t>
                      </a:r>
                      <a:endParaRPr lang="pl-PL" sz="1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POTRAFI WYKONAĆ ĆWICZENIE SAMODZIELNIE Z JEDYNIE Z POMOCĄ NAUCZYCIELA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4239432288"/>
                  </a:ext>
                </a:extLst>
              </a:tr>
              <a:tr h="368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RAZEM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>
                          <a:effectLst/>
                        </a:rPr>
                        <a:t>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3" marR="27753" marT="0" marB="0"/>
                </a:tc>
                <a:extLst>
                  <a:ext uri="{0D108BD9-81ED-4DB2-BD59-A6C34878D82A}">
                    <a16:rowId xmlns:a16="http://schemas.microsoft.com/office/drawing/2014/main" val="328119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285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073CBA4-A8B9-8691-E088-0EBED112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9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7D9848A4-10A5-0BDB-87AA-43FB140F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AAC853C-2292-3E0E-730C-0BFC2CE856A5}"/>
              </a:ext>
            </a:extLst>
          </p:cNvPr>
          <p:cNvSpPr txBox="1"/>
          <p:nvPr/>
        </p:nvSpPr>
        <p:spPr>
          <a:xfrm>
            <a:off x="993648" y="-154810"/>
            <a:ext cx="7806223" cy="1037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</a:pPr>
            <a:r>
              <a:rPr lang="cs-CZ" sz="3200" b="1" dirty="0">
                <a:effectLst/>
                <a:ea typeface="Calibri" panose="020F0502020204030204" pitchFamily="34" charset="0"/>
              </a:rPr>
              <a:t>06. </a:t>
            </a:r>
            <a:r>
              <a:rPr lang="cs-CZ" sz="3200" b="1" dirty="0"/>
              <a:t>EWALUACJA</a:t>
            </a:r>
            <a:endParaRPr lang="pl-PL" sz="3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A3D3A8-CD45-EB0E-66D2-17B4B3FC060B}"/>
              </a:ext>
            </a:extLst>
          </p:cNvPr>
          <p:cNvSpPr txBox="1"/>
          <p:nvPr/>
        </p:nvSpPr>
        <p:spPr>
          <a:xfrm>
            <a:off x="1416812" y="2178194"/>
            <a:ext cx="72115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OCENA NA PODSTAWIE PUNKTÓW</a:t>
            </a:r>
            <a:endParaRPr lang="pl-PL" sz="22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B524EBF-80FF-DD5C-38CF-65483F2CB478}"/>
              </a:ext>
            </a:extLst>
          </p:cNvPr>
          <p:cNvSpPr txBox="1"/>
          <p:nvPr/>
        </p:nvSpPr>
        <p:spPr>
          <a:xfrm>
            <a:off x="1416811" y="2721030"/>
            <a:ext cx="774685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Celujący (1): 9-8 pkt</a:t>
            </a:r>
            <a:endParaRPr lang="pl-P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 Bardzo dobry (2): 7-6 pkt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Dobry (3): 5-4 pkt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Dostateczny (4): 3 pkt</a:t>
            </a:r>
            <a:endParaRPr lang="pl-P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 Niedostateczny (5): mniej niż 2 pkt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3155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9696C8-31EC-356A-FDBC-0E721E64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6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95E70A3-1664-17A3-DA84-A0525C76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2" y="603261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56C447-776B-44F5-2D0A-C1AD5873E6B6}"/>
              </a:ext>
            </a:extLst>
          </p:cNvPr>
          <p:cNvSpPr txBox="1"/>
          <p:nvPr/>
        </p:nvSpPr>
        <p:spPr>
          <a:xfrm>
            <a:off x="-3319332" y="-143037"/>
            <a:ext cx="10858500" cy="226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ŻRÓDŁA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0F79B29-8113-B450-589A-5609B518C614}"/>
              </a:ext>
            </a:extLst>
          </p:cNvPr>
          <p:cNvSpPr txBox="1"/>
          <p:nvPr/>
        </p:nvSpPr>
        <p:spPr>
          <a:xfrm>
            <a:off x="1544313" y="2028616"/>
            <a:ext cx="766149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Stock ilustrace Jasný akvarel jóga ilustrace se ženou v lotosové póze. Online. In: Logo iStock by Getty Images. 2016. Dostupné z: </a:t>
            </a:r>
            <a:r>
              <a:rPr lang="cs-CZ" sz="2000" dirty="0">
                <a:hlinkClick r:id="rId4"/>
              </a:rPr>
              <a:t>Stock ilustrace Jasný</a:t>
            </a:r>
            <a:r>
              <a:rPr lang="cs-CZ" sz="2000" dirty="0"/>
              <a:t> </a:t>
            </a:r>
            <a:r>
              <a:rPr lang="cs-CZ" sz="2000" dirty="0">
                <a:hlinkClick r:id="rId4"/>
              </a:rPr>
              <a:t>akvarel jóga ilustrace se ženou v lotosové póze. Online. In: Logo iStock by</a:t>
            </a:r>
            <a:r>
              <a:rPr lang="cs-CZ" sz="2000" dirty="0"/>
              <a:t> </a:t>
            </a:r>
            <a:r>
              <a:rPr lang="cs-CZ" sz="2000" dirty="0">
                <a:hlinkClick r:id="rId4"/>
              </a:rPr>
              <a:t>Getty Images. 2016. Dostupné z: Stock ilustrace Jasný akvarel jóga ilustrace</a:t>
            </a:r>
            <a:r>
              <a:rPr lang="cs-CZ" sz="2000" dirty="0"/>
              <a:t> </a:t>
            </a:r>
            <a:r>
              <a:rPr lang="cs-CZ" sz="2000" dirty="0">
                <a:hlinkClick r:id="rId4"/>
              </a:rPr>
              <a:t>se ženou v lotosové póze. Online. In: Logo iStock by Getty Images. 2016.</a:t>
            </a:r>
            <a:endParaRPr lang="pl-PL" sz="2000" dirty="0"/>
          </a:p>
          <a:p>
            <a:r>
              <a:rPr lang="cs-CZ" sz="2000" dirty="0">
                <a:hlinkClick r:id="rId4"/>
              </a:rPr>
              <a:t>Dostupné z: MIČIENKA, Marek a JIRÁK, Jan. Základy mediální výchovy. Praha:</a:t>
            </a:r>
            <a:r>
              <a:rPr lang="cs-CZ" sz="2000" dirty="0"/>
              <a:t> </a:t>
            </a:r>
            <a:r>
              <a:rPr lang="cs-CZ" sz="2000" dirty="0">
                <a:hlinkClick r:id="rId4"/>
              </a:rPr>
              <a:t>Portál, 2007. ISBN 978-80-7367-315-4. </a:t>
            </a:r>
            <a:r>
              <a:rPr lang="cs-CZ" sz="2000" dirty="0"/>
              <a:t>[cit. 2024-06-26].</a:t>
            </a:r>
            <a:endParaRPr lang="pl-PL" sz="2000" dirty="0"/>
          </a:p>
          <a:p>
            <a:pPr>
              <a:buNone/>
            </a:pPr>
            <a:r>
              <a:rPr lang="cs-CZ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9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F283CC5-C2F0-B6DF-6070-7D451981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4" y="1628783"/>
            <a:ext cx="10533073" cy="437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1836335" y="2828835"/>
            <a:ext cx="8519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Dofinansowane ze środków UE. Wyrażone poglądy i opinie są jedynie opiniami autora lub autorów i niekoniecznie odzwierciedlają poglądy i opinie Unii Europejskiej lub Fundacji Rozwoju Systemu Edukacji. Unia Europejska ani Fundacja Rozwoju Systemu Edukacji nie ponoszą za nie odpowiedzialności.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49576-D823-3558-F74C-D29C7B4A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384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SPIS TREŚCI</a:t>
            </a:r>
            <a:br>
              <a:rPr lang="pl-PL" sz="3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864DE05-ED08-7D37-F4DA-742BAAF7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56798"/>
            <a:ext cx="9720261" cy="52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91A398FD-753E-DB44-41AC-CAA84424D4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7588" y="13854"/>
            <a:ext cx="1514412" cy="115339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6B6DCEF-0AD2-55A1-C19F-5B9137C95980}"/>
              </a:ext>
            </a:extLst>
          </p:cNvPr>
          <p:cNvSpPr txBox="1"/>
          <p:nvPr/>
        </p:nvSpPr>
        <p:spPr>
          <a:xfrm>
            <a:off x="1514704" y="2231941"/>
            <a:ext cx="836725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/>
              <a:t>1. CO TO JEST JOGA</a:t>
            </a:r>
            <a:endParaRPr lang="pl-PL" sz="2400" dirty="0"/>
          </a:p>
          <a:p>
            <a:pPr lvl="0"/>
            <a:r>
              <a:rPr lang="cs-CZ" sz="2400" b="1" dirty="0"/>
              <a:t>2. METODYKA LEKCJI</a:t>
            </a:r>
            <a:endParaRPr lang="pl-PL" sz="2400" dirty="0"/>
          </a:p>
          <a:p>
            <a:pPr lvl="0"/>
            <a:r>
              <a:rPr lang="cs-CZ" sz="2400" b="1" dirty="0"/>
              <a:t>3. MOTYWACJA</a:t>
            </a:r>
            <a:endParaRPr lang="pl-PL" sz="2400" dirty="0"/>
          </a:p>
          <a:p>
            <a:pPr lvl="0"/>
            <a:r>
              <a:rPr lang="cs-CZ" sz="2400" b="1" dirty="0"/>
              <a:t>4. CZĘŚĆ TEORETYCZNA</a:t>
            </a:r>
            <a:endParaRPr lang="pl-PL" sz="2400" dirty="0"/>
          </a:p>
          <a:p>
            <a:pPr lvl="0"/>
            <a:r>
              <a:rPr lang="cs-CZ" sz="2400" b="1" dirty="0"/>
              <a:t>5. CZĘŚĆ PRAKTYCZNA </a:t>
            </a:r>
            <a:endParaRPr lang="pl-PL" sz="2400" dirty="0"/>
          </a:p>
          <a:p>
            <a:pPr lvl="0"/>
            <a:r>
              <a:rPr lang="cs-CZ" sz="2400" b="1" dirty="0"/>
              <a:t>6. OCENA</a:t>
            </a:r>
            <a:endParaRPr lang="cs-CZ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cs-CZ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cs-CZ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pl-PL" sz="2200" dirty="0"/>
          </a:p>
        </p:txBody>
      </p:sp>
      <p:pic>
        <p:nvPicPr>
          <p:cNvPr id="21" name="Obraz 5">
            <a:extLst>
              <a:ext uri="{FF2B5EF4-FFF2-40B4-BE49-F238E27FC236}">
                <a16:creationId xmlns:a16="http://schemas.microsoft.com/office/drawing/2014/main" id="{E982B81C-0B8B-A531-D365-E7FAAFBB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9154F4AA-0C91-E6B3-5F01-352703F8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6508"/>
            <a:ext cx="10515600" cy="48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E0E9DB-E80D-C838-8054-CD1DD87B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148348"/>
            <a:ext cx="8177981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CO TO JEST  JOGA? </a:t>
            </a:r>
            <a:endParaRPr lang="pl-PL" sz="3200" dirty="0"/>
          </a:p>
        </p:txBody>
      </p:sp>
      <p:pic>
        <p:nvPicPr>
          <p:cNvPr id="14" name="Obraz 5">
            <a:extLst>
              <a:ext uri="{FF2B5EF4-FFF2-40B4-BE49-F238E27FC236}">
                <a16:creationId xmlns:a16="http://schemas.microsoft.com/office/drawing/2014/main" id="{EA88B3E6-DBCC-1A2C-6479-74F47F6B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438E4E1-2F04-99B6-06AA-30C1099BA2C9}"/>
              </a:ext>
            </a:extLst>
          </p:cNvPr>
          <p:cNvSpPr txBox="1"/>
          <p:nvPr/>
        </p:nvSpPr>
        <p:spPr>
          <a:xfrm>
            <a:off x="1619419" y="2415107"/>
            <a:ext cx="943494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Joga to rozbudowany system poszczególnych ćwiczeń (asan), które opierają się na sobie nawzajem.</a:t>
            </a:r>
          </a:p>
          <a:p>
            <a:pPr algn="ctr"/>
            <a:r>
              <a:rPr lang="cs-CZ" sz="2400" dirty="0"/>
              <a:t> Joga rozciąga całe ciało. Zwraca uwagę na oddychanie</a:t>
            </a:r>
            <a:endParaRPr lang="pl-PL" sz="2400" dirty="0"/>
          </a:p>
          <a:p>
            <a:pPr algn="ctr"/>
            <a:r>
              <a:rPr lang="cs-CZ" sz="2400" dirty="0"/>
              <a:t>Uczy nas świadomej i uważnej pracy z ciałem i oddechem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2448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EF2485-6CAB-09F2-43C8-EDF940CF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6" y="1054849"/>
            <a:ext cx="10435848" cy="53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7DDFFA-1059-CC1E-1A7B-A53B3A1C6485}"/>
              </a:ext>
            </a:extLst>
          </p:cNvPr>
          <p:cNvSpPr txBox="1"/>
          <p:nvPr/>
        </p:nvSpPr>
        <p:spPr>
          <a:xfrm>
            <a:off x="-1454727" y="334880"/>
            <a:ext cx="7377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80"/>
              </a:spcBef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METODYKA LEKCJI</a:t>
            </a:r>
            <a:endParaRPr lang="pl-PL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id="{A9108613-5AD1-D977-BA74-FB14E31A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88F6745-9F06-8A62-BA9C-92C30946F9E1}"/>
              </a:ext>
            </a:extLst>
          </p:cNvPr>
          <p:cNvSpPr txBox="1"/>
          <p:nvPr/>
        </p:nvSpPr>
        <p:spPr>
          <a:xfrm>
            <a:off x="1371042" y="2146491"/>
            <a:ext cx="92586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/>
              <a:t>Przedmiot: </a:t>
            </a:r>
            <a:r>
              <a:rPr lang="pl-PL" sz="2200" dirty="0"/>
              <a:t>wychowanie fizyczne, klub jogi</a:t>
            </a:r>
            <a:r>
              <a:rPr lang="pl-PL" sz="2200" b="1" dirty="0"/>
              <a:t> </a:t>
            </a:r>
          </a:p>
          <a:p>
            <a:r>
              <a:rPr lang="pl-PL" sz="2200" b="1" dirty="0"/>
              <a:t>Relacje </a:t>
            </a:r>
            <a:r>
              <a:rPr lang="pl-PL" sz="2200" b="1" dirty="0" err="1"/>
              <a:t>międzyprzedmiotowe</a:t>
            </a:r>
            <a:r>
              <a:rPr lang="pl-PL" sz="2200" b="1" dirty="0"/>
              <a:t>: </a:t>
            </a:r>
            <a:r>
              <a:rPr lang="pl-PL" sz="2200" dirty="0"/>
              <a:t>wychowanie obywatelskie, ekologia</a:t>
            </a:r>
            <a:r>
              <a:rPr lang="pl-PL" sz="2200" b="1" dirty="0"/>
              <a:t> </a:t>
            </a:r>
          </a:p>
          <a:p>
            <a:r>
              <a:rPr lang="pl-PL" sz="2200" b="1" dirty="0"/>
              <a:t>Klasa: </a:t>
            </a:r>
            <a:r>
              <a:rPr lang="pl-PL" sz="2200" dirty="0"/>
              <a:t>7, 8, 9</a:t>
            </a:r>
            <a:endParaRPr lang="pl-PL" sz="2200" b="1" dirty="0"/>
          </a:p>
          <a:p>
            <a:r>
              <a:rPr lang="pl-PL" sz="2200" b="1" dirty="0"/>
              <a:t>Temat: </a:t>
            </a:r>
            <a:r>
              <a:rPr lang="pl-PL" sz="2200" dirty="0"/>
              <a:t>Powitanie Słońca</a:t>
            </a:r>
            <a:endParaRPr lang="pl-PL" sz="2200" b="1" dirty="0"/>
          </a:p>
          <a:p>
            <a:r>
              <a:rPr lang="pl-PL" sz="2200" b="1" dirty="0"/>
              <a:t>Cel: </a:t>
            </a:r>
            <a:r>
              <a:rPr lang="pl-PL" sz="2200" dirty="0"/>
              <a:t>Świadomy ruch połączony z oddechem</a:t>
            </a:r>
            <a:endParaRPr lang="pl-PL" sz="2200" b="1" dirty="0"/>
          </a:p>
          <a:p>
            <a:r>
              <a:rPr lang="pl-PL" sz="2200" b="1" dirty="0"/>
              <a:t>Cel edukacyjny</a:t>
            </a:r>
            <a:r>
              <a:rPr lang="pl-PL" sz="2200" dirty="0"/>
              <a:t>: Uświadomienie sobie pełni wdechu i wydechu podczas ćwiczenia, włączenie świadomego oddychania do codziennej rutyny.</a:t>
            </a:r>
          </a:p>
          <a:p>
            <a:r>
              <a:rPr lang="pl-PL" sz="2200" b="1" dirty="0"/>
              <a:t>Organizacja lekcji</a:t>
            </a:r>
            <a:r>
              <a:rPr lang="pl-PL" sz="2200" dirty="0"/>
              <a:t>: praktyka Powitania Słońca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25556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A899608-0E12-DA11-4443-9F75CA0B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1601"/>
            <a:ext cx="9519370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D1082C7-C07E-57FF-E8E3-96F8ACD6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4216180-A465-FB59-6B6C-BBEA36B792B9}"/>
              </a:ext>
            </a:extLst>
          </p:cNvPr>
          <p:cNvSpPr txBox="1"/>
          <p:nvPr/>
        </p:nvSpPr>
        <p:spPr>
          <a:xfrm>
            <a:off x="1066801" y="2933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MOTYWACJA</a:t>
            </a:r>
            <a:endParaRPr lang="pl-PL" sz="32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0E0CC5C-AE7A-9E8F-AAF9-C1D6D31BBA11}"/>
              </a:ext>
            </a:extLst>
          </p:cNvPr>
          <p:cNvSpPr txBox="1"/>
          <p:nvPr/>
        </p:nvSpPr>
        <p:spPr>
          <a:xfrm>
            <a:off x="1836187" y="2551837"/>
            <a:ext cx="82061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Oddech jest jedyną rzeczą, która towarzyszy nam przez całe życie</a:t>
            </a:r>
            <a:r>
              <a:rPr lang="cs-CZ" sz="2200" dirty="0"/>
              <a:t>.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Lekcja wprowadzająca:</a:t>
            </a:r>
            <a:endParaRPr lang="pl-PL" sz="2200" dirty="0"/>
          </a:p>
          <a:p>
            <a:r>
              <a:rPr lang="cs-CZ" sz="2200" dirty="0"/>
              <a:t>Nauczyciel wspólnie z uczniami zastanawia się nad pytaniami:</a:t>
            </a:r>
            <a:endParaRPr lang="pl-PL" sz="2200" dirty="0"/>
          </a:p>
          <a:p>
            <a:r>
              <a:rPr lang="cs-CZ" sz="2200" dirty="0"/>
              <a:t> - Dlaczego potrzebujemy oddychać?</a:t>
            </a:r>
            <a:endParaRPr lang="pl-PL" sz="2200" dirty="0"/>
          </a:p>
          <a:p>
            <a:r>
              <a:rPr lang="cs-CZ" sz="2200" dirty="0"/>
              <a:t>- Czy uważasz, że w pełni wykorzystujesz swój oddech?</a:t>
            </a:r>
            <a:endParaRPr lang="pl-PL" sz="2200" dirty="0"/>
          </a:p>
          <a:p>
            <a:r>
              <a:rPr lang="cs-CZ" sz="2200" dirty="0"/>
              <a:t>- Czy pozycja ciała wpływa na przebieg oddychania? Jeśli tak, to jak?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9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84469-7E58-CE29-C950-99E7A6B5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CZĘŚĆ TEORETYCZNA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2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82EF8CE-A145-B19E-F399-1B87F7E9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1171710"/>
            <a:ext cx="9588643" cy="50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CFC4E66-479E-1B5B-276B-79290B67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45ECF75-CD63-53AE-E383-5B00FEEA233B}"/>
              </a:ext>
            </a:extLst>
          </p:cNvPr>
          <p:cNvSpPr txBox="1"/>
          <p:nvPr/>
        </p:nvSpPr>
        <p:spPr>
          <a:xfrm>
            <a:off x="1375624" y="2253892"/>
            <a:ext cx="899740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Nauczyciel prowadzi uczniów do postrzegania oddechu w różnych pozycjach ciała (siedzenie na krześle, siedzenie na podłodze, leżenie na plecach, leżenie na brzuchu, postawa wyprostowana, postawa z telefonem komórkowym w dłoni ).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Uczniowie wykonują trzy wdechy i trzy wydechy dla każdej badanej pozycji.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/>
          </a:p>
          <a:p>
            <a:r>
              <a:rPr lang="cs-CZ" sz="2200" dirty="0"/>
              <a:t>    Informacje zwrotne: czy zauważyłeś jakieś zmiany w oddychaniu? Jakie?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FECE24-593B-CE98-0D82-450BF42B8661}"/>
              </a:ext>
            </a:extLst>
          </p:cNvPr>
          <p:cNvSpPr txBox="1"/>
          <p:nvPr/>
        </p:nvSpPr>
        <p:spPr>
          <a:xfrm>
            <a:off x="2382982" y="1704051"/>
            <a:ext cx="63176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00" algn="just">
              <a:spcBef>
                <a:spcPts val="680"/>
              </a:spcBef>
            </a:pPr>
            <a:r>
              <a:rPr lang="cs-CZ" sz="26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WSTĘP</a:t>
            </a:r>
            <a:endParaRPr lang="pl-PL" sz="2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7D5AEB2-A1D9-8197-7863-ED6818BA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7" y="607219"/>
            <a:ext cx="10258925" cy="548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0D9F58A1-9D12-AABC-4C52-09C14AE9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3282925-1A1E-AF47-8622-3392E33F83F3}"/>
              </a:ext>
            </a:extLst>
          </p:cNvPr>
          <p:cNvSpPr txBox="1"/>
          <p:nvPr/>
        </p:nvSpPr>
        <p:spPr>
          <a:xfrm>
            <a:off x="4480409" y="1100494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POWITANIE SŁOŃCA</a:t>
            </a:r>
            <a:endParaRPr lang="pl-PL" sz="26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6B69D85-7CD4-A1D0-BA18-6D38D713882D}"/>
              </a:ext>
            </a:extLst>
          </p:cNvPr>
          <p:cNvSpPr txBox="1"/>
          <p:nvPr/>
        </p:nvSpPr>
        <p:spPr>
          <a:xfrm>
            <a:off x="1611596" y="1926747"/>
            <a:ext cx="861395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Motywacyjne wideo</a:t>
            </a:r>
            <a:endParaRPr lang="pl-PL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Powitanie Słońca to najsłynniejsza rutyna jogi, istnieje wiele jej odmian, my nauczymy się tej podstawowej, przeznaczonej dla początkujących.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Powitanie Słońca może być używane do rozpoczęcia dnia, kiedy potrzebujemy rozciągnąć lub wykonać jedno powtórzenie przed aktywnością sportową lub pieszą.</a:t>
            </a:r>
            <a:endParaRPr lang="pl-PL" sz="2200" dirty="0"/>
          </a:p>
          <a:p>
            <a:pPr algn="ctr"/>
            <a:r>
              <a:rPr lang="cs-CZ" sz="2200" dirty="0"/>
              <a:t>Lub po prostu dla zabawy.....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67530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E57655F-24B2-11E8-6984-BE32BC6F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4" y="1126548"/>
            <a:ext cx="10435848" cy="53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1DC4AE4E-84AC-0653-D338-27992CED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6212522-4B1C-9039-D828-F527F7408885}"/>
              </a:ext>
            </a:extLst>
          </p:cNvPr>
          <p:cNvSpPr txBox="1"/>
          <p:nvPr/>
        </p:nvSpPr>
        <p:spPr>
          <a:xfrm>
            <a:off x="652094" y="-61970"/>
            <a:ext cx="9704610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>
              <a:lnSpc>
                <a:spcPts val="8705"/>
              </a:lnSpc>
              <a:spcBef>
                <a:spcPts val="800"/>
              </a:spcBef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CZĘŚĆ PRAKTYCZNA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FE20694-0972-7E36-42EE-2FCB9CB267AE}"/>
              </a:ext>
            </a:extLst>
          </p:cNvPr>
          <p:cNvSpPr txBox="1"/>
          <p:nvPr/>
        </p:nvSpPr>
        <p:spPr>
          <a:xfrm>
            <a:off x="1354848" y="2417500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Postaw stopy na ziemi 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Zwróć uwagę na podeszwy stóp, kostki, kolana, biodra, ramiona 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Wyciągamy czubek głowy.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Wdech, wydech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BA914647-0CA0-4965-35DD-59BB23B8F4DD}"/>
              </a:ext>
            </a:extLst>
          </p:cNvPr>
          <p:cNvGrpSpPr>
            <a:grpSpLocks/>
          </p:cNvGrpSpPr>
          <p:nvPr/>
        </p:nvGrpSpPr>
        <p:grpSpPr bwMode="auto">
          <a:xfrm>
            <a:off x="7329329" y="2126498"/>
            <a:ext cx="2285534" cy="3372361"/>
            <a:chOff x="15142" y="15"/>
            <a:chExt cx="11115" cy="16184"/>
          </a:xfrm>
        </p:grpSpPr>
        <p:pic>
          <p:nvPicPr>
            <p:cNvPr id="7171" name="Picture 3">
              <a:extLst>
                <a:ext uri="{FF2B5EF4-FFF2-40B4-BE49-F238E27FC236}">
                  <a16:creationId xmlns:a16="http://schemas.microsoft.com/office/drawing/2014/main" id="{2723FAF3-1411-C2FD-2354-2DF75E2F8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9" y="9658"/>
              <a:ext cx="8582" cy="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DF5096FA-8142-3211-1A52-F6E0B07F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4" y="14"/>
              <a:ext cx="6555" cy="8080"/>
            </a:xfrm>
            <a:custGeom>
              <a:avLst/>
              <a:gdLst>
                <a:gd name="T0" fmla="+- 0 20398 17425"/>
                <a:gd name="T1" fmla="*/ T0 w 6555"/>
                <a:gd name="T2" fmla="+- 0 8095 15"/>
                <a:gd name="T3" fmla="*/ 8095 h 8080"/>
                <a:gd name="T4" fmla="+- 0 21151 17425"/>
                <a:gd name="T5" fmla="*/ T4 w 6555"/>
                <a:gd name="T6" fmla="+- 0 8075 15"/>
                <a:gd name="T7" fmla="*/ 8075 h 8080"/>
                <a:gd name="T8" fmla="+- 0 23980 17425"/>
                <a:gd name="T9" fmla="*/ T8 w 6555"/>
                <a:gd name="T10" fmla="+- 0 15 15"/>
                <a:gd name="T11" fmla="*/ 15 h 8080"/>
                <a:gd name="T12" fmla="+- 0 23972 17425"/>
                <a:gd name="T13" fmla="*/ T12 w 6555"/>
                <a:gd name="T14" fmla="+- 0 5055 15"/>
                <a:gd name="T15" fmla="*/ 5055 h 8080"/>
                <a:gd name="T16" fmla="+- 0 23938 17425"/>
                <a:gd name="T17" fmla="*/ T16 w 6555"/>
                <a:gd name="T18" fmla="+- 0 5355 15"/>
                <a:gd name="T19" fmla="*/ 5355 h 8080"/>
                <a:gd name="T20" fmla="+- 0 23878 17425"/>
                <a:gd name="T21" fmla="*/ T20 w 6555"/>
                <a:gd name="T22" fmla="+- 0 5635 15"/>
                <a:gd name="T23" fmla="*/ 5635 h 8080"/>
                <a:gd name="T24" fmla="+- 0 23793 17425"/>
                <a:gd name="T25" fmla="*/ T24 w 6555"/>
                <a:gd name="T26" fmla="+- 0 5915 15"/>
                <a:gd name="T27" fmla="*/ 5915 h 8080"/>
                <a:gd name="T28" fmla="+- 0 23685 17425"/>
                <a:gd name="T29" fmla="*/ T28 w 6555"/>
                <a:gd name="T30" fmla="+- 0 6175 15"/>
                <a:gd name="T31" fmla="*/ 6175 h 8080"/>
                <a:gd name="T32" fmla="+- 0 23555 17425"/>
                <a:gd name="T33" fmla="*/ T32 w 6555"/>
                <a:gd name="T34" fmla="+- 0 6435 15"/>
                <a:gd name="T35" fmla="*/ 6435 h 8080"/>
                <a:gd name="T36" fmla="+- 0 23404 17425"/>
                <a:gd name="T37" fmla="*/ T36 w 6555"/>
                <a:gd name="T38" fmla="+- 0 6675 15"/>
                <a:gd name="T39" fmla="*/ 6675 h 8080"/>
                <a:gd name="T40" fmla="+- 0 23233 17425"/>
                <a:gd name="T41" fmla="*/ T40 w 6555"/>
                <a:gd name="T42" fmla="+- 0 6915 15"/>
                <a:gd name="T43" fmla="*/ 6915 h 8080"/>
                <a:gd name="T44" fmla="+- 0 23043 17425"/>
                <a:gd name="T45" fmla="*/ T44 w 6555"/>
                <a:gd name="T46" fmla="+- 0 7115 15"/>
                <a:gd name="T47" fmla="*/ 7115 h 8080"/>
                <a:gd name="T48" fmla="+- 0 22836 17425"/>
                <a:gd name="T49" fmla="*/ T48 w 6555"/>
                <a:gd name="T50" fmla="+- 0 7315 15"/>
                <a:gd name="T51" fmla="*/ 7315 h 8080"/>
                <a:gd name="T52" fmla="+- 0 22613 17425"/>
                <a:gd name="T53" fmla="*/ T52 w 6555"/>
                <a:gd name="T54" fmla="+- 0 7495 15"/>
                <a:gd name="T55" fmla="*/ 7495 h 8080"/>
                <a:gd name="T56" fmla="+- 0 22375 17425"/>
                <a:gd name="T57" fmla="*/ T56 w 6555"/>
                <a:gd name="T58" fmla="+- 0 7635 15"/>
                <a:gd name="T59" fmla="*/ 7635 h 8080"/>
                <a:gd name="T60" fmla="+- 0 22058 17425"/>
                <a:gd name="T61" fmla="*/ T60 w 6555"/>
                <a:gd name="T62" fmla="+- 0 7815 15"/>
                <a:gd name="T63" fmla="*/ 7815 h 8080"/>
                <a:gd name="T64" fmla="+- 0 21297 17425"/>
                <a:gd name="T65" fmla="*/ T64 w 6555"/>
                <a:gd name="T66" fmla="+- 0 8055 15"/>
                <a:gd name="T67" fmla="*/ 8055 h 8080"/>
                <a:gd name="T68" fmla="+- 0 20925 17425"/>
                <a:gd name="T69" fmla="*/ T68 w 6555"/>
                <a:gd name="T70" fmla="+- 0 8015 15"/>
                <a:gd name="T71" fmla="*/ 8015 h 8080"/>
                <a:gd name="T72" fmla="+- 0 21363 17425"/>
                <a:gd name="T73" fmla="*/ T72 w 6555"/>
                <a:gd name="T74" fmla="+- 0 7955 15"/>
                <a:gd name="T75" fmla="*/ 7955 h 8080"/>
                <a:gd name="T76" fmla="+- 0 21914 17425"/>
                <a:gd name="T77" fmla="*/ T76 w 6555"/>
                <a:gd name="T78" fmla="+- 0 7795 15"/>
                <a:gd name="T79" fmla="*/ 7795 h 8080"/>
                <a:gd name="T80" fmla="+- 0 22172 17425"/>
                <a:gd name="T81" fmla="*/ T80 w 6555"/>
                <a:gd name="T82" fmla="+- 0 7675 15"/>
                <a:gd name="T83" fmla="*/ 7675 h 8080"/>
                <a:gd name="T84" fmla="+- 0 22476 17425"/>
                <a:gd name="T85" fmla="*/ T84 w 6555"/>
                <a:gd name="T86" fmla="+- 0 7495 15"/>
                <a:gd name="T87" fmla="*/ 7495 h 8080"/>
                <a:gd name="T88" fmla="+- 0 22704 17425"/>
                <a:gd name="T89" fmla="*/ T88 w 6555"/>
                <a:gd name="T90" fmla="+- 0 7335 15"/>
                <a:gd name="T91" fmla="*/ 7335 h 8080"/>
                <a:gd name="T92" fmla="+- 0 22915 17425"/>
                <a:gd name="T93" fmla="*/ T92 w 6555"/>
                <a:gd name="T94" fmla="+- 0 7135 15"/>
                <a:gd name="T95" fmla="*/ 7135 h 8080"/>
                <a:gd name="T96" fmla="+- 0 23110 17425"/>
                <a:gd name="T97" fmla="*/ T96 w 6555"/>
                <a:gd name="T98" fmla="+- 0 6935 15"/>
                <a:gd name="T99" fmla="*/ 6935 h 8080"/>
                <a:gd name="T100" fmla="+- 0 23286 17425"/>
                <a:gd name="T101" fmla="*/ T100 w 6555"/>
                <a:gd name="T102" fmla="+- 0 6715 15"/>
                <a:gd name="T103" fmla="*/ 6715 h 8080"/>
                <a:gd name="T104" fmla="+- 0 23443 17425"/>
                <a:gd name="T105" fmla="*/ T104 w 6555"/>
                <a:gd name="T106" fmla="+- 0 6475 15"/>
                <a:gd name="T107" fmla="*/ 6475 h 8080"/>
                <a:gd name="T108" fmla="+- 0 23579 17425"/>
                <a:gd name="T109" fmla="*/ T108 w 6555"/>
                <a:gd name="T110" fmla="+- 0 6235 15"/>
                <a:gd name="T111" fmla="*/ 6235 h 8080"/>
                <a:gd name="T112" fmla="+- 0 23693 17425"/>
                <a:gd name="T113" fmla="*/ T112 w 6555"/>
                <a:gd name="T114" fmla="+- 0 5975 15"/>
                <a:gd name="T115" fmla="*/ 5975 h 8080"/>
                <a:gd name="T116" fmla="+- 0 23784 17425"/>
                <a:gd name="T117" fmla="*/ T116 w 6555"/>
                <a:gd name="T118" fmla="+- 0 5695 15"/>
                <a:gd name="T119" fmla="*/ 5695 h 8080"/>
                <a:gd name="T120" fmla="+- 0 23851 17425"/>
                <a:gd name="T121" fmla="*/ T120 w 6555"/>
                <a:gd name="T122" fmla="+- 0 5415 15"/>
                <a:gd name="T123" fmla="*/ 5415 h 8080"/>
                <a:gd name="T124" fmla="+- 0 23891 17425"/>
                <a:gd name="T125" fmla="*/ T124 w 6555"/>
                <a:gd name="T126" fmla="+- 0 5135 15"/>
                <a:gd name="T127" fmla="*/ 5135 h 8080"/>
                <a:gd name="T128" fmla="+- 0 23905 17425"/>
                <a:gd name="T129" fmla="*/ T128 w 6555"/>
                <a:gd name="T130" fmla="+- 0 4835 15"/>
                <a:gd name="T131" fmla="*/ 4835 h 8080"/>
                <a:gd name="T132" fmla="+- 0 17496 17425"/>
                <a:gd name="T133" fmla="*/ T132 w 6555"/>
                <a:gd name="T134" fmla="+- 0 4835 15"/>
                <a:gd name="T135" fmla="*/ 4835 h 8080"/>
                <a:gd name="T136" fmla="+- 0 17510 17425"/>
                <a:gd name="T137" fmla="*/ T136 w 6555"/>
                <a:gd name="T138" fmla="+- 0 5135 15"/>
                <a:gd name="T139" fmla="*/ 5135 h 8080"/>
                <a:gd name="T140" fmla="+- 0 17551 17425"/>
                <a:gd name="T141" fmla="*/ T140 w 6555"/>
                <a:gd name="T142" fmla="+- 0 5415 15"/>
                <a:gd name="T143" fmla="*/ 5415 h 8080"/>
                <a:gd name="T144" fmla="+- 0 17618 17425"/>
                <a:gd name="T145" fmla="*/ T144 w 6555"/>
                <a:gd name="T146" fmla="+- 0 5695 15"/>
                <a:gd name="T147" fmla="*/ 5695 h 8080"/>
                <a:gd name="T148" fmla="+- 0 17708 17425"/>
                <a:gd name="T149" fmla="*/ T148 w 6555"/>
                <a:gd name="T150" fmla="+- 0 5975 15"/>
                <a:gd name="T151" fmla="*/ 5975 h 8080"/>
                <a:gd name="T152" fmla="+- 0 17823 17425"/>
                <a:gd name="T153" fmla="*/ T152 w 6555"/>
                <a:gd name="T154" fmla="+- 0 6235 15"/>
                <a:gd name="T155" fmla="*/ 6235 h 8080"/>
                <a:gd name="T156" fmla="+- 0 17959 17425"/>
                <a:gd name="T157" fmla="*/ T156 w 6555"/>
                <a:gd name="T158" fmla="+- 0 6475 15"/>
                <a:gd name="T159" fmla="*/ 6475 h 8080"/>
                <a:gd name="T160" fmla="+- 0 18115 17425"/>
                <a:gd name="T161" fmla="*/ T160 w 6555"/>
                <a:gd name="T162" fmla="+- 0 6715 15"/>
                <a:gd name="T163" fmla="*/ 6715 h 8080"/>
                <a:gd name="T164" fmla="+- 0 18292 17425"/>
                <a:gd name="T165" fmla="*/ T164 w 6555"/>
                <a:gd name="T166" fmla="+- 0 6935 15"/>
                <a:gd name="T167" fmla="*/ 6935 h 8080"/>
                <a:gd name="T168" fmla="+- 0 18486 17425"/>
                <a:gd name="T169" fmla="*/ T168 w 6555"/>
                <a:gd name="T170" fmla="+- 0 7135 15"/>
                <a:gd name="T171" fmla="*/ 7135 h 8080"/>
                <a:gd name="T172" fmla="+- 0 18698 17425"/>
                <a:gd name="T173" fmla="*/ T172 w 6555"/>
                <a:gd name="T174" fmla="+- 0 7335 15"/>
                <a:gd name="T175" fmla="*/ 7335 h 8080"/>
                <a:gd name="T176" fmla="+- 0 18925 17425"/>
                <a:gd name="T177" fmla="*/ T176 w 6555"/>
                <a:gd name="T178" fmla="+- 0 7495 15"/>
                <a:gd name="T179" fmla="*/ 7495 h 8080"/>
                <a:gd name="T180" fmla="+- 0 19229 17425"/>
                <a:gd name="T181" fmla="*/ T180 w 6555"/>
                <a:gd name="T182" fmla="+- 0 7675 15"/>
                <a:gd name="T183" fmla="*/ 7675 h 8080"/>
                <a:gd name="T184" fmla="+- 0 19487 17425"/>
                <a:gd name="T185" fmla="*/ T184 w 6555"/>
                <a:gd name="T186" fmla="+- 0 7795 15"/>
                <a:gd name="T187" fmla="*/ 7795 h 8080"/>
                <a:gd name="T188" fmla="+- 0 20037 17425"/>
                <a:gd name="T189" fmla="*/ T188 w 6555"/>
                <a:gd name="T190" fmla="+- 0 7955 15"/>
                <a:gd name="T191" fmla="*/ 7955 h 8080"/>
                <a:gd name="T192" fmla="+- 0 20475 17425"/>
                <a:gd name="T193" fmla="*/ T192 w 6555"/>
                <a:gd name="T194" fmla="+- 0 8015 15"/>
                <a:gd name="T195" fmla="*/ 8015 h 8080"/>
                <a:gd name="T196" fmla="+- 0 19474 17425"/>
                <a:gd name="T197" fmla="*/ T196 w 6555"/>
                <a:gd name="T198" fmla="+- 0 7875 15"/>
                <a:gd name="T199" fmla="*/ 7875 h 8080"/>
                <a:gd name="T200" fmla="+- 0 19213 17425"/>
                <a:gd name="T201" fmla="*/ T200 w 6555"/>
                <a:gd name="T202" fmla="+- 0 7755 15"/>
                <a:gd name="T203" fmla="*/ 7755 h 8080"/>
                <a:gd name="T204" fmla="+- 0 18904 17425"/>
                <a:gd name="T205" fmla="*/ T204 w 6555"/>
                <a:gd name="T206" fmla="+- 0 7575 15"/>
                <a:gd name="T207" fmla="*/ 7575 h 8080"/>
                <a:gd name="T208" fmla="+- 0 18674 17425"/>
                <a:gd name="T209" fmla="*/ T208 w 6555"/>
                <a:gd name="T210" fmla="+- 0 7395 15"/>
                <a:gd name="T211" fmla="*/ 7395 h 8080"/>
                <a:gd name="T212" fmla="+- 0 18458 17425"/>
                <a:gd name="T213" fmla="*/ T212 w 6555"/>
                <a:gd name="T214" fmla="+- 0 7215 15"/>
                <a:gd name="T215" fmla="*/ 7215 h 8080"/>
                <a:gd name="T216" fmla="+- 0 18260 17425"/>
                <a:gd name="T217" fmla="*/ T216 w 6555"/>
                <a:gd name="T218" fmla="+- 0 7015 15"/>
                <a:gd name="T219" fmla="*/ 7015 h 8080"/>
                <a:gd name="T220" fmla="+- 0 18079 17425"/>
                <a:gd name="T221" fmla="*/ T220 w 6555"/>
                <a:gd name="T222" fmla="+- 0 6795 15"/>
                <a:gd name="T223" fmla="*/ 6795 h 8080"/>
                <a:gd name="T224" fmla="+- 0 17918 17425"/>
                <a:gd name="T225" fmla="*/ T224 w 6555"/>
                <a:gd name="T226" fmla="+- 0 6555 15"/>
                <a:gd name="T227" fmla="*/ 6555 h 8080"/>
                <a:gd name="T228" fmla="+- 0 17777 17425"/>
                <a:gd name="T229" fmla="*/ T228 w 6555"/>
                <a:gd name="T230" fmla="+- 0 6315 15"/>
                <a:gd name="T231" fmla="*/ 6315 h 8080"/>
                <a:gd name="T232" fmla="+- 0 17658 17425"/>
                <a:gd name="T233" fmla="*/ T232 w 6555"/>
                <a:gd name="T234" fmla="+- 0 6055 15"/>
                <a:gd name="T235" fmla="*/ 6055 h 8080"/>
                <a:gd name="T236" fmla="+- 0 17561 17425"/>
                <a:gd name="T237" fmla="*/ T236 w 6555"/>
                <a:gd name="T238" fmla="+- 0 5775 15"/>
                <a:gd name="T239" fmla="*/ 5775 h 8080"/>
                <a:gd name="T240" fmla="+- 0 17489 17425"/>
                <a:gd name="T241" fmla="*/ T240 w 6555"/>
                <a:gd name="T242" fmla="+- 0 5495 15"/>
                <a:gd name="T243" fmla="*/ 5495 h 8080"/>
                <a:gd name="T244" fmla="+- 0 17442 17425"/>
                <a:gd name="T245" fmla="*/ T244 w 6555"/>
                <a:gd name="T246" fmla="+- 0 5195 15"/>
                <a:gd name="T247" fmla="*/ 5195 h 8080"/>
                <a:gd name="T248" fmla="+- 0 17425 17425"/>
                <a:gd name="T249" fmla="*/ T248 w 6555"/>
                <a:gd name="T250" fmla="+- 0 15 15"/>
                <a:gd name="T251" fmla="*/ 15 h 80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6555" h="8080">
                  <a:moveTo>
                    <a:pt x="2898" y="8060"/>
                  </a:moveTo>
                  <a:lnTo>
                    <a:pt x="3652" y="8060"/>
                  </a:lnTo>
                  <a:lnTo>
                    <a:pt x="3577" y="8080"/>
                  </a:lnTo>
                  <a:lnTo>
                    <a:pt x="2973" y="8080"/>
                  </a:lnTo>
                  <a:lnTo>
                    <a:pt x="2898" y="8060"/>
                  </a:lnTo>
                  <a:close/>
                  <a:moveTo>
                    <a:pt x="2751" y="8040"/>
                  </a:moveTo>
                  <a:lnTo>
                    <a:pt x="3799" y="8040"/>
                  </a:lnTo>
                  <a:lnTo>
                    <a:pt x="3726" y="8060"/>
                  </a:lnTo>
                  <a:lnTo>
                    <a:pt x="2824" y="8060"/>
                  </a:lnTo>
                  <a:lnTo>
                    <a:pt x="2751" y="8040"/>
                  </a:lnTo>
                  <a:close/>
                  <a:moveTo>
                    <a:pt x="6480" y="0"/>
                  </a:moveTo>
                  <a:lnTo>
                    <a:pt x="6555" y="0"/>
                  </a:lnTo>
                  <a:lnTo>
                    <a:pt x="6555" y="4820"/>
                  </a:lnTo>
                  <a:lnTo>
                    <a:pt x="6554" y="4880"/>
                  </a:lnTo>
                  <a:lnTo>
                    <a:pt x="6551" y="4960"/>
                  </a:lnTo>
                  <a:lnTo>
                    <a:pt x="6547" y="5040"/>
                  </a:lnTo>
                  <a:lnTo>
                    <a:pt x="6541" y="5120"/>
                  </a:lnTo>
                  <a:lnTo>
                    <a:pt x="6533" y="5180"/>
                  </a:lnTo>
                  <a:lnTo>
                    <a:pt x="6524" y="5260"/>
                  </a:lnTo>
                  <a:lnTo>
                    <a:pt x="6513" y="5340"/>
                  </a:lnTo>
                  <a:lnTo>
                    <a:pt x="6500" y="5400"/>
                  </a:lnTo>
                  <a:lnTo>
                    <a:pt x="6486" y="5480"/>
                  </a:lnTo>
                  <a:lnTo>
                    <a:pt x="6470" y="5560"/>
                  </a:lnTo>
                  <a:lnTo>
                    <a:pt x="6453" y="5620"/>
                  </a:lnTo>
                  <a:lnTo>
                    <a:pt x="6434" y="5700"/>
                  </a:lnTo>
                  <a:lnTo>
                    <a:pt x="6414" y="5760"/>
                  </a:lnTo>
                  <a:lnTo>
                    <a:pt x="6392" y="5840"/>
                  </a:lnTo>
                  <a:lnTo>
                    <a:pt x="6368" y="5900"/>
                  </a:lnTo>
                  <a:lnTo>
                    <a:pt x="6343" y="5960"/>
                  </a:lnTo>
                  <a:lnTo>
                    <a:pt x="6317" y="6040"/>
                  </a:lnTo>
                  <a:lnTo>
                    <a:pt x="6289" y="6100"/>
                  </a:lnTo>
                  <a:lnTo>
                    <a:pt x="6260" y="6160"/>
                  </a:lnTo>
                  <a:lnTo>
                    <a:pt x="6230" y="6240"/>
                  </a:lnTo>
                  <a:lnTo>
                    <a:pt x="6198" y="6300"/>
                  </a:lnTo>
                  <a:lnTo>
                    <a:pt x="6165" y="6360"/>
                  </a:lnTo>
                  <a:lnTo>
                    <a:pt x="6130" y="6420"/>
                  </a:lnTo>
                  <a:lnTo>
                    <a:pt x="6094" y="6480"/>
                  </a:lnTo>
                  <a:lnTo>
                    <a:pt x="6057" y="6540"/>
                  </a:lnTo>
                  <a:lnTo>
                    <a:pt x="6018" y="6600"/>
                  </a:lnTo>
                  <a:lnTo>
                    <a:pt x="5979" y="6660"/>
                  </a:lnTo>
                  <a:lnTo>
                    <a:pt x="5938" y="6720"/>
                  </a:lnTo>
                  <a:lnTo>
                    <a:pt x="5896" y="6780"/>
                  </a:lnTo>
                  <a:lnTo>
                    <a:pt x="5852" y="6840"/>
                  </a:lnTo>
                  <a:lnTo>
                    <a:pt x="5808" y="6900"/>
                  </a:lnTo>
                  <a:lnTo>
                    <a:pt x="5762" y="6940"/>
                  </a:lnTo>
                  <a:lnTo>
                    <a:pt x="5715" y="7000"/>
                  </a:lnTo>
                  <a:lnTo>
                    <a:pt x="5667" y="7060"/>
                  </a:lnTo>
                  <a:lnTo>
                    <a:pt x="5618" y="7100"/>
                  </a:lnTo>
                  <a:lnTo>
                    <a:pt x="5568" y="7160"/>
                  </a:lnTo>
                  <a:lnTo>
                    <a:pt x="5517" y="7200"/>
                  </a:lnTo>
                  <a:lnTo>
                    <a:pt x="5464" y="7260"/>
                  </a:lnTo>
                  <a:lnTo>
                    <a:pt x="5411" y="7300"/>
                  </a:lnTo>
                  <a:lnTo>
                    <a:pt x="5357" y="7340"/>
                  </a:lnTo>
                  <a:lnTo>
                    <a:pt x="5301" y="7380"/>
                  </a:lnTo>
                  <a:lnTo>
                    <a:pt x="5245" y="7440"/>
                  </a:lnTo>
                  <a:lnTo>
                    <a:pt x="5188" y="7480"/>
                  </a:lnTo>
                  <a:lnTo>
                    <a:pt x="5130" y="7520"/>
                  </a:lnTo>
                  <a:lnTo>
                    <a:pt x="5070" y="7560"/>
                  </a:lnTo>
                  <a:lnTo>
                    <a:pt x="5010" y="7600"/>
                  </a:lnTo>
                  <a:lnTo>
                    <a:pt x="4950" y="7620"/>
                  </a:lnTo>
                  <a:lnTo>
                    <a:pt x="4888" y="7660"/>
                  </a:lnTo>
                  <a:lnTo>
                    <a:pt x="4762" y="7740"/>
                  </a:lnTo>
                  <a:lnTo>
                    <a:pt x="4698" y="7760"/>
                  </a:lnTo>
                  <a:lnTo>
                    <a:pt x="4633" y="7800"/>
                  </a:lnTo>
                  <a:lnTo>
                    <a:pt x="4567" y="7820"/>
                  </a:lnTo>
                  <a:lnTo>
                    <a:pt x="4501" y="7860"/>
                  </a:lnTo>
                  <a:lnTo>
                    <a:pt x="4365" y="7900"/>
                  </a:lnTo>
                  <a:lnTo>
                    <a:pt x="3872" y="8040"/>
                  </a:lnTo>
                  <a:lnTo>
                    <a:pt x="2678" y="8040"/>
                  </a:lnTo>
                  <a:lnTo>
                    <a:pt x="2606" y="8020"/>
                  </a:lnTo>
                  <a:lnTo>
                    <a:pt x="3426" y="8020"/>
                  </a:lnTo>
                  <a:lnTo>
                    <a:pt x="3500" y="8000"/>
                  </a:lnTo>
                  <a:lnTo>
                    <a:pt x="3648" y="8000"/>
                  </a:lnTo>
                  <a:lnTo>
                    <a:pt x="3722" y="7980"/>
                  </a:lnTo>
                  <a:lnTo>
                    <a:pt x="3794" y="7980"/>
                  </a:lnTo>
                  <a:lnTo>
                    <a:pt x="3938" y="7940"/>
                  </a:lnTo>
                  <a:lnTo>
                    <a:pt x="4009" y="7940"/>
                  </a:lnTo>
                  <a:lnTo>
                    <a:pt x="4287" y="7860"/>
                  </a:lnTo>
                  <a:lnTo>
                    <a:pt x="4355" y="7820"/>
                  </a:lnTo>
                  <a:lnTo>
                    <a:pt x="4489" y="7780"/>
                  </a:lnTo>
                  <a:lnTo>
                    <a:pt x="4554" y="7740"/>
                  </a:lnTo>
                  <a:lnTo>
                    <a:pt x="4619" y="7720"/>
                  </a:lnTo>
                  <a:lnTo>
                    <a:pt x="4684" y="7680"/>
                  </a:lnTo>
                  <a:lnTo>
                    <a:pt x="4747" y="7660"/>
                  </a:lnTo>
                  <a:lnTo>
                    <a:pt x="4871" y="7580"/>
                  </a:lnTo>
                  <a:lnTo>
                    <a:pt x="4932" y="7560"/>
                  </a:lnTo>
                  <a:lnTo>
                    <a:pt x="4992" y="7520"/>
                  </a:lnTo>
                  <a:lnTo>
                    <a:pt x="5051" y="7480"/>
                  </a:lnTo>
                  <a:lnTo>
                    <a:pt x="5110" y="7440"/>
                  </a:lnTo>
                  <a:lnTo>
                    <a:pt x="5167" y="7400"/>
                  </a:lnTo>
                  <a:lnTo>
                    <a:pt x="5223" y="7360"/>
                  </a:lnTo>
                  <a:lnTo>
                    <a:pt x="5279" y="7320"/>
                  </a:lnTo>
                  <a:lnTo>
                    <a:pt x="5333" y="7260"/>
                  </a:lnTo>
                  <a:lnTo>
                    <a:pt x="5387" y="7220"/>
                  </a:lnTo>
                  <a:lnTo>
                    <a:pt x="5439" y="7180"/>
                  </a:lnTo>
                  <a:lnTo>
                    <a:pt x="5490" y="7120"/>
                  </a:lnTo>
                  <a:lnTo>
                    <a:pt x="5541" y="7080"/>
                  </a:lnTo>
                  <a:lnTo>
                    <a:pt x="5590" y="7020"/>
                  </a:lnTo>
                  <a:lnTo>
                    <a:pt x="5638" y="6980"/>
                  </a:lnTo>
                  <a:lnTo>
                    <a:pt x="5685" y="6920"/>
                  </a:lnTo>
                  <a:lnTo>
                    <a:pt x="5731" y="6860"/>
                  </a:lnTo>
                  <a:lnTo>
                    <a:pt x="5775" y="6820"/>
                  </a:lnTo>
                  <a:lnTo>
                    <a:pt x="5819" y="6760"/>
                  </a:lnTo>
                  <a:lnTo>
                    <a:pt x="5861" y="6700"/>
                  </a:lnTo>
                  <a:lnTo>
                    <a:pt x="5902" y="6640"/>
                  </a:lnTo>
                  <a:lnTo>
                    <a:pt x="5942" y="6580"/>
                  </a:lnTo>
                  <a:lnTo>
                    <a:pt x="5981" y="6520"/>
                  </a:lnTo>
                  <a:lnTo>
                    <a:pt x="6018" y="6460"/>
                  </a:lnTo>
                  <a:lnTo>
                    <a:pt x="6054" y="6400"/>
                  </a:lnTo>
                  <a:lnTo>
                    <a:pt x="6089" y="6340"/>
                  </a:lnTo>
                  <a:lnTo>
                    <a:pt x="6122" y="6280"/>
                  </a:lnTo>
                  <a:lnTo>
                    <a:pt x="6154" y="6220"/>
                  </a:lnTo>
                  <a:lnTo>
                    <a:pt x="6185" y="6160"/>
                  </a:lnTo>
                  <a:lnTo>
                    <a:pt x="6214" y="6080"/>
                  </a:lnTo>
                  <a:lnTo>
                    <a:pt x="6242" y="6020"/>
                  </a:lnTo>
                  <a:lnTo>
                    <a:pt x="6268" y="5960"/>
                  </a:lnTo>
                  <a:lnTo>
                    <a:pt x="6293" y="5900"/>
                  </a:lnTo>
                  <a:lnTo>
                    <a:pt x="6317" y="5820"/>
                  </a:lnTo>
                  <a:lnTo>
                    <a:pt x="6339" y="5760"/>
                  </a:lnTo>
                  <a:lnTo>
                    <a:pt x="6359" y="5680"/>
                  </a:lnTo>
                  <a:lnTo>
                    <a:pt x="6378" y="5620"/>
                  </a:lnTo>
                  <a:lnTo>
                    <a:pt x="6395" y="5540"/>
                  </a:lnTo>
                  <a:lnTo>
                    <a:pt x="6411" y="5480"/>
                  </a:lnTo>
                  <a:lnTo>
                    <a:pt x="6426" y="5400"/>
                  </a:lnTo>
                  <a:lnTo>
                    <a:pt x="6438" y="5320"/>
                  </a:lnTo>
                  <a:lnTo>
                    <a:pt x="6449" y="5260"/>
                  </a:lnTo>
                  <a:lnTo>
                    <a:pt x="6459" y="5180"/>
                  </a:lnTo>
                  <a:lnTo>
                    <a:pt x="6466" y="5120"/>
                  </a:lnTo>
                  <a:lnTo>
                    <a:pt x="6472" y="5040"/>
                  </a:lnTo>
                  <a:lnTo>
                    <a:pt x="6477" y="4960"/>
                  </a:lnTo>
                  <a:lnTo>
                    <a:pt x="6479" y="4880"/>
                  </a:lnTo>
                  <a:lnTo>
                    <a:pt x="6480" y="4820"/>
                  </a:lnTo>
                  <a:lnTo>
                    <a:pt x="6480" y="0"/>
                  </a:lnTo>
                  <a:close/>
                  <a:moveTo>
                    <a:pt x="0" y="0"/>
                  </a:moveTo>
                  <a:lnTo>
                    <a:pt x="71" y="0"/>
                  </a:lnTo>
                  <a:lnTo>
                    <a:pt x="71" y="4820"/>
                  </a:lnTo>
                  <a:lnTo>
                    <a:pt x="72" y="4880"/>
                  </a:lnTo>
                  <a:lnTo>
                    <a:pt x="75" y="4960"/>
                  </a:lnTo>
                  <a:lnTo>
                    <a:pt x="79" y="5040"/>
                  </a:lnTo>
                  <a:lnTo>
                    <a:pt x="85" y="5120"/>
                  </a:lnTo>
                  <a:lnTo>
                    <a:pt x="93" y="5180"/>
                  </a:lnTo>
                  <a:lnTo>
                    <a:pt x="102" y="5260"/>
                  </a:lnTo>
                  <a:lnTo>
                    <a:pt x="113" y="5320"/>
                  </a:lnTo>
                  <a:lnTo>
                    <a:pt x="126" y="5400"/>
                  </a:lnTo>
                  <a:lnTo>
                    <a:pt x="140" y="5480"/>
                  </a:lnTo>
                  <a:lnTo>
                    <a:pt x="156" y="5540"/>
                  </a:lnTo>
                  <a:lnTo>
                    <a:pt x="174" y="5620"/>
                  </a:lnTo>
                  <a:lnTo>
                    <a:pt x="193" y="5680"/>
                  </a:lnTo>
                  <a:lnTo>
                    <a:pt x="213" y="5760"/>
                  </a:lnTo>
                  <a:lnTo>
                    <a:pt x="235" y="5820"/>
                  </a:lnTo>
                  <a:lnTo>
                    <a:pt x="259" y="5900"/>
                  </a:lnTo>
                  <a:lnTo>
                    <a:pt x="283" y="5960"/>
                  </a:lnTo>
                  <a:lnTo>
                    <a:pt x="310" y="6020"/>
                  </a:lnTo>
                  <a:lnTo>
                    <a:pt x="338" y="6080"/>
                  </a:lnTo>
                  <a:lnTo>
                    <a:pt x="367" y="6160"/>
                  </a:lnTo>
                  <a:lnTo>
                    <a:pt x="398" y="6220"/>
                  </a:lnTo>
                  <a:lnTo>
                    <a:pt x="430" y="6280"/>
                  </a:lnTo>
                  <a:lnTo>
                    <a:pt x="463" y="6340"/>
                  </a:lnTo>
                  <a:lnTo>
                    <a:pt x="498" y="6400"/>
                  </a:lnTo>
                  <a:lnTo>
                    <a:pt x="534" y="6460"/>
                  </a:lnTo>
                  <a:lnTo>
                    <a:pt x="571" y="6520"/>
                  </a:lnTo>
                  <a:lnTo>
                    <a:pt x="610" y="6580"/>
                  </a:lnTo>
                  <a:lnTo>
                    <a:pt x="649" y="6640"/>
                  </a:lnTo>
                  <a:lnTo>
                    <a:pt x="690" y="6700"/>
                  </a:lnTo>
                  <a:lnTo>
                    <a:pt x="733" y="6760"/>
                  </a:lnTo>
                  <a:lnTo>
                    <a:pt x="776" y="6820"/>
                  </a:lnTo>
                  <a:lnTo>
                    <a:pt x="821" y="6860"/>
                  </a:lnTo>
                  <a:lnTo>
                    <a:pt x="867" y="6920"/>
                  </a:lnTo>
                  <a:lnTo>
                    <a:pt x="914" y="6980"/>
                  </a:lnTo>
                  <a:lnTo>
                    <a:pt x="962" y="7020"/>
                  </a:lnTo>
                  <a:lnTo>
                    <a:pt x="1011" y="7080"/>
                  </a:lnTo>
                  <a:lnTo>
                    <a:pt x="1061" y="7120"/>
                  </a:lnTo>
                  <a:lnTo>
                    <a:pt x="1112" y="7180"/>
                  </a:lnTo>
                  <a:lnTo>
                    <a:pt x="1165" y="7220"/>
                  </a:lnTo>
                  <a:lnTo>
                    <a:pt x="1218" y="7260"/>
                  </a:lnTo>
                  <a:lnTo>
                    <a:pt x="1273" y="7320"/>
                  </a:lnTo>
                  <a:lnTo>
                    <a:pt x="1328" y="7360"/>
                  </a:lnTo>
                  <a:lnTo>
                    <a:pt x="1384" y="7400"/>
                  </a:lnTo>
                  <a:lnTo>
                    <a:pt x="1442" y="7440"/>
                  </a:lnTo>
                  <a:lnTo>
                    <a:pt x="1500" y="7480"/>
                  </a:lnTo>
                  <a:lnTo>
                    <a:pt x="1559" y="7520"/>
                  </a:lnTo>
                  <a:lnTo>
                    <a:pt x="1619" y="7560"/>
                  </a:lnTo>
                  <a:lnTo>
                    <a:pt x="1680" y="7580"/>
                  </a:lnTo>
                  <a:lnTo>
                    <a:pt x="1804" y="7660"/>
                  </a:lnTo>
                  <a:lnTo>
                    <a:pt x="1867" y="7680"/>
                  </a:lnTo>
                  <a:lnTo>
                    <a:pt x="1932" y="7720"/>
                  </a:lnTo>
                  <a:lnTo>
                    <a:pt x="1997" y="7740"/>
                  </a:lnTo>
                  <a:lnTo>
                    <a:pt x="2062" y="7780"/>
                  </a:lnTo>
                  <a:lnTo>
                    <a:pt x="2196" y="7820"/>
                  </a:lnTo>
                  <a:lnTo>
                    <a:pt x="2264" y="7860"/>
                  </a:lnTo>
                  <a:lnTo>
                    <a:pt x="2541" y="7940"/>
                  </a:lnTo>
                  <a:lnTo>
                    <a:pt x="2612" y="7940"/>
                  </a:lnTo>
                  <a:lnTo>
                    <a:pt x="2756" y="7980"/>
                  </a:lnTo>
                  <a:lnTo>
                    <a:pt x="2829" y="7980"/>
                  </a:lnTo>
                  <a:lnTo>
                    <a:pt x="2902" y="8000"/>
                  </a:lnTo>
                  <a:lnTo>
                    <a:pt x="3050" y="8000"/>
                  </a:lnTo>
                  <a:lnTo>
                    <a:pt x="3124" y="8020"/>
                  </a:lnTo>
                  <a:lnTo>
                    <a:pt x="2606" y="8020"/>
                  </a:lnTo>
                  <a:lnTo>
                    <a:pt x="2117" y="7880"/>
                  </a:lnTo>
                  <a:lnTo>
                    <a:pt x="2049" y="7860"/>
                  </a:lnTo>
                  <a:lnTo>
                    <a:pt x="1983" y="7820"/>
                  </a:lnTo>
                  <a:lnTo>
                    <a:pt x="1917" y="7800"/>
                  </a:lnTo>
                  <a:lnTo>
                    <a:pt x="1852" y="7760"/>
                  </a:lnTo>
                  <a:lnTo>
                    <a:pt x="1788" y="7740"/>
                  </a:lnTo>
                  <a:lnTo>
                    <a:pt x="1662" y="7660"/>
                  </a:lnTo>
                  <a:lnTo>
                    <a:pt x="1600" y="7620"/>
                  </a:lnTo>
                  <a:lnTo>
                    <a:pt x="1539" y="7600"/>
                  </a:lnTo>
                  <a:lnTo>
                    <a:pt x="1479" y="7560"/>
                  </a:lnTo>
                  <a:lnTo>
                    <a:pt x="1420" y="7520"/>
                  </a:lnTo>
                  <a:lnTo>
                    <a:pt x="1362" y="7480"/>
                  </a:lnTo>
                  <a:lnTo>
                    <a:pt x="1305" y="7440"/>
                  </a:lnTo>
                  <a:lnTo>
                    <a:pt x="1249" y="7380"/>
                  </a:lnTo>
                  <a:lnTo>
                    <a:pt x="1193" y="7340"/>
                  </a:lnTo>
                  <a:lnTo>
                    <a:pt x="1139" y="7300"/>
                  </a:lnTo>
                  <a:lnTo>
                    <a:pt x="1086" y="7260"/>
                  </a:lnTo>
                  <a:lnTo>
                    <a:pt x="1033" y="7200"/>
                  </a:lnTo>
                  <a:lnTo>
                    <a:pt x="982" y="7160"/>
                  </a:lnTo>
                  <a:lnTo>
                    <a:pt x="932" y="7100"/>
                  </a:lnTo>
                  <a:lnTo>
                    <a:pt x="883" y="7060"/>
                  </a:lnTo>
                  <a:lnTo>
                    <a:pt x="835" y="7000"/>
                  </a:lnTo>
                  <a:lnTo>
                    <a:pt x="788" y="6940"/>
                  </a:lnTo>
                  <a:lnTo>
                    <a:pt x="742" y="6900"/>
                  </a:lnTo>
                  <a:lnTo>
                    <a:pt x="698" y="6840"/>
                  </a:lnTo>
                  <a:lnTo>
                    <a:pt x="654" y="6780"/>
                  </a:lnTo>
                  <a:lnTo>
                    <a:pt x="612" y="6720"/>
                  </a:lnTo>
                  <a:lnTo>
                    <a:pt x="571" y="6660"/>
                  </a:lnTo>
                  <a:lnTo>
                    <a:pt x="531" y="6600"/>
                  </a:lnTo>
                  <a:lnTo>
                    <a:pt x="493" y="6540"/>
                  </a:lnTo>
                  <a:lnTo>
                    <a:pt x="456" y="6480"/>
                  </a:lnTo>
                  <a:lnTo>
                    <a:pt x="420" y="6420"/>
                  </a:lnTo>
                  <a:lnTo>
                    <a:pt x="385" y="6360"/>
                  </a:lnTo>
                  <a:lnTo>
                    <a:pt x="352" y="6300"/>
                  </a:lnTo>
                  <a:lnTo>
                    <a:pt x="320" y="6240"/>
                  </a:lnTo>
                  <a:lnTo>
                    <a:pt x="290" y="6160"/>
                  </a:lnTo>
                  <a:lnTo>
                    <a:pt x="260" y="6100"/>
                  </a:lnTo>
                  <a:lnTo>
                    <a:pt x="233" y="6040"/>
                  </a:lnTo>
                  <a:lnTo>
                    <a:pt x="206" y="5960"/>
                  </a:lnTo>
                  <a:lnTo>
                    <a:pt x="182" y="5900"/>
                  </a:lnTo>
                  <a:lnTo>
                    <a:pt x="158" y="5840"/>
                  </a:lnTo>
                  <a:lnTo>
                    <a:pt x="136" y="5760"/>
                  </a:lnTo>
                  <a:lnTo>
                    <a:pt x="116" y="5700"/>
                  </a:lnTo>
                  <a:lnTo>
                    <a:pt x="97" y="5620"/>
                  </a:lnTo>
                  <a:lnTo>
                    <a:pt x="80" y="5560"/>
                  </a:lnTo>
                  <a:lnTo>
                    <a:pt x="64" y="5480"/>
                  </a:lnTo>
                  <a:lnTo>
                    <a:pt x="50" y="5400"/>
                  </a:lnTo>
                  <a:lnTo>
                    <a:pt x="37" y="5340"/>
                  </a:lnTo>
                  <a:lnTo>
                    <a:pt x="26" y="5260"/>
                  </a:lnTo>
                  <a:lnTo>
                    <a:pt x="17" y="5180"/>
                  </a:lnTo>
                  <a:lnTo>
                    <a:pt x="9" y="5120"/>
                  </a:lnTo>
                  <a:lnTo>
                    <a:pt x="3" y="5040"/>
                  </a:lnTo>
                  <a:lnTo>
                    <a:pt x="0" y="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EBAC8297-FB11-193D-2316-B9A409695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" y="689"/>
              <a:ext cx="11115" cy="1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00B8B2F-BC98-E86D-8738-1A7085EE21E4}"/>
              </a:ext>
            </a:extLst>
          </p:cNvPr>
          <p:cNvSpPr txBox="1"/>
          <p:nvPr/>
        </p:nvSpPr>
        <p:spPr>
          <a:xfrm>
            <a:off x="4108592" y="1634055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>
                <a:solidFill>
                  <a:srgbClr val="0D8F0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POWITANIE SŁOŃCA- TADASANA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8955191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1050</Words>
  <Application>Microsoft Office PowerPoint</Application>
  <PresentationFormat>Panoramiczny</PresentationFormat>
  <Paragraphs>175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Motyw pakietu Office</vt:lpstr>
      <vt:lpstr>Prezentacja programu PowerPoint</vt:lpstr>
      <vt:lpstr>ZMIEŃ SWÓJ ODDECH  A ZMIENISZ SWOJE ŻYCIE</vt:lpstr>
      <vt:lpstr>SPIS TREŚCI </vt:lpstr>
      <vt:lpstr>01. CO TO JEST  JOGA? </vt:lpstr>
      <vt:lpstr>Prezentacja programu PowerPoint</vt:lpstr>
      <vt:lpstr>Prezentacja programu PowerPoint</vt:lpstr>
      <vt:lpstr>04. CZĘŚĆ TEORETYCZNA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7</cp:revision>
  <dcterms:created xsi:type="dcterms:W3CDTF">2025-05-22T11:27:55Z</dcterms:created>
  <dcterms:modified xsi:type="dcterms:W3CDTF">2025-06-09T18:07:50Z</dcterms:modified>
</cp:coreProperties>
</file>