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10" r:id="rId14"/>
    <p:sldId id="308" r:id="rId15"/>
    <p:sldId id="309" r:id="rId16"/>
    <p:sldId id="311" r:id="rId17"/>
    <p:sldId id="312" r:id="rId18"/>
    <p:sldId id="313" r:id="rId19"/>
    <p:sldId id="314" r:id="rId20"/>
    <p:sldId id="315" r:id="rId21"/>
    <p:sldId id="316" r:id="rId22"/>
    <p:sldId id="296" r:id="rId23"/>
    <p:sldId id="272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660"/>
  </p:normalViewPr>
  <p:slideViewPr>
    <p:cSldViewPr snapToGrid="0">
      <p:cViewPr varScale="1">
        <p:scale>
          <a:sx n="57" d="100"/>
          <a:sy n="57" d="100"/>
        </p:scale>
        <p:origin x="62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7641C2-96E8-F506-F2CD-7C649761B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A23197-3C40-7D2E-A532-E9D0866EB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5245C7-F4E9-0B70-9512-53B091F8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60B693-C10B-18D0-F9BD-FA5A81A8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4172AF-4D7C-7073-1896-1587B8A67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326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D20279-580A-DDA3-BE56-45522D96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24D183D-C571-E959-812B-EC57E658F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484D92-C823-44E9-2714-F44B08A6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E61F02-3216-67F6-5D1B-C49B8BCE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27B05C-7583-2E0D-FAAC-33A09698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49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A10DCE3-2B93-3805-1949-D577CB764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B834AC-98A8-C9C5-BF97-EC044A4E7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8FC4EE-FA8F-3815-5E3D-23192C0E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5E79A8-3A6D-99FC-D6C2-A6901676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451E3D-1B1B-BEBC-BD27-34080B59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83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37D098-2A13-1E4D-9BA6-20974678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CE4C9E-E871-37A0-3D76-46F6CE1AF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BB82B3-47CA-F039-4DF2-B0BC46E8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A0474F-07FE-D8E4-5409-3771FFB9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9A5999-7482-E59D-5F47-82613FE9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2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1B6996-9FCF-DF3F-BC22-39F982FEB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206FA7-B911-1533-9771-D61B2584F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E79827-355A-F75B-2FEB-417473E5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CEE171-BDD0-4202-7F4D-CFDD386C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AE1C4F-1FB2-F4B1-9A2F-334253D3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74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91D8DD-16D8-245C-A31E-96723DAD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3D768A-C8CB-5496-9494-2FA01C630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9C4BBBA-580E-0C03-4262-440EBE7D6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69A7FB-6E7C-52FD-95D9-738B1B38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212C63-3296-84FB-D819-6DAFE2C4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9D68A3-7450-0A3A-40F6-EAF187B1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06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8274B3-64B8-3FA6-7F25-42D5E64B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588D6D-D93F-D448-8FC5-E910D185E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FD60BEF-DBEE-0B56-3E82-D775FB6F1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5A3CF51-B5A0-F39E-BAFB-7913E94BC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60A11A9-3F99-8219-49C5-2E95AE315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663B172-445D-3737-D9AA-DE025593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AF280E6-8489-069F-75F5-BD167272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5181328-45FF-A956-40D1-DA4CA84D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36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F43924-FC2F-1E84-770E-DBBB1794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8399022-9CDC-1C88-8B63-CC0F54ACC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C9961C-3F32-4512-D9AB-7DF24BDD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E1CC1CC-BDD2-3135-A79A-EA3099CF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07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7C2E3CD-4BDB-ACFD-52EE-9F3C8E0B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FC428E6-489C-4C8A-B0DF-C98C5268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B50789-A2FD-6F49-05D8-6BC1CC42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07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F34A26-2437-DEC9-6C1C-88CD74C9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D727EF-28C2-7C57-84C5-D18DDA246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5D88169-6F76-5D81-5903-AEA223F41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382A0A-B11A-0178-013D-807E5EEC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F3C2ED3-48CA-6BBE-0C7C-ADF245F3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E48D907-3385-00DD-D5B2-68462E1F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57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C7CC8E-1E02-3123-D367-E5E8A2C3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6E569B-4824-14AD-CA40-379DBBE58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039A910-4166-C237-F8E6-A9899358B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70B582D-9ACB-DEAA-1AFA-0615072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F30E00D-B331-80FA-0872-CD004DF7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1F2C8E-B9AA-9116-7DA5-09445909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57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D2E81CD-19A2-8930-8CD6-92937D26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1F0706-F030-1716-E306-8B4EA7B61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302BBA-044C-0B68-800B-10EAFBEDC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C320-2830-4068-9C22-0FDA8958BD58}" type="datetimeFigureOut">
              <a:rPr lang="pl-PL" smtClean="0"/>
              <a:t>28.05.2025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76BD9A-4B39-69FF-3458-8F5017818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D342A1-4B5E-AA87-45F9-4243FAC33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22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033A7A2C-A810-A638-92FA-6465DF79C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65" y="1619200"/>
            <a:ext cx="9104464" cy="461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F923693-8319-1A43-01D1-38FE0D827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13" y="332855"/>
            <a:ext cx="5533263" cy="1163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Obraz 5">
            <a:extLst>
              <a:ext uri="{FF2B5EF4-FFF2-40B4-BE49-F238E27FC236}">
                <a16:creationId xmlns:a16="http://schemas.microsoft.com/office/drawing/2014/main" id="{EECC3817-4E32-6EE3-40A2-705E24870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C4EB3E-2190-F906-7CBE-14ED9E1F4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8912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F2DD0C7-AC4B-593D-FDF2-2C8710229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4EC69EAF-6EE2-806C-B133-A22B5950C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79B1A23-E439-CF99-7CDA-99ACF127BDC2}"/>
              </a:ext>
            </a:extLst>
          </p:cNvPr>
          <p:cNvSpPr txBox="1"/>
          <p:nvPr/>
        </p:nvSpPr>
        <p:spPr>
          <a:xfrm>
            <a:off x="6659253" y="3623277"/>
            <a:ext cx="64142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metodika</a:t>
            </a:r>
            <a:r>
              <a:rPr lang="cs-CZ" sz="2200" i="1" spc="-31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2200" dirty="0">
              <a:solidFill>
                <a:schemeClr val="bg1"/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0F6FEC6-F5C7-25CE-0403-E898F76D07FC}"/>
              </a:ext>
            </a:extLst>
          </p:cNvPr>
          <p:cNvSpPr txBox="1"/>
          <p:nvPr/>
        </p:nvSpPr>
        <p:spPr>
          <a:xfrm>
            <a:off x="7864336" y="3623277"/>
            <a:ext cx="64142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výuky</a:t>
            </a:r>
            <a:endParaRPr lang="pl-PL" sz="2200" dirty="0">
              <a:solidFill>
                <a:schemeClr val="bg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8026596-61A4-6822-D682-52F96F004F30}"/>
              </a:ext>
            </a:extLst>
          </p:cNvPr>
          <p:cNvSpPr txBox="1"/>
          <p:nvPr/>
        </p:nvSpPr>
        <p:spPr>
          <a:xfrm>
            <a:off x="-2316257" y="1892188"/>
            <a:ext cx="12939433" cy="174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01380">
              <a:lnSpc>
                <a:spcPts val="15185"/>
              </a:lnSpc>
              <a:spcBef>
                <a:spcPts val="1720"/>
              </a:spcBef>
            </a:pPr>
            <a:r>
              <a:rPr lang="cs-CZ" sz="5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REKLAMA</a:t>
            </a:r>
            <a:endParaRPr lang="pl-PL" sz="5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2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C0DBC2C-285B-64C1-C535-D313FC24B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80" y="716693"/>
            <a:ext cx="10923373" cy="5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1922695D-DA39-882D-8A7E-A8E744D67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FC2C2E5-E074-88AC-B5B7-958D5AABFFA7}"/>
              </a:ext>
            </a:extLst>
          </p:cNvPr>
          <p:cNvSpPr txBox="1"/>
          <p:nvPr/>
        </p:nvSpPr>
        <p:spPr>
          <a:xfrm>
            <a:off x="778475" y="243810"/>
            <a:ext cx="89710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04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DOPORUČENÍ PRO</a:t>
            </a:r>
            <a:r>
              <a:rPr lang="cs-CZ" sz="3600" b="1" spc="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6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UČITELE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6AE7682-B008-77F8-87D6-E2C325C56C8D}"/>
              </a:ext>
            </a:extLst>
          </p:cNvPr>
          <p:cNvSpPr txBox="1"/>
          <p:nvPr/>
        </p:nvSpPr>
        <p:spPr>
          <a:xfrm>
            <a:off x="1319084" y="1848021"/>
            <a:ext cx="7021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Připravit se na možné otázky žáků týkající se etiky</a:t>
            </a:r>
            <a:r>
              <a:rPr lang="cs-CZ" sz="2200" spc="2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reklamy.</a:t>
            </a:r>
            <a:endParaRPr lang="pl-PL" sz="22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9E6797A-5829-E4FC-CD2C-2A22F2616AFD}"/>
              </a:ext>
            </a:extLst>
          </p:cNvPr>
          <p:cNvSpPr txBox="1"/>
          <p:nvPr/>
        </p:nvSpPr>
        <p:spPr>
          <a:xfrm>
            <a:off x="1319084" y="2640296"/>
            <a:ext cx="72317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Mít připravené různé typy reklam pro ilustraci (printové reklamy, videoreklamy, online reklamy)</a:t>
            </a:r>
            <a:endParaRPr lang="pl-PL" sz="22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22534E9-D81E-8564-889A-447F53E60251}"/>
              </a:ext>
            </a:extLst>
          </p:cNvPr>
          <p:cNvSpPr txBox="1"/>
          <p:nvPr/>
        </p:nvSpPr>
        <p:spPr>
          <a:xfrm>
            <a:off x="1319084" y="3448264"/>
            <a:ext cx="67498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Být</a:t>
            </a:r>
            <a:r>
              <a:rPr lang="cs-CZ" sz="2200" spc="-2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připraven</a:t>
            </a:r>
            <a:r>
              <a:rPr lang="cs-CZ" sz="2200" spc="-2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cs-CZ" sz="2200" spc="-2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to,</a:t>
            </a:r>
            <a:r>
              <a:rPr lang="cs-CZ" sz="2200" spc="-2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že</a:t>
            </a:r>
            <a:r>
              <a:rPr lang="cs-CZ" sz="2200" spc="-2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někteří žáci mohou potřebovat více času nebo podpory při tvorbě plakátu</a:t>
            </a:r>
            <a:endParaRPr lang="pl-PL" sz="22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BE0EF5D-7C2A-1FBF-DD58-215071E29CAD}"/>
              </a:ext>
            </a:extLst>
          </p:cNvPr>
          <p:cNvSpPr txBox="1"/>
          <p:nvPr/>
        </p:nvSpPr>
        <p:spPr>
          <a:xfrm>
            <a:off x="1319084" y="4305867"/>
            <a:ext cx="58764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Povzbuzovat žáky k tomu,</a:t>
            </a:r>
            <a:r>
              <a:rPr lang="cs-CZ" sz="2200" spc="-6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aby přemýšleli</a:t>
            </a:r>
            <a:r>
              <a:rPr lang="cs-CZ" sz="2200" spc="-3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kriticky</a:t>
            </a:r>
            <a:r>
              <a:rPr lang="cs-CZ" sz="2200" spc="-3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cs-CZ" sz="2200" spc="-3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kreativně</a:t>
            </a:r>
            <a:endParaRPr lang="pl-PL" sz="2200" dirty="0"/>
          </a:p>
        </p:txBody>
      </p:sp>
      <p:pic>
        <p:nvPicPr>
          <p:cNvPr id="13" name="image15.jpeg">
            <a:extLst>
              <a:ext uri="{FF2B5EF4-FFF2-40B4-BE49-F238E27FC236}">
                <a16:creationId xmlns:a16="http://schemas.microsoft.com/office/drawing/2014/main" id="{E8CC3635-86EB-0C61-9B40-8D3D1CE48FD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6429" y="1848021"/>
            <a:ext cx="2726103" cy="285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7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B1896DF-E68E-C779-BA31-CF1F24B0F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8" y="537463"/>
            <a:ext cx="10923373" cy="589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CC04F365-D52A-A74B-7BAA-1DDE48B72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9634CC2-9306-66F6-55A8-121B7A25B683}"/>
              </a:ext>
            </a:extLst>
          </p:cNvPr>
          <p:cNvSpPr txBox="1"/>
          <p:nvPr/>
        </p:nvSpPr>
        <p:spPr>
          <a:xfrm>
            <a:off x="712888" y="-184910"/>
            <a:ext cx="14089529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813300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TEORIE PRO</a:t>
            </a:r>
            <a:r>
              <a:rPr lang="cs-CZ" sz="3600" b="1" spc="-10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TÉMA „REKLAMA“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813300">
              <a:lnSpc>
                <a:spcPts val="8705"/>
              </a:lnSpc>
            </a:pP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AA7EA6D-5BDA-2C80-1E60-5BEAEC0D959D}"/>
              </a:ext>
            </a:extLst>
          </p:cNvPr>
          <p:cNvSpPr txBox="1"/>
          <p:nvPr/>
        </p:nvSpPr>
        <p:spPr>
          <a:xfrm>
            <a:off x="-935761" y="1202658"/>
            <a:ext cx="16397416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 marR="10194290">
              <a:lnSpc>
                <a:spcPct val="90000"/>
              </a:lnSpc>
              <a:spcBef>
                <a:spcPts val="1105"/>
              </a:spcBef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 JE TO REKLAMA A</a:t>
            </a:r>
            <a:r>
              <a:rPr lang="cs-CZ" sz="2200" b="1" spc="-3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PROČ</a:t>
            </a:r>
            <a:r>
              <a:rPr lang="cs-CZ" sz="2200" b="1" spc="-3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 </a:t>
            </a:r>
            <a:r>
              <a:rPr lang="cs-CZ" sz="2200" b="1" spc="-3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DŮLEŽITÁ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FD9CA1F-3E69-6D24-E0CE-77B86658AB94}"/>
              </a:ext>
            </a:extLst>
          </p:cNvPr>
          <p:cNvSpPr txBox="1"/>
          <p:nvPr/>
        </p:nvSpPr>
        <p:spPr>
          <a:xfrm>
            <a:off x="-907634" y="1800211"/>
            <a:ext cx="16962882" cy="359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 marR="10008235">
              <a:lnSpc>
                <a:spcPct val="150000"/>
              </a:lnSpc>
              <a:spcBef>
                <a:spcPts val="3550"/>
              </a:spcBef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Reklama je forma komunikace, jejímž cílem je informovat, přesvědčit nebo připomenout potenciálním zákazníkům určité produkty nebo služby. Pomáhá firmám dosáhnout širokého  publika a zvyšuje povědomí o jejich nabídce.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2781E0C1-4332-2EE8-C33C-DD169DCAE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009" y="1904388"/>
            <a:ext cx="3296433" cy="329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696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B3EF428-173D-5A8F-2384-AB90642FF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11" y="729998"/>
            <a:ext cx="10561352" cy="588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8C2B74D-4D9D-6462-D57B-08D7814A5A16}"/>
              </a:ext>
            </a:extLst>
          </p:cNvPr>
          <p:cNvSpPr txBox="1"/>
          <p:nvPr/>
        </p:nvSpPr>
        <p:spPr>
          <a:xfrm>
            <a:off x="757879" y="-142491"/>
            <a:ext cx="12541262" cy="2316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813300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TEORIE PRO</a:t>
            </a:r>
            <a:r>
              <a:rPr lang="cs-CZ" sz="3600" b="1" spc="-10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TÉMA „REKLAMA“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/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id="{ECA29E83-8CF3-AFB2-2425-008029CF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04F36F5-D978-ABB9-A9C3-56D2EAA781DC}"/>
              </a:ext>
            </a:extLst>
          </p:cNvPr>
          <p:cNvSpPr txBox="1"/>
          <p:nvPr/>
        </p:nvSpPr>
        <p:spPr>
          <a:xfrm>
            <a:off x="1232587" y="1353750"/>
            <a:ext cx="60980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DŮLEŽITOST REKLAMY</a:t>
            </a:r>
            <a:endParaRPr lang="pl-PL" sz="2200" b="1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45E75FF-2425-83F9-953B-D41A737DD245}"/>
              </a:ext>
            </a:extLst>
          </p:cNvPr>
          <p:cNvSpPr txBox="1"/>
          <p:nvPr/>
        </p:nvSpPr>
        <p:spPr>
          <a:xfrm>
            <a:off x="-1030728" y="1852446"/>
            <a:ext cx="14786921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34920" marR="6518275" indent="-342900">
              <a:lnSpc>
                <a:spcPct val="90000"/>
              </a:lnSpc>
              <a:spcBef>
                <a:spcPts val="512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Zvýšení</a:t>
            </a:r>
            <a:r>
              <a:rPr lang="cs-CZ" sz="2000" b="1" spc="-2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povědomí:</a:t>
            </a:r>
            <a:r>
              <a:rPr lang="cs-CZ" sz="2000" b="1" spc="-2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Reklama</a:t>
            </a:r>
            <a:r>
              <a:rPr lang="cs-CZ" sz="2000" spc="-2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pomáhá</a:t>
            </a:r>
            <a:r>
              <a:rPr lang="cs-CZ" sz="2000" spc="-2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firmám zvýšit povědomí o jejich produktech nebo službách. Potenciální zákazníci se</a:t>
            </a:r>
            <a:r>
              <a:rPr lang="cs-CZ" sz="2000" spc="-4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dozvídají o nových produktech, slevách nebo speciálních </a:t>
            </a:r>
            <a:r>
              <a:rPr lang="cs-CZ" sz="2000" spc="4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nabídkách.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4957886-ED21-9E3B-B9DB-BF7D3E1FCFB5}"/>
              </a:ext>
            </a:extLst>
          </p:cNvPr>
          <p:cNvSpPr txBox="1"/>
          <p:nvPr/>
        </p:nvSpPr>
        <p:spPr>
          <a:xfrm>
            <a:off x="1144128" y="3120584"/>
            <a:ext cx="83145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Přesvědčení: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Reklama může zákazníky přesvědčit, aby si vybrali konkrétní produkt nebo službu před konkurencí. Používá emocionální a logické argumenty, aby ovlivnila rozhodování</a:t>
            </a:r>
            <a:r>
              <a:rPr lang="cs-CZ" sz="2000" spc="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zákazníků</a:t>
            </a:r>
            <a:endParaRPr lang="pl-PL" sz="20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5860181-5C3F-1C6A-5980-A4894F4F560E}"/>
              </a:ext>
            </a:extLst>
          </p:cNvPr>
          <p:cNvSpPr txBox="1"/>
          <p:nvPr/>
        </p:nvSpPr>
        <p:spPr>
          <a:xfrm>
            <a:off x="-1030728" y="3971948"/>
            <a:ext cx="15267838" cy="843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34920" indent="-342900">
              <a:lnSpc>
                <a:spcPts val="3615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Připomenutí: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Reklama také slouží k připomenutí existujících zákazníků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192020" marR="7277100">
              <a:lnSpc>
                <a:spcPct val="90000"/>
              </a:lnSpc>
              <a:spcBef>
                <a:spcPts val="110"/>
              </a:spcBef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o produktech, které již znají, aby si je znovu koupili.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3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E8C555A-E3E9-3D80-9EA5-00C2BFA8C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5" y="716693"/>
            <a:ext cx="10923373" cy="5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4DBA0BB0-D5DC-C620-85B0-7D0C4A6C8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BBE6C4D-D336-C17A-2D10-8EA46CD7F0DD}"/>
              </a:ext>
            </a:extLst>
          </p:cNvPr>
          <p:cNvSpPr txBox="1"/>
          <p:nvPr/>
        </p:nvSpPr>
        <p:spPr>
          <a:xfrm>
            <a:off x="1327897" y="1301233"/>
            <a:ext cx="60982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JAKÉ JSOU HLAVNÍ</a:t>
            </a:r>
            <a:r>
              <a:rPr lang="cs-CZ" sz="2200" b="1" spc="-2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CÍLE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REKLAMY</a:t>
            </a:r>
            <a:endParaRPr lang="pl-PL" sz="2200" b="1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C50BB2F-2B65-1D3F-0694-B866BA3ED4DE}"/>
              </a:ext>
            </a:extLst>
          </p:cNvPr>
          <p:cNvSpPr txBox="1"/>
          <p:nvPr/>
        </p:nvSpPr>
        <p:spPr>
          <a:xfrm>
            <a:off x="1327897" y="1931939"/>
            <a:ext cx="95776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Informovat: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Poskytnout informaceo nových produktech, funkcích </a:t>
            </a:r>
            <a:r>
              <a:rPr lang="cs-CZ" sz="2200" spc="-4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nebo změnách ceny</a:t>
            </a:r>
            <a:endParaRPr lang="pl-PL" sz="22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CAC607F-9042-5766-14A4-BAD57B8A706E}"/>
              </a:ext>
            </a:extLst>
          </p:cNvPr>
          <p:cNvSpPr txBox="1"/>
          <p:nvPr/>
        </p:nvSpPr>
        <p:spPr>
          <a:xfrm>
            <a:off x="1327897" y="2789542"/>
            <a:ext cx="86094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Přesvědčit: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Přimět zákazníky, aby si koupili určitý produkt nebo</a:t>
            </a:r>
            <a:r>
              <a:rPr lang="cs-CZ" sz="2200" spc="2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službu</a:t>
            </a:r>
            <a:endParaRPr lang="pl-PL" sz="22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DDFF861-67CC-7725-A4F0-90BB27D02CB1}"/>
              </a:ext>
            </a:extLst>
          </p:cNvPr>
          <p:cNvSpPr txBox="1"/>
          <p:nvPr/>
        </p:nvSpPr>
        <p:spPr>
          <a:xfrm>
            <a:off x="1327897" y="3387180"/>
            <a:ext cx="93759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Připomenout: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Udržet povědomí o produktu a připomenout zákazníkům jeho existenci</a:t>
            </a:r>
            <a:endParaRPr lang="pl-PL" sz="220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867DF7E-B987-73E7-216E-716A25EE5F2D}"/>
              </a:ext>
            </a:extLst>
          </p:cNvPr>
          <p:cNvSpPr txBox="1"/>
          <p:nvPr/>
        </p:nvSpPr>
        <p:spPr>
          <a:xfrm>
            <a:off x="1327898" y="4244783"/>
            <a:ext cx="93759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Posílit značku: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Pomáhat budovat a posilovat image značky, aby byla snadno rozpoznatelná a</a:t>
            </a:r>
            <a:r>
              <a:rPr lang="cs-CZ" sz="2200" spc="-4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důvěryhodná</a:t>
            </a:r>
            <a:endParaRPr lang="pl-PL" sz="22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EF5CCB2-08A2-F5C7-7D4A-22AAFB53A838}"/>
              </a:ext>
            </a:extLst>
          </p:cNvPr>
          <p:cNvSpPr txBox="1"/>
          <p:nvPr/>
        </p:nvSpPr>
        <p:spPr>
          <a:xfrm>
            <a:off x="757879" y="-142491"/>
            <a:ext cx="12541262" cy="2316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813300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TEORIE PRO</a:t>
            </a:r>
            <a:r>
              <a:rPr lang="cs-CZ" sz="3600" b="1" spc="-10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TÉMA „REKLAMA“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072195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804BE67-55D4-E169-9792-727788C87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99" y="729998"/>
            <a:ext cx="10923373" cy="588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C721D1AD-BF08-1C4A-3A90-6F3F8B757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B1BF58C-F308-59D7-286E-AF9926558815}"/>
              </a:ext>
            </a:extLst>
          </p:cNvPr>
          <p:cNvSpPr txBox="1"/>
          <p:nvPr/>
        </p:nvSpPr>
        <p:spPr>
          <a:xfrm>
            <a:off x="-702610" y="1283758"/>
            <a:ext cx="80447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6760">
              <a:spcBef>
                <a:spcPts val="870"/>
              </a:spcBef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RŮZNÁ MÉDIA, KDE SE REKLAMY </a:t>
            </a:r>
            <a:r>
              <a:rPr lang="cs-CZ" sz="2200" b="1" spc="-5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OBJEVUJÍ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54B40EC-3466-FB42-1671-F5F1573C0784}"/>
              </a:ext>
            </a:extLst>
          </p:cNvPr>
          <p:cNvSpPr txBox="1"/>
          <p:nvPr/>
        </p:nvSpPr>
        <p:spPr>
          <a:xfrm>
            <a:off x="1304365" y="1896989"/>
            <a:ext cx="97760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Televize: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Široký dosah, ale vysoké náklady. Umožňuje vizuální a zvukovou prezentaci</a:t>
            </a:r>
            <a:endParaRPr lang="pl-PL" sz="22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6DF79F6-0A80-1CF9-15F2-24D23F618188}"/>
              </a:ext>
            </a:extLst>
          </p:cNvPr>
          <p:cNvSpPr txBox="1"/>
          <p:nvPr/>
        </p:nvSpPr>
        <p:spPr>
          <a:xfrm>
            <a:off x="-972671" y="2567206"/>
            <a:ext cx="1279554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06675" indent="-342900">
              <a:buFont typeface="Arial" panose="020B0604020202020204" pitchFamily="34" charset="0"/>
              <a:buChar char="•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Internet: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Bannery, videoreklamy, sociální sítě, emailové kampaně. Flexibilita a možnost cílení na konkrétní</a:t>
            </a:r>
            <a:r>
              <a:rPr lang="cs-CZ" sz="2200" spc="3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publikum.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E177E88-5BEF-FC28-61AD-5E9E36B5FF0F}"/>
              </a:ext>
            </a:extLst>
          </p:cNvPr>
          <p:cNvSpPr txBox="1"/>
          <p:nvPr/>
        </p:nvSpPr>
        <p:spPr>
          <a:xfrm>
            <a:off x="1288691" y="3299322"/>
            <a:ext cx="961461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3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Tištěná</a:t>
            </a:r>
            <a:r>
              <a:rPr lang="cs-CZ" sz="2300" b="1" spc="-2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3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média:</a:t>
            </a:r>
            <a:r>
              <a:rPr lang="cs-CZ" sz="2300" b="1" spc="-2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Noviny,</a:t>
            </a:r>
            <a:r>
              <a:rPr lang="cs-CZ" sz="2300" spc="-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časopisy,</a:t>
            </a:r>
            <a:r>
              <a:rPr lang="cs-CZ" sz="2300" spc="-2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letáky.</a:t>
            </a:r>
            <a:r>
              <a:rPr lang="cs-CZ" sz="2300" spc="-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Vhodné</a:t>
            </a:r>
            <a:r>
              <a:rPr lang="cs-CZ" sz="2300" spc="-2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</a:t>
            </a:r>
            <a:r>
              <a:rPr lang="cs-CZ" sz="2300" spc="-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detailní</a:t>
            </a:r>
            <a:r>
              <a:rPr lang="cs-CZ" sz="2300" spc="-2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informace a zaměření na specifické skupiny</a:t>
            </a:r>
            <a:r>
              <a:rPr lang="cs-CZ" sz="23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čtenářů</a:t>
            </a:r>
            <a:endParaRPr lang="pl-PL" sz="230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52D106F-C6F4-119B-5CBE-C98A2EDDC0CD}"/>
              </a:ext>
            </a:extLst>
          </p:cNvPr>
          <p:cNvSpPr txBox="1"/>
          <p:nvPr/>
        </p:nvSpPr>
        <p:spPr>
          <a:xfrm>
            <a:off x="-972671" y="3921362"/>
            <a:ext cx="14873147" cy="522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9525" indent="-285750">
              <a:lnSpc>
                <a:spcPts val="3675"/>
              </a:lnSpc>
              <a:buFont typeface="Arial" panose="020B0604020202020204" pitchFamily="34" charset="0"/>
              <a:buChar char="•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Rádio: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Zvukové reklamy, dobré pro místní trhy a specifické ddemografické skupiny.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2F04CD3-F7C8-F2B4-6287-8A7268DF42C1}"/>
              </a:ext>
            </a:extLst>
          </p:cNvPr>
          <p:cNvSpPr txBox="1"/>
          <p:nvPr/>
        </p:nvSpPr>
        <p:spPr>
          <a:xfrm>
            <a:off x="1288691" y="4420059"/>
            <a:ext cx="100987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Venkovní reklama: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Billboardy, plakáty, digitální obrazovky. Vysoká viditelnost na veřejných místech</a:t>
            </a:r>
            <a:endParaRPr lang="pl-PL" sz="2200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BE7DEE9-E96B-09FB-2D52-1EC178DDE25A}"/>
              </a:ext>
            </a:extLst>
          </p:cNvPr>
          <p:cNvSpPr txBox="1"/>
          <p:nvPr/>
        </p:nvSpPr>
        <p:spPr>
          <a:xfrm>
            <a:off x="-972671" y="5011420"/>
            <a:ext cx="14767330" cy="99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9525" indent="-285750">
              <a:lnSpc>
                <a:spcPts val="3675"/>
              </a:lnSpc>
              <a:buFont typeface="Arial" panose="020B0604020202020204" pitchFamily="34" charset="0"/>
              <a:buChar char="•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Sociální sítě: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Facebook, Instagram, TikTok, YouTube. Umožňují interakci s uživateli </a:t>
            </a:r>
            <a:b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cílení na specifické zájmy </a:t>
            </a:r>
            <a:endParaRPr lang="pl-PL" sz="2200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B20FC9A-903E-8E38-3C43-44D4D3D376F4}"/>
              </a:ext>
            </a:extLst>
          </p:cNvPr>
          <p:cNvSpPr txBox="1"/>
          <p:nvPr/>
        </p:nvSpPr>
        <p:spPr>
          <a:xfrm>
            <a:off x="757879" y="-142491"/>
            <a:ext cx="12541262" cy="2316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813300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TEORIE PRO</a:t>
            </a:r>
            <a:r>
              <a:rPr lang="cs-CZ" sz="3600" b="1" spc="-10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TÉMA „REKLAMA“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101133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1A24DD5-2183-0CA8-C528-92ADDBF0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5" y="716693"/>
            <a:ext cx="10923373" cy="5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B607B5BD-58E3-85FC-0513-19676A3FC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6D9CA82-A955-E2A7-8B74-6DDF4712B7D7}"/>
              </a:ext>
            </a:extLst>
          </p:cNvPr>
          <p:cNvSpPr txBox="1"/>
          <p:nvPr/>
        </p:nvSpPr>
        <p:spPr>
          <a:xfrm>
            <a:off x="1368238" y="1287786"/>
            <a:ext cx="60982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ZÁKLADNÍ PRAVIDLA TVORBY REKLAMY</a:t>
            </a:r>
            <a:endParaRPr lang="pl-PL" sz="2200" b="1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DCA76F4-E8F6-D627-59A0-E2372B184F06}"/>
              </a:ext>
            </a:extLst>
          </p:cNvPr>
          <p:cNvSpPr txBox="1"/>
          <p:nvPr/>
        </p:nvSpPr>
        <p:spPr>
          <a:xfrm>
            <a:off x="1368238" y="1998136"/>
            <a:ext cx="96717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Pravdivost:</a:t>
            </a:r>
            <a:r>
              <a:rPr lang="cs-CZ" sz="2200" b="1" spc="-2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Reklama</a:t>
            </a:r>
            <a:r>
              <a:rPr lang="cs-CZ" sz="2200" spc="-2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</a:t>
            </a:r>
            <a:r>
              <a:rPr lang="cs-CZ" sz="2200" spc="-2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neměla</a:t>
            </a:r>
            <a:r>
              <a:rPr lang="cs-CZ" sz="2200" spc="-2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klamat zákazníky nepravdivými</a:t>
            </a:r>
            <a:r>
              <a:rPr lang="cs-CZ" sz="2200" spc="-5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informacemi</a:t>
            </a:r>
            <a:endParaRPr lang="pl-PL" sz="22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EF2B694-FE10-0711-5324-F756A0AA7DCF}"/>
              </a:ext>
            </a:extLst>
          </p:cNvPr>
          <p:cNvSpPr txBox="1"/>
          <p:nvPr/>
        </p:nvSpPr>
        <p:spPr>
          <a:xfrm>
            <a:off x="-1788460" y="2413471"/>
            <a:ext cx="17158447" cy="1318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58845" indent="-285750">
              <a:lnSpc>
                <a:spcPts val="3675"/>
              </a:lnSpc>
              <a:buFont typeface="Arial" panose="020B0604020202020204" pitchFamily="34" charset="0"/>
              <a:buChar char="•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Přitažlivost: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Design a obsah reklamy by měly být atraktivní a poutavé, aby </a:t>
            </a:r>
            <a:b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upoutaly pozornost.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3E1EF4A-7D2E-7782-F5C3-A3E91D7E8EE2}"/>
              </a:ext>
            </a:extLst>
          </p:cNvPr>
          <p:cNvSpPr txBox="1"/>
          <p:nvPr/>
        </p:nvSpPr>
        <p:spPr>
          <a:xfrm>
            <a:off x="1384093" y="3415451"/>
            <a:ext cx="97121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Přesvědčivost: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Reklama by měla obsahovat argumenty</a:t>
            </a:r>
            <a:r>
              <a:rPr lang="cs-CZ" sz="2200" spc="-1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nebo</a:t>
            </a:r>
            <a:r>
              <a:rPr lang="cs-CZ" sz="2200" spc="-1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důvody,</a:t>
            </a:r>
            <a:r>
              <a:rPr lang="cs-CZ" sz="2200" spc="-1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proč</a:t>
            </a:r>
            <a:r>
              <a:rPr lang="cs-CZ" sz="2200" spc="-1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</a:t>
            </a:r>
            <a:r>
              <a:rPr lang="cs-CZ" sz="2200" spc="-1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</a:t>
            </a:r>
            <a:r>
              <a:rPr lang="cs-CZ" sz="2200" spc="-1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zákazník měl produkt nebo službu</a:t>
            </a:r>
            <a:r>
              <a:rPr lang="cs-CZ" sz="2200" spc="-1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koupit.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E090B76-C2CC-6A5E-D7BB-BCC2B3FB6A3B}"/>
              </a:ext>
            </a:extLst>
          </p:cNvPr>
          <p:cNvSpPr txBox="1"/>
          <p:nvPr/>
        </p:nvSpPr>
        <p:spPr>
          <a:xfrm>
            <a:off x="1384093" y="4163398"/>
            <a:ext cx="97327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Jednoduchost: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Sdělte jasně a stručně hlavní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výhody produktu. Příliš komplikované sdělení může zákazníky zmást</a:t>
            </a:r>
            <a:r>
              <a:rPr lang="cs-CZ" sz="2200" spc="-3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sz="2200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D8A7741F-AF94-E0D6-519D-561D495CC0EE}"/>
              </a:ext>
            </a:extLst>
          </p:cNvPr>
          <p:cNvSpPr txBox="1"/>
          <p:nvPr/>
        </p:nvSpPr>
        <p:spPr>
          <a:xfrm>
            <a:off x="1384093" y="5008639"/>
            <a:ext cx="97327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Kreativita: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Originální a inovativní přístupy mohou zvýšit zapamatovatelnost reklamy</a:t>
            </a:r>
            <a:endParaRPr lang="pl-PL" sz="2200" dirty="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DC94912E-7971-6D5C-9836-C5BBE6EA8EA0}"/>
              </a:ext>
            </a:extLst>
          </p:cNvPr>
          <p:cNvSpPr txBox="1"/>
          <p:nvPr/>
        </p:nvSpPr>
        <p:spPr>
          <a:xfrm>
            <a:off x="757879" y="-142491"/>
            <a:ext cx="12541262" cy="2316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813300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TEORIE PRO</a:t>
            </a:r>
            <a:r>
              <a:rPr lang="cs-CZ" sz="3600" b="1" spc="-10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TÉMA „REKLAMA“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168263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7DA8E44-E07E-073D-F526-CE766C318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5" y="757033"/>
            <a:ext cx="10923373" cy="585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7A1787F0-E7C2-B246-8C61-60DD8041A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B2337A6-650F-F4E7-D770-45F462316A16}"/>
              </a:ext>
            </a:extLst>
          </p:cNvPr>
          <p:cNvSpPr txBox="1"/>
          <p:nvPr/>
        </p:nvSpPr>
        <p:spPr>
          <a:xfrm>
            <a:off x="-738830" y="1296405"/>
            <a:ext cx="15517147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6760" marR="7277100">
              <a:lnSpc>
                <a:spcPct val="90000"/>
              </a:lnSpc>
              <a:spcBef>
                <a:spcPts val="1300"/>
              </a:spcBef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PRAVIDLA,</a:t>
            </a:r>
            <a:r>
              <a:rPr lang="cs-CZ" sz="2200" b="1" spc="-5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KTERÁ</a:t>
            </a:r>
            <a:r>
              <a:rPr lang="cs-CZ" sz="2200" b="1" spc="-5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MUSÍ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REKLAMA DODRŽOVAT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1717DFF-47C4-EE92-9E2C-06770D553349}"/>
              </a:ext>
            </a:extLst>
          </p:cNvPr>
          <p:cNvSpPr txBox="1"/>
          <p:nvPr/>
        </p:nvSpPr>
        <p:spPr>
          <a:xfrm>
            <a:off x="1300513" y="1998136"/>
            <a:ext cx="99143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Neklamavost: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Reklama nesmí obsahovat nepravdivé nebo zavádějící informace, které by mohly uvést spotřebitele v omyl</a:t>
            </a:r>
            <a:endParaRPr lang="pl-PL" sz="22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6DDCADA-1854-32FA-FB74-2330D52DEE7E}"/>
              </a:ext>
            </a:extLst>
          </p:cNvPr>
          <p:cNvSpPr txBox="1"/>
          <p:nvPr/>
        </p:nvSpPr>
        <p:spPr>
          <a:xfrm>
            <a:off x="1300513" y="2767577"/>
            <a:ext cx="99143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Etika:</a:t>
            </a:r>
            <a:r>
              <a:rPr lang="cs-CZ" sz="2200" b="1" spc="-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Reklama</a:t>
            </a:r>
            <a:r>
              <a:rPr lang="cs-CZ" sz="2200" spc="-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</a:t>
            </a:r>
            <a:r>
              <a:rPr lang="cs-CZ" sz="2200" spc="-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měla</a:t>
            </a:r>
            <a:r>
              <a:rPr lang="cs-CZ" sz="2200" spc="-1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respektovat</a:t>
            </a:r>
            <a:r>
              <a:rPr lang="cs-CZ" sz="2200" spc="-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etické</a:t>
            </a:r>
            <a:r>
              <a:rPr lang="cs-CZ" sz="2200" spc="-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normy</a:t>
            </a:r>
            <a:r>
              <a:rPr lang="cs-CZ" sz="2200" spc="-1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cs-CZ" sz="2200" spc="-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nevykazovat rasistické, sexistické nebo jinak nevhodné</a:t>
            </a:r>
            <a:r>
              <a:rPr lang="cs-CZ" sz="2200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obsahy</a:t>
            </a:r>
            <a:endParaRPr lang="pl-PL" sz="220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C652DA5-4B2C-A186-85C5-EA7D4C0CF20C}"/>
              </a:ext>
            </a:extLst>
          </p:cNvPr>
          <p:cNvSpPr txBox="1"/>
          <p:nvPr/>
        </p:nvSpPr>
        <p:spPr>
          <a:xfrm>
            <a:off x="1288981" y="3537018"/>
            <a:ext cx="104334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Zákonnost: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Reklama musí dodržovat platné právní</a:t>
            </a:r>
            <a:r>
              <a:rPr lang="cs-CZ" sz="2200" spc="7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předpisy, například</a:t>
            </a:r>
            <a:r>
              <a:rPr lang="cs-CZ" sz="2200" spc="-1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zákony</a:t>
            </a:r>
            <a:r>
              <a:rPr lang="cs-CZ" sz="2200" spc="-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cs-CZ" sz="2200" spc="-1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ochraně</a:t>
            </a:r>
            <a:r>
              <a:rPr lang="cs-CZ" sz="2200" spc="-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spotřebitele</a:t>
            </a:r>
            <a:r>
              <a:rPr lang="cs-CZ" sz="2200" spc="-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cs-CZ" sz="2200" spc="-1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regulace</a:t>
            </a:r>
            <a:r>
              <a:rPr lang="cs-CZ" sz="2200" spc="-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týkající</a:t>
            </a:r>
            <a:r>
              <a:rPr lang="cs-CZ" sz="2200" spc="-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 reklamních sdělení</a:t>
            </a:r>
            <a:endParaRPr lang="pl-PL" sz="22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9B2F54E-6DF7-4DC0-CB9C-D1E27B39B164}"/>
              </a:ext>
            </a:extLst>
          </p:cNvPr>
          <p:cNvSpPr txBox="1"/>
          <p:nvPr/>
        </p:nvSpPr>
        <p:spPr>
          <a:xfrm>
            <a:off x="1300513" y="4306459"/>
            <a:ext cx="101130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Ochrana dětí: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Reklamy zaměřené na děti by měly být zvláště opatrné, aby nepodněcovaly nevhodné chování nebo nákupy</a:t>
            </a:r>
            <a:endParaRPr lang="pl-PL" sz="2200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FABBAA56-BA78-A5E1-6286-2F63D24DFA5B}"/>
              </a:ext>
            </a:extLst>
          </p:cNvPr>
          <p:cNvSpPr txBox="1"/>
          <p:nvPr/>
        </p:nvSpPr>
        <p:spPr>
          <a:xfrm>
            <a:off x="1313331" y="5042758"/>
            <a:ext cx="101001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Jasnost: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Reklamy by měly být jasně označené jako reklamy,</a:t>
            </a:r>
            <a:r>
              <a:rPr lang="cs-CZ" sz="2200" spc="-3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aby nedocházelo k jejich záměně s redakčním nebo nezávislým obsahem</a:t>
            </a:r>
            <a:endParaRPr lang="pl-PL" sz="2200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AD1A2F5B-D4C7-5B62-3D92-85B10DDFCF16}"/>
              </a:ext>
            </a:extLst>
          </p:cNvPr>
          <p:cNvSpPr txBox="1"/>
          <p:nvPr/>
        </p:nvSpPr>
        <p:spPr>
          <a:xfrm>
            <a:off x="757879" y="-142491"/>
            <a:ext cx="12541262" cy="2316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813300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TEORIE PRO</a:t>
            </a:r>
            <a:r>
              <a:rPr lang="cs-CZ" sz="3600" b="1" spc="-10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TÉMA „REKLAMA“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674550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64CEBA7-F0BB-2D9C-F3AD-4B7E2B947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5" y="510988"/>
            <a:ext cx="10923373" cy="627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348BD704-047C-85E7-B0AB-1620B6C28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3F45CC7-AE58-4F74-0524-F177CEB07386}"/>
              </a:ext>
            </a:extLst>
          </p:cNvPr>
          <p:cNvSpPr txBox="1"/>
          <p:nvPr/>
        </p:nvSpPr>
        <p:spPr>
          <a:xfrm>
            <a:off x="757879" y="-142491"/>
            <a:ext cx="10943969" cy="2980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813300">
              <a:lnSpc>
                <a:spcPts val="8705"/>
              </a:lnSpc>
              <a:spcBef>
                <a:spcPts val="800"/>
              </a:spcBef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06. EVAULACE</a:t>
            </a:r>
            <a:endParaRPr lang="pl-PL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813300">
              <a:lnSpc>
                <a:spcPts val="8705"/>
              </a:lnSpc>
              <a:spcBef>
                <a:spcPts val="800"/>
              </a:spcBef>
              <a:buNone/>
            </a:pP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FC92619-F98D-8C43-E56B-06249DBC4688}"/>
              </a:ext>
            </a:extLst>
          </p:cNvPr>
          <p:cNvSpPr txBox="1"/>
          <p:nvPr/>
        </p:nvSpPr>
        <p:spPr>
          <a:xfrm>
            <a:off x="1420036" y="1069176"/>
            <a:ext cx="60982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20"/>
              </a:spcBef>
              <a:buClr>
                <a:srgbClr val="8BA8AC"/>
              </a:buClr>
              <a:buSzPts val="4500"/>
              <a:tabLst>
                <a:tab pos="1883410" algn="l"/>
              </a:tabLs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HODNOCENÍ TEORETICKÉ</a:t>
            </a:r>
            <a:r>
              <a:rPr lang="cs-CZ" sz="2200" b="1" spc="-1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ČÁSTI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2674EAC-C309-66EC-3C1D-153AD4CEE98E}"/>
              </a:ext>
            </a:extLst>
          </p:cNvPr>
          <p:cNvSpPr txBox="1"/>
          <p:nvPr/>
        </p:nvSpPr>
        <p:spPr>
          <a:xfrm>
            <a:off x="-97489" y="1426133"/>
            <a:ext cx="6098240" cy="561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12875">
              <a:lnSpc>
                <a:spcPts val="4050"/>
              </a:lnSpc>
              <a:spcBef>
                <a:spcPts val="1340"/>
              </a:spcBef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Kvíz nebo test: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AA61F07-F2BB-BA40-66DE-4D6D1672CBF6}"/>
              </a:ext>
            </a:extLst>
          </p:cNvPr>
          <p:cNvSpPr txBox="1"/>
          <p:nvPr/>
        </p:nvSpPr>
        <p:spPr>
          <a:xfrm>
            <a:off x="1299835" y="1912715"/>
            <a:ext cx="95923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Připravte krátký kvíz nebo test obsahující otázky týkající se klíčových bodů teorie o reklamě</a:t>
            </a:r>
            <a:endParaRPr lang="pl-PL" sz="220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E4E9B84-F2C8-3DFD-7EC1-6A0C1EBF0909}"/>
              </a:ext>
            </a:extLst>
          </p:cNvPr>
          <p:cNvSpPr txBox="1"/>
          <p:nvPr/>
        </p:nvSpPr>
        <p:spPr>
          <a:xfrm>
            <a:off x="1299835" y="2552350"/>
            <a:ext cx="61520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Otázky mohou zahrnovat následující</a:t>
            </a:r>
            <a:r>
              <a:rPr lang="cs-CZ" sz="2200" spc="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témata</a:t>
            </a:r>
            <a:endParaRPr lang="pl-PL" sz="2200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5CAD72C-F5D6-6F42-7D6E-59887A71DB71}"/>
              </a:ext>
            </a:extLst>
          </p:cNvPr>
          <p:cNvSpPr txBox="1"/>
          <p:nvPr/>
        </p:nvSpPr>
        <p:spPr>
          <a:xfrm>
            <a:off x="1541060" y="2893020"/>
            <a:ext cx="61520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Definice reklamy a její důležitost</a:t>
            </a:r>
            <a:endParaRPr lang="pl-PL" sz="2000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F94D10B2-3751-DCD0-64E3-F47F92002A03}"/>
              </a:ext>
            </a:extLst>
          </p:cNvPr>
          <p:cNvSpPr txBox="1"/>
          <p:nvPr/>
        </p:nvSpPr>
        <p:spPr>
          <a:xfrm>
            <a:off x="1541060" y="3242645"/>
            <a:ext cx="61520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Hlavní cíle reklamy.</a:t>
            </a:r>
            <a:endParaRPr lang="pl-PL" sz="2000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6E2FDFC-FAB2-1FC7-D9F7-E6B69777988D}"/>
              </a:ext>
            </a:extLst>
          </p:cNvPr>
          <p:cNvSpPr txBox="1"/>
          <p:nvPr/>
        </p:nvSpPr>
        <p:spPr>
          <a:xfrm>
            <a:off x="1541060" y="3648373"/>
            <a:ext cx="61520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Různá média, kde se reklamy</a:t>
            </a:r>
            <a:r>
              <a:rPr lang="cs-CZ" sz="2000" spc="3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objevují</a:t>
            </a:r>
            <a:endParaRPr lang="pl-PL" sz="2000" dirty="0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80F37F98-6FCD-EE65-D860-95B752B8C4A8}"/>
              </a:ext>
            </a:extLst>
          </p:cNvPr>
          <p:cNvSpPr txBox="1"/>
          <p:nvPr/>
        </p:nvSpPr>
        <p:spPr>
          <a:xfrm>
            <a:off x="1552517" y="4080136"/>
            <a:ext cx="61453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Základní pravidla tvorby reklamy</a:t>
            </a:r>
            <a:endParaRPr lang="pl-PL" sz="2000" dirty="0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8C15E9FF-D5C5-F8A8-0346-217BB84FFE84}"/>
              </a:ext>
            </a:extLst>
          </p:cNvPr>
          <p:cNvSpPr txBox="1"/>
          <p:nvPr/>
        </p:nvSpPr>
        <p:spPr>
          <a:xfrm>
            <a:off x="2978524" y="3143481"/>
            <a:ext cx="6145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73737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dirty="0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3362EA12-CA3A-43DE-82A5-FB333EF410BB}"/>
              </a:ext>
            </a:extLst>
          </p:cNvPr>
          <p:cNvSpPr txBox="1"/>
          <p:nvPr/>
        </p:nvSpPr>
        <p:spPr>
          <a:xfrm>
            <a:off x="1541060" y="4461713"/>
            <a:ext cx="61453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Pravidla, která musí reklama</a:t>
            </a:r>
            <a:r>
              <a:rPr lang="cs-CZ" sz="2000" spc="5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dodržovat</a:t>
            </a:r>
            <a:endParaRPr lang="pl-PL" sz="2000" dirty="0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69A7400D-337A-5A9D-F1A1-EF71EBF1AF8A}"/>
              </a:ext>
            </a:extLst>
          </p:cNvPr>
          <p:cNvSpPr txBox="1"/>
          <p:nvPr/>
        </p:nvSpPr>
        <p:spPr>
          <a:xfrm>
            <a:off x="1344659" y="4861823"/>
            <a:ext cx="85590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Hodnoťte přesnost odpovědí a porozumění studentů</a:t>
            </a:r>
            <a:endParaRPr lang="pl-PL" sz="2200" dirty="0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4EEFD756-36CF-19FE-44BE-6743C9F4C82E}"/>
              </a:ext>
            </a:extLst>
          </p:cNvPr>
          <p:cNvSpPr txBox="1"/>
          <p:nvPr/>
        </p:nvSpPr>
        <p:spPr>
          <a:xfrm>
            <a:off x="1372972" y="5261933"/>
            <a:ext cx="61453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Diskuse a aktivní účast</a:t>
            </a:r>
            <a:endParaRPr lang="pl-PL" sz="2200" b="1" dirty="0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D46CDD28-7B6A-ACE4-E4EF-25A003EBE80A}"/>
              </a:ext>
            </a:extLst>
          </p:cNvPr>
          <p:cNvSpPr txBox="1"/>
          <p:nvPr/>
        </p:nvSpPr>
        <p:spPr>
          <a:xfrm>
            <a:off x="1552517" y="5666766"/>
            <a:ext cx="99575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Sledujte, jak studenti přispívají do diskuse během teoretické části.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98707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EC09EE8-A6A2-18FC-7B19-957501C90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80" y="430306"/>
            <a:ext cx="10923373" cy="635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3C9E0A7B-3988-DC88-D9FC-ACE74EB39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19CFBD0-B4AC-67D3-9021-13C892A69B40}"/>
              </a:ext>
            </a:extLst>
          </p:cNvPr>
          <p:cNvSpPr txBox="1"/>
          <p:nvPr/>
        </p:nvSpPr>
        <p:spPr>
          <a:xfrm>
            <a:off x="757879" y="-142491"/>
            <a:ext cx="10943969" cy="2980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813300">
              <a:lnSpc>
                <a:spcPts val="8705"/>
              </a:lnSpc>
              <a:spcBef>
                <a:spcPts val="800"/>
              </a:spcBef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06. EVAULACE</a:t>
            </a:r>
            <a:endParaRPr lang="pl-PL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813300">
              <a:lnSpc>
                <a:spcPts val="8705"/>
              </a:lnSpc>
              <a:spcBef>
                <a:spcPts val="800"/>
              </a:spcBef>
              <a:buNone/>
            </a:pP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89CD63F-DA1D-6540-B592-0216DC9CABB3}"/>
              </a:ext>
            </a:extLst>
          </p:cNvPr>
          <p:cNvSpPr txBox="1"/>
          <p:nvPr/>
        </p:nvSpPr>
        <p:spPr>
          <a:xfrm>
            <a:off x="-1025338" y="1116748"/>
            <a:ext cx="83644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5">
              <a:spcBef>
                <a:spcPts val="620"/>
              </a:spcBef>
              <a:buClr>
                <a:srgbClr val="8BA8AC"/>
              </a:buClr>
              <a:buSzPts val="4500"/>
              <a:tabLst>
                <a:tab pos="2012950" algn="l"/>
              </a:tabLs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HODNOCENÍ TVOŘIVÉ</a:t>
            </a:r>
            <a:r>
              <a:rPr lang="cs-CZ" sz="2200" b="1" spc="-1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ČÁSTI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52EB605-4C31-C491-7323-36F1912D676C}"/>
              </a:ext>
            </a:extLst>
          </p:cNvPr>
          <p:cNvSpPr txBox="1"/>
          <p:nvPr/>
        </p:nvSpPr>
        <p:spPr>
          <a:xfrm>
            <a:off x="1292823" y="1662603"/>
            <a:ext cx="67638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Kreativita a originalita:</a:t>
            </a:r>
            <a:endParaRPr lang="pl-PL" sz="2200" b="1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1B993D2-3BDF-6F62-7E53-A6D1510DA8FF}"/>
              </a:ext>
            </a:extLst>
          </p:cNvPr>
          <p:cNvSpPr txBox="1"/>
          <p:nvPr/>
        </p:nvSpPr>
        <p:spPr>
          <a:xfrm>
            <a:off x="1292823" y="2036759"/>
            <a:ext cx="6763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Hodnoťte studenty na základě originality jejich</a:t>
            </a:r>
            <a:r>
              <a:rPr lang="cs-CZ" sz="2000" spc="5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plakátu</a:t>
            </a:r>
            <a:endParaRPr lang="pl-PL" sz="20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4E0ABD5-055C-E225-1B1C-133AA35E6CA1}"/>
              </a:ext>
            </a:extLst>
          </p:cNvPr>
          <p:cNvSpPr txBox="1"/>
          <p:nvPr/>
        </p:nvSpPr>
        <p:spPr>
          <a:xfrm>
            <a:off x="1292823" y="2411740"/>
            <a:ext cx="97692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Zvažte, jak dobře studenti využili dostupné materiály (časopisy, lepidlo, nůžky, fixy) k vytvoření jedinečného a přitažlivého</a:t>
            </a:r>
            <a:r>
              <a:rPr lang="cs-CZ" sz="2000" spc="6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plakátu</a:t>
            </a:r>
            <a:r>
              <a:rPr lang="cs-CZ" sz="1800" dirty="0">
                <a:solidFill>
                  <a:srgbClr val="73737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BA4206E-C205-E1EA-9485-DC203F73EAF8}"/>
              </a:ext>
            </a:extLst>
          </p:cNvPr>
          <p:cNvSpPr txBox="1"/>
          <p:nvPr/>
        </p:nvSpPr>
        <p:spPr>
          <a:xfrm>
            <a:off x="1292823" y="3075084"/>
            <a:ext cx="67638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Vizualita a estetika:</a:t>
            </a:r>
            <a:endParaRPr lang="pl-PL" sz="2200" b="1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5E36949-A552-A645-FCEE-E3ECF8B55CE6}"/>
              </a:ext>
            </a:extLst>
          </p:cNvPr>
          <p:cNvSpPr txBox="1"/>
          <p:nvPr/>
        </p:nvSpPr>
        <p:spPr>
          <a:xfrm>
            <a:off x="1292823" y="3502507"/>
            <a:ext cx="6763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Hodnoťte vizuální přitažlivost plakátu</a:t>
            </a:r>
            <a:endParaRPr lang="pl-PL" sz="2000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884A2C41-64D0-DAA9-CEF0-F20DCFE56DC5}"/>
              </a:ext>
            </a:extLst>
          </p:cNvPr>
          <p:cNvSpPr txBox="1"/>
          <p:nvPr/>
        </p:nvSpPr>
        <p:spPr>
          <a:xfrm>
            <a:off x="1292823" y="3878713"/>
            <a:ext cx="6763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Zohledněte použití barev, obrázků a celkový design</a:t>
            </a:r>
            <a:r>
              <a:rPr lang="cs-CZ" sz="2000" spc="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plakátu.</a:t>
            </a:r>
            <a:endParaRPr lang="pl-PL" sz="2000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5111173-03A8-F839-0522-0AAA527B25DE}"/>
              </a:ext>
            </a:extLst>
          </p:cNvPr>
          <p:cNvSpPr txBox="1"/>
          <p:nvPr/>
        </p:nvSpPr>
        <p:spPr>
          <a:xfrm>
            <a:off x="1292823" y="4226585"/>
            <a:ext cx="8700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Sledujte, zda plakát dokáže upoutat pozornost a je esteticky</a:t>
            </a:r>
            <a:r>
              <a:rPr lang="cs-CZ" sz="2000" spc="-5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 říjemný</a:t>
            </a:r>
            <a:endParaRPr lang="pl-PL" sz="2000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A5DDE93E-4CC4-3C39-8303-EC1A0B3BF61A}"/>
              </a:ext>
            </a:extLst>
          </p:cNvPr>
          <p:cNvSpPr txBox="1"/>
          <p:nvPr/>
        </p:nvSpPr>
        <p:spPr>
          <a:xfrm>
            <a:off x="1240428" y="4578689"/>
            <a:ext cx="67638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Dodržování pravidel tvorby reklamy</a:t>
            </a:r>
            <a:endParaRPr lang="pl-PL" sz="2200" b="1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F5E136E-76C8-36C5-3692-C9A0F09285F1}"/>
              </a:ext>
            </a:extLst>
          </p:cNvPr>
          <p:cNvSpPr txBox="1"/>
          <p:nvPr/>
        </p:nvSpPr>
        <p:spPr>
          <a:xfrm>
            <a:off x="1240428" y="4926561"/>
            <a:ext cx="103042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Zkontrolujte,</a:t>
            </a:r>
            <a:r>
              <a:rPr lang="cs-CZ" sz="2000" spc="-3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zda</a:t>
            </a:r>
            <a:r>
              <a:rPr lang="cs-CZ" sz="2000" spc="-3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studenti</a:t>
            </a:r>
            <a:r>
              <a:rPr lang="cs-CZ" sz="2000" spc="-3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dodrželi</a:t>
            </a:r>
            <a:r>
              <a:rPr lang="cs-CZ" sz="2000" spc="-3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základní</a:t>
            </a:r>
            <a:r>
              <a:rPr lang="cs-CZ" sz="2000" spc="-3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pravidla</a:t>
            </a:r>
            <a:r>
              <a:rPr lang="cs-CZ" sz="2000" spc="-3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tvorby</a:t>
            </a:r>
            <a:r>
              <a:rPr lang="cs-CZ" sz="2000" spc="-3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reklamy (pravdivost, přitažlivost, přesvědčivost).</a:t>
            </a:r>
            <a:endParaRPr lang="pl-PL" sz="2000" dirty="0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D9CF992B-E275-5CE8-ACFD-B787EDA5C6C6}"/>
              </a:ext>
            </a:extLst>
          </p:cNvPr>
          <p:cNvSpPr txBox="1"/>
          <p:nvPr/>
        </p:nvSpPr>
        <p:spPr>
          <a:xfrm>
            <a:off x="1240428" y="5591256"/>
            <a:ext cx="91339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Ohodnoťte, jak dobře studenti integrovali tato pravidla do svých plakátů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014863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8F9B304-6FA7-8EBC-28FD-526024367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13" y="502548"/>
            <a:ext cx="10923373" cy="62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64BCF2F5-B87C-BD25-BD64-0F21678A8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76E394D-800A-5321-1110-065541656077}"/>
              </a:ext>
            </a:extLst>
          </p:cNvPr>
          <p:cNvSpPr txBox="1"/>
          <p:nvPr/>
        </p:nvSpPr>
        <p:spPr>
          <a:xfrm>
            <a:off x="757879" y="-142491"/>
            <a:ext cx="10943969" cy="2980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813300">
              <a:lnSpc>
                <a:spcPts val="8705"/>
              </a:lnSpc>
              <a:spcBef>
                <a:spcPts val="800"/>
              </a:spcBef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06. EVAULACE</a:t>
            </a:r>
            <a:endParaRPr lang="pl-PL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813300">
              <a:lnSpc>
                <a:spcPts val="8705"/>
              </a:lnSpc>
              <a:spcBef>
                <a:spcPts val="800"/>
              </a:spcBef>
              <a:buNone/>
            </a:pP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2F9EB27-0841-A659-12E5-09045C135EC1}"/>
              </a:ext>
            </a:extLst>
          </p:cNvPr>
          <p:cNvSpPr txBox="1"/>
          <p:nvPr/>
        </p:nvSpPr>
        <p:spPr>
          <a:xfrm>
            <a:off x="841433" y="1018845"/>
            <a:ext cx="60982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620"/>
              </a:spcBef>
              <a:buClr>
                <a:srgbClr val="8BA8AC"/>
              </a:buClr>
              <a:buSzPts val="4500"/>
              <a:buFont typeface="Calibri" panose="020F0502020204030204" pitchFamily="34" charset="0"/>
              <a:buAutoNum type="arabicPeriod"/>
              <a:tabLst>
                <a:tab pos="2026920" algn="l"/>
              </a:tabLs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PREZENTACE A</a:t>
            </a:r>
            <a:r>
              <a:rPr lang="cs-CZ" sz="2200" b="1" spc="-1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HODNOCENÍ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7560967-D8B0-43CB-B6EB-3CAC5EBAEC39}"/>
              </a:ext>
            </a:extLst>
          </p:cNvPr>
          <p:cNvSpPr txBox="1"/>
          <p:nvPr/>
        </p:nvSpPr>
        <p:spPr>
          <a:xfrm>
            <a:off x="-151279" y="1582592"/>
            <a:ext cx="6098240" cy="561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12875">
              <a:lnSpc>
                <a:spcPts val="4050"/>
              </a:lnSpc>
              <a:spcBef>
                <a:spcPts val="4785"/>
              </a:spcBef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Prezentace: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84463FE-F924-4F00-A7FC-8843CC668097}"/>
              </a:ext>
            </a:extLst>
          </p:cNvPr>
          <p:cNvSpPr txBox="1"/>
          <p:nvPr/>
        </p:nvSpPr>
        <p:spPr>
          <a:xfrm>
            <a:off x="1270747" y="2130324"/>
            <a:ext cx="84111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Hodnoťte schopnost studentů prezentovat svůj plakát před třídou</a:t>
            </a:r>
            <a:endParaRPr lang="pl-PL" sz="22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80B0D32-D93A-95AF-EA15-5E6239C25291}"/>
              </a:ext>
            </a:extLst>
          </p:cNvPr>
          <p:cNvSpPr txBox="1"/>
          <p:nvPr/>
        </p:nvSpPr>
        <p:spPr>
          <a:xfrm>
            <a:off x="1270747" y="2561211"/>
            <a:ext cx="92538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Zohledněte</a:t>
            </a:r>
            <a:r>
              <a:rPr lang="cs-CZ" sz="2200" spc="-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jasnost</a:t>
            </a:r>
            <a:r>
              <a:rPr lang="cs-CZ" sz="2200" spc="-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cs-CZ" sz="2200" spc="-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strukturu</a:t>
            </a:r>
            <a:r>
              <a:rPr lang="cs-CZ" sz="2200" spc="-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jejich</a:t>
            </a:r>
            <a:r>
              <a:rPr lang="cs-CZ" sz="2200" spc="-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prezentace,</a:t>
            </a:r>
            <a:r>
              <a:rPr lang="cs-CZ" sz="2200" spc="-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schopnost</a:t>
            </a:r>
            <a:r>
              <a:rPr lang="cs-CZ" sz="2200" spc="-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vysvětlit výběr a použití prvků na</a:t>
            </a:r>
            <a:r>
              <a:rPr lang="cs-CZ" sz="2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plakátu</a:t>
            </a:r>
            <a:endParaRPr lang="pl-PL" sz="220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67DF42F-692A-E0B8-1395-A6E0A5759B3E}"/>
              </a:ext>
            </a:extLst>
          </p:cNvPr>
          <p:cNvSpPr txBox="1"/>
          <p:nvPr/>
        </p:nvSpPr>
        <p:spPr>
          <a:xfrm>
            <a:off x="-931210" y="3296057"/>
            <a:ext cx="12397130" cy="522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11425" indent="-342900">
              <a:lnSpc>
                <a:spcPts val="3655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Sledujte, jak dobře studenti dokážou argumentovat a obhájit své rozhodnutí.</a:t>
            </a:r>
            <a:r>
              <a:rPr lang="cs-CZ" sz="1800" spc="-350" dirty="0">
                <a:solidFill>
                  <a:srgbClr val="73737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7EC5BCF-99B2-4AE8-8C10-EE294B1BE60E}"/>
              </a:ext>
            </a:extLst>
          </p:cNvPr>
          <p:cNvSpPr txBox="1"/>
          <p:nvPr/>
        </p:nvSpPr>
        <p:spPr>
          <a:xfrm>
            <a:off x="1169894" y="3843789"/>
            <a:ext cx="65621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Zapojení do diskuse:</a:t>
            </a:r>
            <a:endParaRPr lang="pl-PL" sz="2200" b="1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A3A04D5A-9F58-90FF-086E-113A68EF4899}"/>
              </a:ext>
            </a:extLst>
          </p:cNvPr>
          <p:cNvSpPr txBox="1"/>
          <p:nvPr/>
        </p:nvSpPr>
        <p:spPr>
          <a:xfrm>
            <a:off x="1270747" y="4274676"/>
            <a:ext cx="88851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Hodnoťte účast studentů v diskusi o plakátech jejich spolužáků. </a:t>
            </a:r>
            <a:endParaRPr lang="pl-PL" sz="2200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0E535A6A-9A68-452A-8F62-3847324227DB}"/>
              </a:ext>
            </a:extLst>
          </p:cNvPr>
          <p:cNvSpPr txBox="1"/>
          <p:nvPr/>
        </p:nvSpPr>
        <p:spPr>
          <a:xfrm>
            <a:off x="1270747" y="4751729"/>
            <a:ext cx="92784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Sledujte, jak dobře dokážou kriticky zhodnotit plakáty ostatních, poskytovat</a:t>
            </a:r>
            <a:r>
              <a:rPr lang="cs-CZ" sz="2200" spc="4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konstruktivní</a:t>
            </a:r>
            <a:r>
              <a:rPr lang="cs-CZ" sz="2200" spc="4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zpětnou</a:t>
            </a:r>
            <a:r>
              <a:rPr lang="cs-CZ" sz="2200" spc="4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vazbu</a:t>
            </a:r>
            <a:r>
              <a:rPr lang="cs-CZ" sz="2200" spc="4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cs-CZ" sz="2200" spc="4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vyjadřovat</a:t>
            </a:r>
            <a:r>
              <a:rPr lang="cs-CZ" sz="2200" spc="4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své</a:t>
            </a:r>
            <a:r>
              <a:rPr lang="cs-CZ" sz="2200" spc="4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názory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52740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08168D-04D9-C5DE-3CB7-72EDBC469B58}"/>
              </a:ext>
            </a:extLst>
          </p:cNvPr>
          <p:cNvSpPr txBox="1">
            <a:spLocks/>
          </p:cNvSpPr>
          <p:nvPr/>
        </p:nvSpPr>
        <p:spPr>
          <a:xfrm>
            <a:off x="1028297" y="29363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kern="0" dirty="0">
                <a:latin typeface="Calibri" panose="020F0502020204030204" pitchFamily="34" charset="0"/>
                <a:ea typeface="Calibri" panose="020F0502020204030204" pitchFamily="34" charset="0"/>
              </a:rPr>
              <a:t>OBSAH</a:t>
            </a:r>
            <a:br>
              <a:rPr lang="pl-PL" sz="3600" b="1" kern="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36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0435398-802A-E76B-F264-D702980A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97" y="1151935"/>
            <a:ext cx="9104464" cy="504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5">
            <a:extLst>
              <a:ext uri="{FF2B5EF4-FFF2-40B4-BE49-F238E27FC236}">
                <a16:creationId xmlns:a16="http://schemas.microsoft.com/office/drawing/2014/main" id="{F03D8356-B335-F481-2B2E-0622BBDAD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9999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4D91BB7-3573-7D17-B8CD-4D03B161D5D9}"/>
              </a:ext>
            </a:extLst>
          </p:cNvPr>
          <p:cNvSpPr txBox="1"/>
          <p:nvPr/>
        </p:nvSpPr>
        <p:spPr>
          <a:xfrm>
            <a:off x="1543050" y="2321446"/>
            <a:ext cx="60982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01. CÍL HODINY</a:t>
            </a:r>
            <a:endParaRPr lang="pl-PL" sz="2200" b="1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D6F8FC6-4BC0-A593-6C78-1BE6310F7DED}"/>
              </a:ext>
            </a:extLst>
          </p:cNvPr>
          <p:cNvSpPr txBox="1"/>
          <p:nvPr/>
        </p:nvSpPr>
        <p:spPr>
          <a:xfrm>
            <a:off x="1543050" y="2687955"/>
            <a:ext cx="60982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02. PŘÍPRAVA UČITELE</a:t>
            </a:r>
            <a:endParaRPr lang="pl-PL" sz="2200" b="1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295982A-E0E2-2588-DA8A-93DBB361A0F3}"/>
              </a:ext>
            </a:extLst>
          </p:cNvPr>
          <p:cNvSpPr txBox="1"/>
          <p:nvPr/>
        </p:nvSpPr>
        <p:spPr>
          <a:xfrm>
            <a:off x="913770" y="3062252"/>
            <a:ext cx="60982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760"/>
              </a:spcBef>
              <a:buClr>
                <a:srgbClr val="8BA8AC"/>
              </a:buClr>
              <a:buSzPts val="6300"/>
              <a:buFont typeface="Calibri" panose="020F0502020204030204" pitchFamily="34" charset="0"/>
              <a:buAutoNum type="arabicPeriod" startAt="3"/>
              <a:tabLst>
                <a:tab pos="4355465" algn="l"/>
                <a:tab pos="4356100" algn="l"/>
              </a:tabLs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03. PRŮBĚH</a:t>
            </a:r>
            <a:r>
              <a:rPr lang="cs-CZ" sz="2200" b="1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HODINY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2A5A8EE-8CDB-EDCA-35DC-404C3C5332E8}"/>
              </a:ext>
            </a:extLst>
          </p:cNvPr>
          <p:cNvSpPr txBox="1"/>
          <p:nvPr/>
        </p:nvSpPr>
        <p:spPr>
          <a:xfrm>
            <a:off x="913770" y="3458685"/>
            <a:ext cx="60982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1790"/>
              </a:spcBef>
              <a:buClr>
                <a:srgbClr val="8BA8AC"/>
              </a:buClr>
              <a:buSzPts val="6300"/>
              <a:buFont typeface="Calibri" panose="020F0502020204030204" pitchFamily="34" charset="0"/>
              <a:buAutoNum type="arabicPeriod" startAt="3"/>
              <a:tabLst>
                <a:tab pos="4355465" algn="l"/>
                <a:tab pos="4356100" algn="l"/>
              </a:tabLs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04. DOPORUČENÍ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959DC94-00DE-6766-88F6-70C527E8D8D3}"/>
              </a:ext>
            </a:extLst>
          </p:cNvPr>
          <p:cNvSpPr txBox="1"/>
          <p:nvPr/>
        </p:nvSpPr>
        <p:spPr>
          <a:xfrm>
            <a:off x="913770" y="3826874"/>
            <a:ext cx="60982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1790"/>
              </a:spcBef>
              <a:buClr>
                <a:srgbClr val="8BA8AC"/>
              </a:buClr>
              <a:buSzPts val="6300"/>
              <a:buFont typeface="Calibri" panose="020F0502020204030204" pitchFamily="34" charset="0"/>
              <a:buAutoNum type="arabicPeriod" startAt="3"/>
              <a:tabLst>
                <a:tab pos="4355465" algn="l"/>
                <a:tab pos="4356100" algn="l"/>
              </a:tabLs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TEORIE</a:t>
            </a:r>
            <a:r>
              <a:rPr lang="cs-CZ" sz="2200" b="1" spc="-3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</a:t>
            </a:r>
            <a:r>
              <a:rPr lang="cs-CZ" sz="2200" b="1" spc="-3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TÉMA</a:t>
            </a:r>
            <a:r>
              <a:rPr lang="cs-CZ" sz="2200" b="1" spc="-3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“REKLAMA”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7B0A49D-6E71-57AC-34EE-34B7F7DCFCF0}"/>
              </a:ext>
            </a:extLst>
          </p:cNvPr>
          <p:cNvSpPr txBox="1"/>
          <p:nvPr/>
        </p:nvSpPr>
        <p:spPr>
          <a:xfrm>
            <a:off x="913770" y="4214356"/>
            <a:ext cx="60982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1790"/>
              </a:spcBef>
              <a:buClr>
                <a:srgbClr val="8BA8AC"/>
              </a:buClr>
              <a:buSzPts val="6300"/>
              <a:buFont typeface="Calibri" panose="020F0502020204030204" pitchFamily="34" charset="0"/>
              <a:buAutoNum type="arabicPeriod" startAt="3"/>
              <a:tabLst>
                <a:tab pos="4355465" algn="l"/>
                <a:tab pos="4356100" algn="l"/>
              </a:tabLs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06. EVALUACE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664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EC4F92C-88B0-C6D0-5B32-0227EA635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80" y="502547"/>
            <a:ext cx="10923373" cy="615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28A3C104-274E-76C2-3DD2-1E42956F7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29855B2-EEA4-9CF6-F6AB-765EF9C1599E}"/>
              </a:ext>
            </a:extLst>
          </p:cNvPr>
          <p:cNvSpPr txBox="1"/>
          <p:nvPr/>
        </p:nvSpPr>
        <p:spPr>
          <a:xfrm>
            <a:off x="279027" y="1128094"/>
            <a:ext cx="6098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12875">
              <a:spcBef>
                <a:spcPts val="620"/>
              </a:spcBef>
              <a:buNone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ZNÁMKOVÁNÍ NA ZÁKLADĚ BODŮ:</a:t>
            </a:r>
            <a:endParaRPr lang="pl-PL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7DA77EE-32BB-3BE3-BD42-4D99C4EE24A1}"/>
              </a:ext>
            </a:extLst>
          </p:cNvPr>
          <p:cNvSpPr txBox="1"/>
          <p:nvPr/>
        </p:nvSpPr>
        <p:spPr>
          <a:xfrm>
            <a:off x="404042" y="1755926"/>
            <a:ext cx="6165476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55775" indent="-342900">
              <a:lnSpc>
                <a:spcPts val="4285"/>
              </a:lnSpc>
              <a:spcBef>
                <a:spcPts val="650"/>
              </a:spcBef>
              <a:buFont typeface="Wingdings" panose="05000000000000000000" pitchFamily="2" charset="2"/>
              <a:buChar char="q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Výborně (1):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45-50</a:t>
            </a:r>
            <a:r>
              <a:rPr lang="cs-CZ" sz="2200" spc="-3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bodů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5D72476-BF00-5ED4-32B4-22A80A7A7DC0}"/>
              </a:ext>
            </a:extLst>
          </p:cNvPr>
          <p:cNvSpPr txBox="1"/>
          <p:nvPr/>
        </p:nvSpPr>
        <p:spPr>
          <a:xfrm>
            <a:off x="404042" y="2288866"/>
            <a:ext cx="6165476" cy="561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55775" indent="-342900">
              <a:lnSpc>
                <a:spcPts val="4050"/>
              </a:lnSpc>
              <a:buFont typeface="Wingdings" panose="05000000000000000000" pitchFamily="2" charset="2"/>
              <a:buChar char="q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Chvalitebně (2):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40-44</a:t>
            </a:r>
            <a:r>
              <a:rPr lang="cs-CZ" sz="2200" spc="-2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bodů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9A29476-DFFC-6082-1035-2EC0D144F382}"/>
              </a:ext>
            </a:extLst>
          </p:cNvPr>
          <p:cNvSpPr txBox="1"/>
          <p:nvPr/>
        </p:nvSpPr>
        <p:spPr>
          <a:xfrm>
            <a:off x="404042" y="2821806"/>
            <a:ext cx="6098240" cy="561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8625" indent="-285750">
              <a:lnSpc>
                <a:spcPts val="4050"/>
              </a:lnSpc>
              <a:buFont typeface="Wingdings" panose="05000000000000000000" pitchFamily="2" charset="2"/>
              <a:buChar char="q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Dobře (3):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35-39</a:t>
            </a:r>
            <a:r>
              <a:rPr lang="cs-CZ" sz="2200" spc="-2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bodů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06A63CF-5C91-D8BD-704D-7639568BDB84}"/>
              </a:ext>
            </a:extLst>
          </p:cNvPr>
          <p:cNvSpPr txBox="1"/>
          <p:nvPr/>
        </p:nvSpPr>
        <p:spPr>
          <a:xfrm>
            <a:off x="404042" y="3309130"/>
            <a:ext cx="6098240" cy="561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8625" indent="-285750">
              <a:lnSpc>
                <a:spcPts val="4050"/>
              </a:lnSpc>
              <a:buFont typeface="Wingdings" panose="05000000000000000000" pitchFamily="2" charset="2"/>
              <a:buChar char="q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Dostatečně (4):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30-34</a:t>
            </a:r>
            <a:r>
              <a:rPr lang="cs-CZ" sz="2200" spc="-2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bodů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2FFBE6F-7984-6AA8-2C80-1C276BB00CC7}"/>
              </a:ext>
            </a:extLst>
          </p:cNvPr>
          <p:cNvSpPr txBox="1"/>
          <p:nvPr/>
        </p:nvSpPr>
        <p:spPr>
          <a:xfrm>
            <a:off x="1807387" y="3913003"/>
            <a:ext cx="60982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Nedostatečně (5):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méně než 30</a:t>
            </a:r>
            <a:r>
              <a:rPr lang="cs-CZ" sz="2200" spc="-4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bodů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498306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160BDD8-4CF2-AFFC-1502-895A74FD5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80" y="430306"/>
            <a:ext cx="10923373" cy="635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A08B7B90-8152-241B-BAE5-A681DA8F1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37750F0-B3C9-3D2E-F565-E9F7FD4B9DAC}"/>
              </a:ext>
            </a:extLst>
          </p:cNvPr>
          <p:cNvSpPr txBox="1"/>
          <p:nvPr/>
        </p:nvSpPr>
        <p:spPr>
          <a:xfrm>
            <a:off x="1702174" y="1113873"/>
            <a:ext cx="609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DOPORUČENÍ PRO UČITELE:</a:t>
            </a:r>
            <a:endParaRPr lang="pl-PL" sz="2400" b="1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7D298D7-2B06-9C38-4332-13B11DCC5215}"/>
              </a:ext>
            </a:extLst>
          </p:cNvPr>
          <p:cNvSpPr txBox="1"/>
          <p:nvPr/>
        </p:nvSpPr>
        <p:spPr>
          <a:xfrm>
            <a:off x="1702174" y="1848535"/>
            <a:ext cx="9270626" cy="1055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Použijte</a:t>
            </a:r>
            <a:r>
              <a:rPr lang="cs-CZ" sz="2200" spc="-2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kombinaci</a:t>
            </a:r>
            <a:r>
              <a:rPr lang="cs-CZ" sz="2200" spc="-2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různých</a:t>
            </a:r>
            <a:r>
              <a:rPr lang="cs-CZ" sz="2200" spc="-2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hodnotících</a:t>
            </a:r>
            <a:r>
              <a:rPr lang="cs-CZ" sz="2200" spc="-2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metod,</a:t>
            </a:r>
            <a:r>
              <a:rPr lang="cs-CZ" sz="2200" spc="-2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abyste</a:t>
            </a:r>
            <a:r>
              <a:rPr lang="cs-CZ" sz="2200" spc="-2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získali</a:t>
            </a:r>
            <a:r>
              <a:rPr lang="cs-CZ" sz="2200" spc="-2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komplexní pohled</a:t>
            </a:r>
          </a:p>
          <a:p>
            <a:pPr>
              <a:lnSpc>
                <a:spcPct val="150000"/>
              </a:lnSpc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výkon</a:t>
            </a:r>
            <a:r>
              <a:rPr lang="cs-CZ" sz="22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studentů</a:t>
            </a:r>
            <a:endParaRPr lang="pl-PL" sz="22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6A12210-34D4-AFAF-93F9-6936999BBFCC}"/>
              </a:ext>
            </a:extLst>
          </p:cNvPr>
          <p:cNvSpPr txBox="1"/>
          <p:nvPr/>
        </p:nvSpPr>
        <p:spPr>
          <a:xfrm>
            <a:off x="-193171" y="2820033"/>
            <a:ext cx="11567833" cy="139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15515" indent="-285750">
              <a:lnSpc>
                <a:spcPts val="3675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Zajistěte, aby hodnocení bylo spravedlivé a transparentní, a </a:t>
            </a:r>
            <a:r>
              <a:rPr lang="cs-CZ" sz="2200" spc="-4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vysvětlvysvětlete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29765">
              <a:lnSpc>
                <a:spcPts val="3825"/>
              </a:lnSpc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studentům, na základě, jakých kritérií budou</a:t>
            </a:r>
            <a:r>
              <a:rPr lang="cs-CZ" sz="2200" spc="4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hodnoceni.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sz="22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1D18186-9DCB-A834-3984-5D3709333B9C}"/>
              </a:ext>
            </a:extLst>
          </p:cNvPr>
          <p:cNvSpPr txBox="1"/>
          <p:nvPr/>
        </p:nvSpPr>
        <p:spPr>
          <a:xfrm>
            <a:off x="1702174" y="3875578"/>
            <a:ext cx="927062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Povzbuzujte studenty k tomu, aby se aktivně zapojovali do všech částí hodiny, aby mohli získat co nejvíce</a:t>
            </a:r>
            <a:r>
              <a:rPr lang="cs-CZ" sz="2200" spc="4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bodů.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512878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5">
            <a:extLst>
              <a:ext uri="{FF2B5EF4-FFF2-40B4-BE49-F238E27FC236}">
                <a16:creationId xmlns:a16="http://schemas.microsoft.com/office/drawing/2014/main" id="{295E70A3-1664-17A3-DA84-A0525C768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62" y="603261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756C447-776B-44F5-2D0A-C1AD5873E6B6}"/>
              </a:ext>
            </a:extLst>
          </p:cNvPr>
          <p:cNvSpPr txBox="1"/>
          <p:nvPr/>
        </p:nvSpPr>
        <p:spPr>
          <a:xfrm>
            <a:off x="-3319332" y="-143037"/>
            <a:ext cx="10858500" cy="2269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</a:pPr>
            <a:r>
              <a:rPr lang="pl-P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ZDROJE: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2A56F71-8E92-4677-A954-12BE097BC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5" y="716693"/>
            <a:ext cx="10923373" cy="5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452A937-8C92-207E-1161-BE125EBDC83C}"/>
              </a:ext>
            </a:extLst>
          </p:cNvPr>
          <p:cNvSpPr txBox="1"/>
          <p:nvPr/>
        </p:nvSpPr>
        <p:spPr>
          <a:xfrm>
            <a:off x="-463924" y="1785056"/>
            <a:ext cx="12485595" cy="682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03755" marR="2828925" indent="-342900">
              <a:lnSpc>
                <a:spcPct val="87000"/>
              </a:lnSpc>
              <a:buFont typeface="Arial" panose="020B0604020202020204" pitchFamily="34" charset="0"/>
              <a:buChar char="•"/>
            </a:pP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MIČIENKA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MARE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JIRÁK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JAN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MEDIÁLN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Í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VÝCHOVY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PRAHA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PORTÁL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2007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ISB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978-80-7367-315-4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DBB8747-B3EC-4EB2-DA61-6FB2F0A5D5A2}"/>
              </a:ext>
            </a:extLst>
          </p:cNvPr>
          <p:cNvSpPr txBox="1"/>
          <p:nvPr/>
        </p:nvSpPr>
        <p:spPr>
          <a:xfrm>
            <a:off x="-463924" y="2644786"/>
            <a:ext cx="10683688" cy="682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46605" marR="1817370" indent="-285750">
              <a:lnSpc>
                <a:spcPct val="87000"/>
              </a:lnSpc>
              <a:spcBef>
                <a:spcPts val="3475"/>
              </a:spcBef>
              <a:buFont typeface="Arial" panose="020B0604020202020204" pitchFamily="34" charset="0"/>
              <a:buChar char="•"/>
            </a:pP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KOTLER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MARKETIN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MANAGEMENT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ROZŠÍŘEN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VYD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PRAHA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2001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72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ISB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80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247-0016-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EF67E6D-A898-177D-1EF8-0CBF0BD443F2}"/>
              </a:ext>
            </a:extLst>
          </p:cNvPr>
          <p:cNvSpPr txBox="1"/>
          <p:nvPr/>
        </p:nvSpPr>
        <p:spPr>
          <a:xfrm>
            <a:off x="-466951" y="3504516"/>
            <a:ext cx="11880476" cy="1271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03755" marR="2229485" indent="-342900">
              <a:lnSpc>
                <a:spcPct val="87000"/>
              </a:lnSpc>
              <a:spcBef>
                <a:spcPts val="3475"/>
              </a:spcBef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BARTÁKOVÁ, ZDEŇKA. EVALUACE VE VZDĚLÁVÁNÍ DOSPĚLÝCH. ONLINE. DIPLOMOVÁ PRÁCE. OLOMOUC: UNIVERZITA PALACKÉHO V OLOMOUCI, FILOZOFICKÁ FAKULTA. 2015. DOSTUPNÉ Z: HTTPS://THESES.CZ/ID/HTAPKP/.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F353BB1-E992-1F66-F686-58814B29D61B}"/>
              </a:ext>
            </a:extLst>
          </p:cNvPr>
          <p:cNvSpPr txBox="1"/>
          <p:nvPr/>
        </p:nvSpPr>
        <p:spPr>
          <a:xfrm>
            <a:off x="-466951" y="4776018"/>
            <a:ext cx="77589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46605" indent="-285750">
              <a:spcBef>
                <a:spcPts val="3120"/>
              </a:spcBef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OBRÁZKY: CANVA.COM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97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0C381BAC-C032-3746-CCEE-1594F5801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5" y="1600199"/>
            <a:ext cx="11013141" cy="492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2AFE858-E13F-4894-3C25-6386F22C3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56" y="333135"/>
            <a:ext cx="4905487" cy="1029147"/>
          </a:xfrm>
          <a:prstGeom prst="rect">
            <a:avLst/>
          </a:prstGeom>
        </p:spPr>
      </p:pic>
      <p:pic>
        <p:nvPicPr>
          <p:cNvPr id="4" name="Obraz 5">
            <a:extLst>
              <a:ext uri="{FF2B5EF4-FFF2-40B4-BE49-F238E27FC236}">
                <a16:creationId xmlns:a16="http://schemas.microsoft.com/office/drawing/2014/main" id="{687CB671-D3F4-A2A0-5378-1FCDAD6B7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70" y="60046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D4B2FFE-E58B-E6BF-D868-4F1E74D99241}"/>
              </a:ext>
            </a:extLst>
          </p:cNvPr>
          <p:cNvSpPr txBox="1"/>
          <p:nvPr/>
        </p:nvSpPr>
        <p:spPr>
          <a:xfrm>
            <a:off x="1006509" y="2797577"/>
            <a:ext cx="10178980" cy="1393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cs-CZ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Spolufinancováno z fondů EU. Vyjádřené názory a názory jsou výhradně názory autora (autorů) a nemusí nutně odrážet názory a názory Evropské unie nebo Nadace pro rozvoj vzdělávacího systému. Nenese za ně odpovědnost ani Evropská unie, ani Nadace pro rozvoj vzdělávací soustavy.</a:t>
            </a:r>
            <a:endParaRPr lang="pl-P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2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0A87024-012C-745D-1312-DA370AD3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94" y="966270"/>
            <a:ext cx="9583064" cy="508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ACF07B81-16A0-3DD2-8BD7-9D84A0972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9999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8E7E405B-BF4D-DC50-C0ED-E4009A1641F1}"/>
              </a:ext>
            </a:extLst>
          </p:cNvPr>
          <p:cNvSpPr txBox="1">
            <a:spLocks/>
          </p:cNvSpPr>
          <p:nvPr/>
        </p:nvSpPr>
        <p:spPr>
          <a:xfrm>
            <a:off x="1028297" y="293637"/>
            <a:ext cx="10515600" cy="13255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CÍL HODINY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br>
              <a:rPr lang="pl-PL" sz="3600" b="1" kern="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36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18933BC-7AD3-A4C3-4420-E32B1637C628}"/>
              </a:ext>
            </a:extLst>
          </p:cNvPr>
          <p:cNvSpPr txBox="1"/>
          <p:nvPr/>
        </p:nvSpPr>
        <p:spPr>
          <a:xfrm>
            <a:off x="3049121" y="3244334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8BA8A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CÍL HODINY</a:t>
            </a: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DACD3B14-C32F-F3A2-4574-0ADB2DF747EC}"/>
              </a:ext>
            </a:extLst>
          </p:cNvPr>
          <p:cNvSpPr txBox="1">
            <a:spLocks/>
          </p:cNvSpPr>
          <p:nvPr/>
        </p:nvSpPr>
        <p:spPr>
          <a:xfrm>
            <a:off x="1163594" y="24718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3600" b="1" kern="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36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FFDF23D-3669-A98C-1A94-D9202A2DA350}"/>
              </a:ext>
            </a:extLst>
          </p:cNvPr>
          <p:cNvSpPr txBox="1"/>
          <p:nvPr/>
        </p:nvSpPr>
        <p:spPr>
          <a:xfrm>
            <a:off x="1301003" y="319939"/>
            <a:ext cx="6098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01. CÍL HODINY</a:t>
            </a:r>
            <a:endParaRPr lang="pl-PL" sz="36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7E4BC84-47A4-E7E7-2E11-896CD107CF02}"/>
              </a:ext>
            </a:extLst>
          </p:cNvPr>
          <p:cNvSpPr txBox="1"/>
          <p:nvPr/>
        </p:nvSpPr>
        <p:spPr>
          <a:xfrm>
            <a:off x="1731309" y="2265242"/>
            <a:ext cx="83001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Seznámit žáky s tím, co je reklama a jaký má vliv na každodenní život</a:t>
            </a:r>
            <a:endParaRPr lang="pl-PL" sz="2400" b="1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8A963FC-B472-EA09-CA82-C95BD7367619}"/>
              </a:ext>
            </a:extLst>
          </p:cNvPr>
          <p:cNvSpPr txBox="1"/>
          <p:nvPr/>
        </p:nvSpPr>
        <p:spPr>
          <a:xfrm>
            <a:off x="1731309" y="3119264"/>
            <a:ext cx="7574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Porozumět základním principům a pravidlům</a:t>
            </a:r>
            <a:r>
              <a:rPr lang="cs-CZ" sz="2400" b="1" spc="6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reklamy</a:t>
            </a:r>
            <a:endParaRPr lang="pl-PL" sz="2400" b="1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8904A26-E6D0-76FA-1A58-A3B3684E46DA}"/>
              </a:ext>
            </a:extLst>
          </p:cNvPr>
          <p:cNvSpPr txBox="1"/>
          <p:nvPr/>
        </p:nvSpPr>
        <p:spPr>
          <a:xfrm>
            <a:off x="1731309" y="3738736"/>
            <a:ext cx="84346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Rozvíjet kreativitu a kritické myšlení při tvorbě vlastního reklamního plakátu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098897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E497B56-F7A4-EA18-AB9F-C0D733E94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1" y="993164"/>
            <a:ext cx="10744200" cy="564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1F415D28-21B1-C096-32DC-8ACEE19E2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872" y="6051176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9AD5DB9-8E90-CC0D-9920-178C6306A2BD}"/>
              </a:ext>
            </a:extLst>
          </p:cNvPr>
          <p:cNvSpPr txBox="1"/>
          <p:nvPr/>
        </p:nvSpPr>
        <p:spPr>
          <a:xfrm>
            <a:off x="1301003" y="319939"/>
            <a:ext cx="6098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02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PŘÍPRAVA UČITELE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4B79E44-9CEA-B2AB-8391-30FFC5EC2A64}"/>
              </a:ext>
            </a:extLst>
          </p:cNvPr>
          <p:cNvSpPr txBox="1"/>
          <p:nvPr/>
        </p:nvSpPr>
        <p:spPr>
          <a:xfrm>
            <a:off x="-336176" y="2193493"/>
            <a:ext cx="5809129" cy="269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45485" marR="1045845" algn="ctr">
              <a:spcBef>
                <a:spcPts val="640"/>
              </a:spcBef>
              <a:buNone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POMŮCKY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199640" indent="-635">
              <a:lnSpc>
                <a:spcPct val="90000"/>
              </a:lnSpc>
              <a:spcBef>
                <a:spcPts val="3440"/>
              </a:spcBef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Interaktivní tabule nebo projektor, počítač, připojení k internetu, připravené video, papíry, časopisy, lepidlo, nůžky, barevné fixy a pastelky, tabule a křídy.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D094254-E08A-16DA-61EA-55BC461E9874}"/>
              </a:ext>
            </a:extLst>
          </p:cNvPr>
          <p:cNvSpPr txBox="1"/>
          <p:nvPr/>
        </p:nvSpPr>
        <p:spPr>
          <a:xfrm>
            <a:off x="5300384" y="2193493"/>
            <a:ext cx="2837329" cy="1476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6080" marR="45085" algn="ctr">
              <a:spcBef>
                <a:spcPts val="640"/>
              </a:spcBef>
              <a:buNone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VIDEO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86080" marR="45085" algn="ctr">
              <a:lnSpc>
                <a:spcPct val="90000"/>
              </a:lnSpc>
              <a:spcBef>
                <a:spcPts val="3440"/>
              </a:spcBef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Připravené video na téma “reklama”.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B543990-E9CE-377E-4E61-09F655DBE644}"/>
              </a:ext>
            </a:extLst>
          </p:cNvPr>
          <p:cNvSpPr txBox="1"/>
          <p:nvPr/>
        </p:nvSpPr>
        <p:spPr>
          <a:xfrm>
            <a:off x="7648015" y="2193493"/>
            <a:ext cx="5081868" cy="1781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0105" marR="2697480" algn="ctr">
              <a:spcBef>
                <a:spcPts val="640"/>
              </a:spcBef>
              <a:buNone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TEORIE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40105" marR="2697480" algn="ctr">
              <a:lnSpc>
                <a:spcPct val="90000"/>
              </a:lnSpc>
              <a:spcBef>
                <a:spcPts val="3440"/>
              </a:spcBef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Teoretická příprava učitele.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9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E6C699-5974-E157-7655-CF804DC1A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0" y="720169"/>
            <a:ext cx="10775449" cy="623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09EB7801-98F1-6965-8932-C715628B9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16" y="6330570"/>
            <a:ext cx="1435509" cy="51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24825A8-83F0-4F15-5FF8-35B68813010A}"/>
              </a:ext>
            </a:extLst>
          </p:cNvPr>
          <p:cNvSpPr txBox="1"/>
          <p:nvPr/>
        </p:nvSpPr>
        <p:spPr>
          <a:xfrm>
            <a:off x="1301003" y="319939"/>
            <a:ext cx="60982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03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PRŮBĚH HODINY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06E65BC-94CB-1032-0924-B05415494E0C}"/>
              </a:ext>
            </a:extLst>
          </p:cNvPr>
          <p:cNvSpPr txBox="1"/>
          <p:nvPr/>
        </p:nvSpPr>
        <p:spPr>
          <a:xfrm>
            <a:off x="-497267" y="1397015"/>
            <a:ext cx="60982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spcBef>
                <a:spcPts val="620"/>
              </a:spcBef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ÚVOD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2F02A23-A6B9-7E71-F954-A46438CF761B}"/>
              </a:ext>
            </a:extLst>
          </p:cNvPr>
          <p:cNvSpPr txBox="1"/>
          <p:nvPr/>
        </p:nvSpPr>
        <p:spPr>
          <a:xfrm>
            <a:off x="471970" y="1902123"/>
            <a:ext cx="1308008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649855" lvl="1" algn="r">
              <a:lnSpc>
                <a:spcPct val="90000"/>
              </a:lnSpc>
              <a:spcBef>
                <a:spcPts val="2585"/>
              </a:spcBef>
              <a:buClr>
                <a:srgbClr val="737373"/>
              </a:buClr>
              <a:buSzPts val="3500"/>
              <a:tabLst>
                <a:tab pos="3407410" algn="l"/>
                <a:tab pos="5920105" algn="l"/>
                <a:tab pos="6445885" algn="l"/>
                <a:tab pos="8724265" algn="l"/>
                <a:tab pos="10203180" algn="l"/>
                <a:tab pos="11824335" algn="l"/>
                <a:tab pos="13698855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1. Seznámení s tématem: Učitel žákům stručně	představí téma hodiny - reklama.</a:t>
            </a:r>
            <a:br>
              <a:rPr lang="cs-CZ" sz="2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0294BF3-7057-78E9-C691-CD7BDE8A8BC7}"/>
              </a:ext>
            </a:extLst>
          </p:cNvPr>
          <p:cNvSpPr txBox="1"/>
          <p:nvPr/>
        </p:nvSpPr>
        <p:spPr>
          <a:xfrm>
            <a:off x="-1300443" y="2155851"/>
            <a:ext cx="7375711" cy="541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ts val="3900"/>
              </a:lnSpc>
              <a:spcBef>
                <a:spcPts val="3710"/>
              </a:spcBef>
              <a:buClr>
                <a:srgbClr val="737373"/>
              </a:buClr>
              <a:buSzPts val="3500"/>
              <a:tabLst>
                <a:tab pos="340741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Promítnutí videa: Učitel pustí</a:t>
            </a:r>
            <a:r>
              <a:rPr lang="cs-CZ" sz="2200" spc="2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video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6D97AF8-0A52-EB42-9B9F-9C12C8B264A3}"/>
              </a:ext>
            </a:extLst>
          </p:cNvPr>
          <p:cNvSpPr txBox="1"/>
          <p:nvPr/>
        </p:nvSpPr>
        <p:spPr>
          <a:xfrm>
            <a:off x="1604198" y="2639921"/>
            <a:ext cx="73757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Scénář videa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pl-PL" sz="2200" b="1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29240A9-4C35-F112-E73C-58089174AB8D}"/>
              </a:ext>
            </a:extLst>
          </p:cNvPr>
          <p:cNvSpPr txBox="1"/>
          <p:nvPr/>
        </p:nvSpPr>
        <p:spPr>
          <a:xfrm>
            <a:off x="1604198" y="3021646"/>
            <a:ext cx="93053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Cíl videa: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Ukázat vliv reklamy na každodenní život a základní principy</a:t>
            </a:r>
            <a:r>
              <a:rPr lang="cs-CZ" sz="2200" spc="2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reklamy</a:t>
            </a:r>
            <a:endParaRPr lang="pl-PL" sz="22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75CBE26-6861-486D-D3B8-20DF8C9536FE}"/>
              </a:ext>
            </a:extLst>
          </p:cNvPr>
          <p:cNvSpPr txBox="1"/>
          <p:nvPr/>
        </p:nvSpPr>
        <p:spPr>
          <a:xfrm>
            <a:off x="1604198" y="3433312"/>
            <a:ext cx="73757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Děj videa:</a:t>
            </a:r>
            <a:endParaRPr lang="pl-PL" sz="2200" b="1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C72D1AA-83A5-E845-59CD-70FCB0EF9A23}"/>
              </a:ext>
            </a:extLst>
          </p:cNvPr>
          <p:cNvSpPr txBox="1"/>
          <p:nvPr/>
        </p:nvSpPr>
        <p:spPr>
          <a:xfrm>
            <a:off x="1604198" y="3818584"/>
            <a:ext cx="73769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Studenti sledují videa na YouTube, přeruší je reklama</a:t>
            </a:r>
            <a:endParaRPr lang="pl-PL" sz="2000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003446B8-357B-A1D9-B748-FBCBCB17EBB5}"/>
              </a:ext>
            </a:extLst>
          </p:cNvPr>
          <p:cNvSpPr txBox="1"/>
          <p:nvPr/>
        </p:nvSpPr>
        <p:spPr>
          <a:xfrm>
            <a:off x="1610376" y="4460119"/>
            <a:ext cx="73769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Rozhovor o reklamách</a:t>
            </a:r>
            <a:endParaRPr lang="pl-PL" sz="2000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87E7B71-5CA9-F7B4-3F7C-0186717BB610}"/>
              </a:ext>
            </a:extLst>
          </p:cNvPr>
          <p:cNvSpPr txBox="1"/>
          <p:nvPr/>
        </p:nvSpPr>
        <p:spPr>
          <a:xfrm>
            <a:off x="1604198" y="4116501"/>
            <a:ext cx="74325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Učitel vysvětluje, co je reklama a její důležitost.</a:t>
            </a:r>
            <a:endParaRPr lang="pl-PL" sz="2000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8552F423-3517-6294-D6D3-CF20E308A9E1}"/>
              </a:ext>
            </a:extLst>
          </p:cNvPr>
          <p:cNvSpPr txBox="1"/>
          <p:nvPr/>
        </p:nvSpPr>
        <p:spPr>
          <a:xfrm>
            <a:off x="1614735" y="4793976"/>
            <a:ext cx="74325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Učitel vysvětluje, co je reklama a její důležitost</a:t>
            </a:r>
            <a:endParaRPr lang="pl-PL" sz="2000" dirty="0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AE092AB-526D-19AA-2071-7A681381A5D6}"/>
              </a:ext>
            </a:extLst>
          </p:cNvPr>
          <p:cNvSpPr txBox="1"/>
          <p:nvPr/>
        </p:nvSpPr>
        <p:spPr>
          <a:xfrm>
            <a:off x="1610376" y="5101654"/>
            <a:ext cx="74264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Příklady různých reklamních médií</a:t>
            </a:r>
            <a:endParaRPr lang="pl-PL" sz="2000" dirty="0"/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ED29B09D-9151-992D-C854-DF5B62D8114C}"/>
              </a:ext>
            </a:extLst>
          </p:cNvPr>
          <p:cNvSpPr txBox="1"/>
          <p:nvPr/>
        </p:nvSpPr>
        <p:spPr>
          <a:xfrm>
            <a:off x="1599839" y="5413406"/>
            <a:ext cx="74264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Diskuse o pravidlech reklamy</a:t>
            </a:r>
            <a:endParaRPr lang="pl-PL" sz="2000" dirty="0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47FB144A-9E99-B9F8-7AAE-E73E96A18404}"/>
              </a:ext>
            </a:extLst>
          </p:cNvPr>
          <p:cNvSpPr txBox="1"/>
          <p:nvPr/>
        </p:nvSpPr>
        <p:spPr>
          <a:xfrm>
            <a:off x="1607287" y="5721084"/>
            <a:ext cx="74264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Zadání úkolu: vytvořit vlastní reklamní</a:t>
            </a:r>
            <a:r>
              <a:rPr lang="cs-CZ" sz="2000" spc="2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plakát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6333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89387C3-30F9-45A6-5523-F666C0475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35" y="889686"/>
            <a:ext cx="10822232" cy="56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F5F96BFC-36F7-F70E-BECD-ECA28823E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9999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8145D0E-6670-630A-5EB2-2C01F95F49FD}"/>
              </a:ext>
            </a:extLst>
          </p:cNvPr>
          <p:cNvSpPr txBox="1"/>
          <p:nvPr/>
        </p:nvSpPr>
        <p:spPr>
          <a:xfrm>
            <a:off x="1301002" y="319939"/>
            <a:ext cx="101907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03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PRŮBĚH HODINY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9538A3B-2448-5D4C-2DDC-A7358865DF42}"/>
              </a:ext>
            </a:extLst>
          </p:cNvPr>
          <p:cNvSpPr txBox="1"/>
          <p:nvPr/>
        </p:nvSpPr>
        <p:spPr>
          <a:xfrm>
            <a:off x="-918068" y="1420956"/>
            <a:ext cx="60980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spcBef>
                <a:spcPts val="620"/>
              </a:spcBef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TEORETICKÁ ČÁST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97F954D-A115-B5F3-6F55-AB137203665B}"/>
              </a:ext>
            </a:extLst>
          </p:cNvPr>
          <p:cNvSpPr txBox="1"/>
          <p:nvPr/>
        </p:nvSpPr>
        <p:spPr>
          <a:xfrm>
            <a:off x="-2738792" y="1957366"/>
            <a:ext cx="6555258" cy="561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ts val="4050"/>
              </a:lnSpc>
              <a:spcBef>
                <a:spcPts val="3710"/>
              </a:spcBef>
              <a:buClr>
                <a:srgbClr val="737373"/>
              </a:buClr>
              <a:buSzPts val="3500"/>
              <a:tabLst>
                <a:tab pos="311785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Diskuse po</a:t>
            </a:r>
            <a:r>
              <a:rPr lang="cs-CZ" sz="22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videu: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F995037-1FF6-5A81-3D3F-D9C01D530461}"/>
              </a:ext>
            </a:extLst>
          </p:cNvPr>
          <p:cNvSpPr txBox="1"/>
          <p:nvPr/>
        </p:nvSpPr>
        <p:spPr>
          <a:xfrm>
            <a:off x="1700083" y="2501089"/>
            <a:ext cx="100058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Učitel se zeptá žáků na jejich dojmy z videa a otázky, které se jim s tématem spojily</a:t>
            </a:r>
            <a:endParaRPr lang="pl-PL" sz="22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D61E000-5A30-A710-E94D-15CFF6A98720}"/>
              </a:ext>
            </a:extLst>
          </p:cNvPr>
          <p:cNvSpPr txBox="1"/>
          <p:nvPr/>
        </p:nvSpPr>
        <p:spPr>
          <a:xfrm>
            <a:off x="-2341379" y="2737180"/>
            <a:ext cx="7469658" cy="561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ts val="4050"/>
              </a:lnSpc>
              <a:spcBef>
                <a:spcPts val="3450"/>
              </a:spcBef>
              <a:buClr>
                <a:srgbClr val="737373"/>
              </a:buClr>
              <a:buSzPts val="3500"/>
              <a:tabLst>
                <a:tab pos="312547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Vysvětlení základních</a:t>
            </a:r>
            <a:r>
              <a:rPr lang="cs-CZ" sz="2200" spc="1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pojmů: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32FD266-7A91-6AF3-F0DB-46C3BE56B04A}"/>
              </a:ext>
            </a:extLst>
          </p:cNvPr>
          <p:cNvSpPr txBox="1"/>
          <p:nvPr/>
        </p:nvSpPr>
        <p:spPr>
          <a:xfrm>
            <a:off x="1658894" y="3266661"/>
            <a:ext cx="74696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 je to reklama a proč je důležitá</a:t>
            </a:r>
            <a:endParaRPr lang="pl-PL" sz="22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CD623BF-A4B0-5960-C5E3-09651326E8F9}"/>
              </a:ext>
            </a:extLst>
          </p:cNvPr>
          <p:cNvSpPr txBox="1"/>
          <p:nvPr/>
        </p:nvSpPr>
        <p:spPr>
          <a:xfrm>
            <a:off x="1658894" y="3612396"/>
            <a:ext cx="74696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Jaké jsou hlavní cíle</a:t>
            </a:r>
            <a:r>
              <a:rPr lang="cs-CZ" sz="2200" spc="4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reklamy</a:t>
            </a:r>
            <a:endParaRPr lang="pl-PL" sz="2200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53A74E5-CCC6-4265-898C-1C4B199F0BFA}"/>
              </a:ext>
            </a:extLst>
          </p:cNvPr>
          <p:cNvSpPr txBox="1"/>
          <p:nvPr/>
        </p:nvSpPr>
        <p:spPr>
          <a:xfrm>
            <a:off x="1658894" y="3965061"/>
            <a:ext cx="74696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Různá média,	kde se reklamy objevují</a:t>
            </a:r>
            <a:endParaRPr lang="pl-PL" sz="2200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BA084AA-C451-C9C1-B761-DF8044A1D957}"/>
              </a:ext>
            </a:extLst>
          </p:cNvPr>
          <p:cNvSpPr txBox="1"/>
          <p:nvPr/>
        </p:nvSpPr>
        <p:spPr>
          <a:xfrm>
            <a:off x="2804527" y="3866311"/>
            <a:ext cx="14198367" cy="522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06775">
              <a:lnSpc>
                <a:spcPts val="3675"/>
              </a:lnSpc>
              <a:buNone/>
              <a:tabLst>
                <a:tab pos="4862195" algn="l"/>
                <a:tab pos="6459855" algn="l"/>
                <a:tab pos="7458075" algn="l"/>
                <a:tab pos="8175625" algn="l"/>
                <a:tab pos="10039985" algn="l"/>
                <a:tab pos="11876405" algn="l"/>
                <a:tab pos="1398905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(internet, televize, časopisy, venkovní reklama).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920C1A3E-4964-E29C-A031-ED9C8050B3B9}"/>
              </a:ext>
            </a:extLst>
          </p:cNvPr>
          <p:cNvSpPr txBox="1"/>
          <p:nvPr/>
        </p:nvSpPr>
        <p:spPr>
          <a:xfrm>
            <a:off x="1618735" y="4342337"/>
            <a:ext cx="98730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Základní pravidla tvorby reklamy (pravdivost, přitažlivost, přesvědčivost)</a:t>
            </a:r>
            <a:endParaRPr lang="pl-PL" sz="2200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4CC6AE1-58BB-1D7B-F6CF-35B71D6A2F64}"/>
              </a:ext>
            </a:extLst>
          </p:cNvPr>
          <p:cNvSpPr txBox="1"/>
          <p:nvPr/>
        </p:nvSpPr>
        <p:spPr>
          <a:xfrm>
            <a:off x="1618735" y="4865044"/>
            <a:ext cx="98730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Pravidla, která musí reklama dodržovat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138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394F4DC-3491-999E-5DE0-863F191E6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5" y="753763"/>
            <a:ext cx="10663882" cy="603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0C09E987-5710-3B20-1D1C-374379011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9999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C6BDEC8-9602-D100-4341-060C8B3D34C5}"/>
              </a:ext>
            </a:extLst>
          </p:cNvPr>
          <p:cNvSpPr txBox="1"/>
          <p:nvPr/>
        </p:nvSpPr>
        <p:spPr>
          <a:xfrm>
            <a:off x="905585" y="258156"/>
            <a:ext cx="101907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03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PRŮBĚH HODINY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37C1A2B-7FCB-00D5-E105-8C5BD25B98AB}"/>
              </a:ext>
            </a:extLst>
          </p:cNvPr>
          <p:cNvSpPr txBox="1"/>
          <p:nvPr/>
        </p:nvSpPr>
        <p:spPr>
          <a:xfrm>
            <a:off x="1479722" y="1464961"/>
            <a:ext cx="60980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TVOŘIVÁ ČÁST</a:t>
            </a:r>
            <a:endParaRPr lang="pl-PL" sz="2200" b="1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B1403F6-C18D-70D9-782C-C6420FFF58FA}"/>
              </a:ext>
            </a:extLst>
          </p:cNvPr>
          <p:cNvSpPr txBox="1"/>
          <p:nvPr/>
        </p:nvSpPr>
        <p:spPr>
          <a:xfrm>
            <a:off x="-2721576" y="1895848"/>
            <a:ext cx="6098058" cy="561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ts val="4050"/>
              </a:lnSpc>
              <a:spcBef>
                <a:spcPts val="3710"/>
              </a:spcBef>
              <a:buClr>
                <a:srgbClr val="737373"/>
              </a:buClr>
              <a:buSzPts val="3500"/>
              <a:tabLst>
                <a:tab pos="312801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Zadání</a:t>
            </a:r>
            <a:r>
              <a:rPr lang="cs-CZ" sz="22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úkolu</a:t>
            </a:r>
            <a:r>
              <a:rPr lang="cs-CZ" sz="1800" dirty="0">
                <a:solidFill>
                  <a:srgbClr val="73737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2E38439-CC6C-7029-6140-B273AFC63271}"/>
              </a:ext>
            </a:extLst>
          </p:cNvPr>
          <p:cNvSpPr txBox="1"/>
          <p:nvPr/>
        </p:nvSpPr>
        <p:spPr>
          <a:xfrm>
            <a:off x="1710382" y="2457027"/>
            <a:ext cx="96660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Učitel rozdá	žákům	papíry,	časopisy, lepidlo, nůžky	a </a:t>
            </a:r>
            <a:r>
              <a:rPr lang="cs-CZ" sz="2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další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výtvarné</a:t>
            </a:r>
            <a:r>
              <a:rPr lang="cs-CZ" sz="22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pomůcky.</a:t>
            </a:r>
            <a:endParaRPr lang="pl-PL" sz="22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8FDB102-69C0-8CEC-E48B-66AD79ED94C7}"/>
              </a:ext>
            </a:extLst>
          </p:cNvPr>
          <p:cNvSpPr txBox="1"/>
          <p:nvPr/>
        </p:nvSpPr>
        <p:spPr>
          <a:xfrm>
            <a:off x="1710382" y="2963005"/>
            <a:ext cx="92377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Učitel zadá úkol vytvořit reklamní plakát formou</a:t>
            </a:r>
            <a:r>
              <a:rPr lang="cs-CZ" sz="2200" spc="5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koláže.</a:t>
            </a:r>
            <a:endParaRPr lang="pl-PL" sz="220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266CD44-6343-12F7-D89F-502CFE1549C8}"/>
              </a:ext>
            </a:extLst>
          </p:cNvPr>
          <p:cNvSpPr txBox="1"/>
          <p:nvPr/>
        </p:nvSpPr>
        <p:spPr>
          <a:xfrm>
            <a:off x="1710382" y="3467231"/>
            <a:ext cx="91017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Žáci si vyberou produkt, který	chtějí propagovat, a </a:t>
            </a:r>
            <a:r>
              <a:rPr lang="cs-CZ" sz="2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vytvoří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 nejpřitažlivější a nejlákavější</a:t>
            </a:r>
            <a:r>
              <a:rPr lang="cs-CZ" sz="2200" spc="2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plakát.</a:t>
            </a:r>
            <a:endParaRPr lang="pl-PL" sz="22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D09C2C0-5435-525D-3DF0-64E29904D8E0}"/>
              </a:ext>
            </a:extLst>
          </p:cNvPr>
          <p:cNvSpPr txBox="1"/>
          <p:nvPr/>
        </p:nvSpPr>
        <p:spPr>
          <a:xfrm>
            <a:off x="1356154" y="4204902"/>
            <a:ext cx="74573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6. Tvorba</a:t>
            </a:r>
            <a:r>
              <a:rPr lang="cs-CZ" sz="2200" spc="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plakátů:</a:t>
            </a:r>
            <a:endParaRPr lang="pl-PL" sz="2200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0FF6A3F9-6ECF-4211-E955-B653B6DC9F92}"/>
              </a:ext>
            </a:extLst>
          </p:cNvPr>
          <p:cNvSpPr txBox="1"/>
          <p:nvPr/>
        </p:nvSpPr>
        <p:spPr>
          <a:xfrm>
            <a:off x="1710382" y="4700509"/>
            <a:ext cx="93216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Žáci pracují na svých plakátech. Učitel obchází a poskytuje podporu a rady.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5809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5340163-1809-0EF3-F285-FC272EEE8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5" y="716693"/>
            <a:ext cx="10923373" cy="5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6DE686C3-B0E4-67A7-BAC9-7823B04DA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C2A1827-9CA2-B92E-0937-80B43C322C70}"/>
              </a:ext>
            </a:extLst>
          </p:cNvPr>
          <p:cNvSpPr txBox="1"/>
          <p:nvPr/>
        </p:nvSpPr>
        <p:spPr>
          <a:xfrm>
            <a:off x="889686" y="255565"/>
            <a:ext cx="109233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03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PRŮBĚH HODINY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FBA0B58-1C7D-276C-378E-CC2FDA6C419D}"/>
              </a:ext>
            </a:extLst>
          </p:cNvPr>
          <p:cNvSpPr txBox="1"/>
          <p:nvPr/>
        </p:nvSpPr>
        <p:spPr>
          <a:xfrm>
            <a:off x="-1102840" y="1279609"/>
            <a:ext cx="60980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spcBef>
                <a:spcPts val="620"/>
              </a:spcBef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PREZENTACE A HODNOCENÍ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DD94D58-B01B-9A49-7093-C3749124CD32}"/>
              </a:ext>
            </a:extLst>
          </p:cNvPr>
          <p:cNvSpPr txBox="1"/>
          <p:nvPr/>
        </p:nvSpPr>
        <p:spPr>
          <a:xfrm>
            <a:off x="-2722605" y="1710496"/>
            <a:ext cx="6647934" cy="561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ts val="4050"/>
              </a:lnSpc>
              <a:spcBef>
                <a:spcPts val="3710"/>
              </a:spcBef>
              <a:buClr>
                <a:srgbClr val="737373"/>
              </a:buClr>
              <a:buSzPts val="3500"/>
              <a:tabLst>
                <a:tab pos="3093085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7. Prezentace</a:t>
            </a:r>
            <a:r>
              <a:rPr lang="cs-CZ" sz="2200" spc="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plakátů: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5174623-4C50-D09A-C6EE-937EFB49672D}"/>
              </a:ext>
            </a:extLst>
          </p:cNvPr>
          <p:cNvSpPr txBox="1"/>
          <p:nvPr/>
        </p:nvSpPr>
        <p:spPr>
          <a:xfrm>
            <a:off x="1503406" y="2294500"/>
            <a:ext cx="98390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Každý žák představí svůj plakát před třídou. Popíše, jaký produkt propaguje a jaké prvky použil, aby plakát</a:t>
            </a:r>
            <a:r>
              <a:rPr lang="cs-CZ" sz="2200" spc="5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byl atraktivní</a:t>
            </a:r>
            <a:endParaRPr lang="pl-PL" sz="22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354D8DC-B888-C5A2-4ADA-DF6BACA27A88}"/>
              </a:ext>
            </a:extLst>
          </p:cNvPr>
          <p:cNvSpPr txBox="1"/>
          <p:nvPr/>
        </p:nvSpPr>
        <p:spPr>
          <a:xfrm>
            <a:off x="-3376484" y="2919970"/>
            <a:ext cx="7457302" cy="561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ts val="4050"/>
              </a:lnSpc>
              <a:spcBef>
                <a:spcPts val="3430"/>
              </a:spcBef>
              <a:buClr>
                <a:srgbClr val="737373"/>
              </a:buClr>
              <a:buSzPts val="3500"/>
              <a:tabLst>
                <a:tab pos="3127375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8. Diskuse a</a:t>
            </a:r>
            <a:r>
              <a:rPr lang="cs-CZ" sz="2200" spc="1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hodnocení</a:t>
            </a:r>
            <a:r>
              <a:rPr lang="cs-CZ" sz="1800" dirty="0">
                <a:solidFill>
                  <a:srgbClr val="73737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73DB3B1-172B-7E4B-9D3F-01CB33606C34}"/>
              </a:ext>
            </a:extLst>
          </p:cNvPr>
          <p:cNvSpPr txBox="1"/>
          <p:nvPr/>
        </p:nvSpPr>
        <p:spPr>
          <a:xfrm>
            <a:off x="1503406" y="3540770"/>
            <a:ext cx="105125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Ostatní žáci a	učitel hodnotí plakát z hlediska přitažlivosti, pravdivosti a</a:t>
            </a:r>
            <a:r>
              <a:rPr lang="cs-CZ" sz="22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přesvědčivosti</a:t>
            </a:r>
            <a:endParaRPr lang="pl-PL" sz="2200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44444988-7DF4-1F8D-277A-4C8A4B85D09E}"/>
              </a:ext>
            </a:extLst>
          </p:cNvPr>
          <p:cNvSpPr txBox="1"/>
          <p:nvPr/>
        </p:nvSpPr>
        <p:spPr>
          <a:xfrm>
            <a:off x="1479720" y="3989154"/>
            <a:ext cx="774150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Diskuse na téma, jaký plakát je nejúčinnější a proč</a:t>
            </a:r>
            <a:endParaRPr lang="pl-PL" sz="2300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6F58BA39-DD3F-3CE8-242F-740B820B6FB6}"/>
              </a:ext>
            </a:extLst>
          </p:cNvPr>
          <p:cNvSpPr txBox="1"/>
          <p:nvPr/>
        </p:nvSpPr>
        <p:spPr>
          <a:xfrm>
            <a:off x="1479720" y="4479662"/>
            <a:ext cx="77415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Reflexe toho, co se žáci naučili o reklamě a její</a:t>
            </a:r>
            <a:r>
              <a:rPr lang="cs-CZ" sz="2200" spc="8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tvorbě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95694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1E7660A-FA47-851A-3ABE-09D3F5FE9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11" y="685801"/>
            <a:ext cx="10923373" cy="5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CDE16EF4-10B3-25F4-E308-171989D45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217" y="6080640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9836BAA-ED20-2A07-EA0D-7FA578F2B54D}"/>
              </a:ext>
            </a:extLst>
          </p:cNvPr>
          <p:cNvSpPr txBox="1"/>
          <p:nvPr/>
        </p:nvSpPr>
        <p:spPr>
          <a:xfrm>
            <a:off x="-1281947" y="1316797"/>
            <a:ext cx="60980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spcBef>
                <a:spcPts val="620"/>
              </a:spcBef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ZÁVĚR HODINY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EE2195A-CF31-8C33-30C4-965DB113FBE7}"/>
              </a:ext>
            </a:extLst>
          </p:cNvPr>
          <p:cNvSpPr txBox="1"/>
          <p:nvPr/>
        </p:nvSpPr>
        <p:spPr>
          <a:xfrm>
            <a:off x="634311" y="243810"/>
            <a:ext cx="43163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03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PRŮBĚH HODINY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6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250AEB4-3F60-2FE0-F4C5-16B98A3AD5CC}"/>
              </a:ext>
            </a:extLst>
          </p:cNvPr>
          <p:cNvSpPr txBox="1"/>
          <p:nvPr/>
        </p:nvSpPr>
        <p:spPr>
          <a:xfrm>
            <a:off x="635281" y="1747684"/>
            <a:ext cx="6740610" cy="561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ts val="4050"/>
              </a:lnSpc>
              <a:spcBef>
                <a:spcPts val="3710"/>
              </a:spcBef>
              <a:buClr>
                <a:srgbClr val="737373"/>
              </a:buClr>
              <a:buSzPts val="3500"/>
              <a:tabLst>
                <a:tab pos="3136265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9. Shrnutí: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E1BACFE-E02C-CB99-87D0-EDA8EF956160}"/>
              </a:ext>
            </a:extLst>
          </p:cNvPr>
          <p:cNvSpPr txBox="1"/>
          <p:nvPr/>
        </p:nvSpPr>
        <p:spPr>
          <a:xfrm>
            <a:off x="1283040" y="2308863"/>
            <a:ext cx="96259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Učitel shrne hlavní body hodiny: co je	reklama, její </a:t>
            </a:r>
            <a:r>
              <a:rPr lang="cs-CZ" sz="22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vliv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pravidla</a:t>
            </a:r>
            <a:r>
              <a:rPr lang="cs-CZ" sz="2200" spc="1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tvorby</a:t>
            </a:r>
            <a:endParaRPr lang="pl-PL" sz="220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689AA1E-6812-A2E0-A31E-3C2BB6DE9E1B}"/>
              </a:ext>
            </a:extLst>
          </p:cNvPr>
          <p:cNvSpPr txBox="1"/>
          <p:nvPr/>
        </p:nvSpPr>
        <p:spPr>
          <a:xfrm>
            <a:off x="1283040" y="2855679"/>
            <a:ext cx="67406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Učitel ocení snahu a kreativitu</a:t>
            </a:r>
            <a:r>
              <a:rPr lang="cs-CZ" sz="2200" spc="3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žáků</a:t>
            </a:r>
            <a:endParaRPr lang="pl-PL" sz="22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C0D4321-2B41-068F-DE43-86E72602D545}"/>
              </a:ext>
            </a:extLst>
          </p:cNvPr>
          <p:cNvSpPr txBox="1"/>
          <p:nvPr/>
        </p:nvSpPr>
        <p:spPr>
          <a:xfrm>
            <a:off x="1283040" y="3361204"/>
            <a:ext cx="88237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Krátká diskuse o tom, co se žákům nejvíce líbilo nebo co by se chtěli dozvědět více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5071128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2211</TotalTime>
  <Words>1579</Words>
  <Application>Microsoft Office PowerPoint</Application>
  <PresentationFormat>Panoramiczny</PresentationFormat>
  <Paragraphs>176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xx xx</dc:creator>
  <cp:lastModifiedBy>xx xx</cp:lastModifiedBy>
  <cp:revision>8</cp:revision>
  <dcterms:created xsi:type="dcterms:W3CDTF">2025-05-22T11:27:55Z</dcterms:created>
  <dcterms:modified xsi:type="dcterms:W3CDTF">2025-05-29T08:53:09Z</dcterms:modified>
</cp:coreProperties>
</file>