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0" r:id="rId14"/>
    <p:sldId id="308" r:id="rId15"/>
    <p:sldId id="309" r:id="rId16"/>
    <p:sldId id="311" r:id="rId17"/>
    <p:sldId id="312" r:id="rId18"/>
    <p:sldId id="313" r:id="rId19"/>
    <p:sldId id="314" r:id="rId20"/>
    <p:sldId id="317" r:id="rId21"/>
    <p:sldId id="315" r:id="rId22"/>
    <p:sldId id="316" r:id="rId23"/>
    <p:sldId id="296" r:id="rId24"/>
    <p:sldId id="272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33A7A2C-A810-A638-92FA-6465DF79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65" y="1619200"/>
            <a:ext cx="9104464" cy="461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332855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9B1A23-E439-CF99-7CDA-99ACF127BDC2}"/>
              </a:ext>
            </a:extLst>
          </p:cNvPr>
          <p:cNvSpPr txBox="1"/>
          <p:nvPr/>
        </p:nvSpPr>
        <p:spPr>
          <a:xfrm>
            <a:off x="6679349" y="3956142"/>
            <a:ext cx="6414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Metod</a:t>
            </a:r>
            <a:r>
              <a:rPr lang="cs-CZ" sz="2200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yka nauczania</a:t>
            </a:r>
            <a:endParaRPr lang="cs-CZ" sz="2200" i="1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i="1" spc="-3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026596-61A4-6822-D682-52F96F004F30}"/>
              </a:ext>
            </a:extLst>
          </p:cNvPr>
          <p:cNvSpPr txBox="1"/>
          <p:nvPr/>
        </p:nvSpPr>
        <p:spPr>
          <a:xfrm>
            <a:off x="-2316257" y="1892188"/>
            <a:ext cx="12939433" cy="174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01380">
              <a:lnSpc>
                <a:spcPts val="15185"/>
              </a:lnSpc>
              <a:spcBef>
                <a:spcPts val="1720"/>
              </a:spcBef>
            </a:pPr>
            <a:r>
              <a:rPr lang="cs-CZ" sz="5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C0DBC2C-285B-64C1-C535-D313FC24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729999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922695D-DA39-882D-8A7E-A8E744D6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FC2C2E5-E074-88AC-B5B7-958D5AABFFA7}"/>
              </a:ext>
            </a:extLst>
          </p:cNvPr>
          <p:cNvSpPr txBox="1"/>
          <p:nvPr/>
        </p:nvSpPr>
        <p:spPr>
          <a:xfrm>
            <a:off x="824774" y="-40235"/>
            <a:ext cx="11062426" cy="896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720590">
              <a:lnSpc>
                <a:spcPts val="7255"/>
              </a:lnSpc>
            </a:pP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PORADY DLA NAUCZYCIELI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6AE7682-B008-77F8-87D6-E2C325C56C8D}"/>
              </a:ext>
            </a:extLst>
          </p:cNvPr>
          <p:cNvSpPr txBox="1"/>
          <p:nvPr/>
        </p:nvSpPr>
        <p:spPr>
          <a:xfrm>
            <a:off x="1235735" y="1862305"/>
            <a:ext cx="70217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s-CZ" sz="2200" dirty="0"/>
              <a:t>Przygotuj się na ewentualne pytania uczniów dotyczące etyki reklamy</a:t>
            </a:r>
          </a:p>
          <a:p>
            <a:pPr marL="457200" indent="-457200">
              <a:buFontTx/>
              <a:buAutoNum type="arabicPeriod"/>
            </a:pPr>
            <a:r>
              <a:rPr lang="cs-CZ" sz="2200" dirty="0"/>
              <a:t>Przygotuj różne rodzaje reklam do zilustrowania (reklamy drukowane, reklamy wideo, reklamy internetowe).</a:t>
            </a:r>
          </a:p>
          <a:p>
            <a:pPr marL="457200" indent="-457200">
              <a:buFontTx/>
              <a:buAutoNum type="arabicPeriod"/>
            </a:pPr>
            <a:r>
              <a:rPr lang="cs-CZ" sz="2200" dirty="0"/>
              <a:t>Przygotuj się na to, że niektórzy uczniowie mogą potrzebować dodatkowego czasu lub wsparcia przy tworzeniu plakatu.</a:t>
            </a:r>
          </a:p>
          <a:p>
            <a:pPr marL="457200" indent="-457200">
              <a:buFontTx/>
              <a:buAutoNum type="arabicPeriod"/>
            </a:pPr>
            <a:r>
              <a:rPr lang="cs-CZ" sz="2200" dirty="0"/>
              <a:t>Zachęć uczniów do krytycznego i kreatywnego myślenia</a:t>
            </a:r>
            <a:endParaRPr lang="pl-PL" sz="2200" dirty="0"/>
          </a:p>
        </p:txBody>
      </p:sp>
      <p:pic>
        <p:nvPicPr>
          <p:cNvPr id="13" name="image15.jpeg">
            <a:extLst>
              <a:ext uri="{FF2B5EF4-FFF2-40B4-BE49-F238E27FC236}">
                <a16:creationId xmlns:a16="http://schemas.microsoft.com/office/drawing/2014/main" id="{E8CC3635-86EB-0C61-9B40-8D3D1CE48F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5878" y="1999776"/>
            <a:ext cx="2726103" cy="2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B1896DF-E68E-C779-BA31-CF1F24B0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8" y="537463"/>
            <a:ext cx="10923373" cy="58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C04F365-D52A-A74B-7BAA-1DDE48B7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634CC2-9306-66F6-55A8-121B7A25B683}"/>
              </a:ext>
            </a:extLst>
          </p:cNvPr>
          <p:cNvSpPr txBox="1"/>
          <p:nvPr/>
        </p:nvSpPr>
        <p:spPr>
          <a:xfrm>
            <a:off x="766358" y="-338762"/>
            <a:ext cx="12243586" cy="103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TEORIA DLA  TEMATU</a:t>
            </a:r>
            <a:r>
              <a:rPr lang="pl-PL" sz="32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2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A7EA6D-5BDA-2C80-1E60-5BEAEC0D959D}"/>
              </a:ext>
            </a:extLst>
          </p:cNvPr>
          <p:cNvSpPr txBox="1"/>
          <p:nvPr/>
        </p:nvSpPr>
        <p:spPr>
          <a:xfrm>
            <a:off x="4490628" y="1123702"/>
            <a:ext cx="6435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CZYM JEST REKLAMA I DLACZEGO JEST WAŻNA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D9CA1F-3E69-6D24-E0CE-77B86658AB94}"/>
              </a:ext>
            </a:extLst>
          </p:cNvPr>
          <p:cNvSpPr txBox="1"/>
          <p:nvPr/>
        </p:nvSpPr>
        <p:spPr>
          <a:xfrm>
            <a:off x="-744687" y="1719384"/>
            <a:ext cx="166251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0008235">
              <a:spcBef>
                <a:spcPts val="3550"/>
              </a:spcBef>
            </a:pPr>
            <a:r>
              <a:rPr lang="cs-CZ" sz="2200" dirty="0"/>
              <a:t>Reklama to forma komunikacji,  której celem jest informowanie, przekonywanie lub przypominanie potencjalnym klientom o kreślonych produktach lub usługach. </a:t>
            </a:r>
            <a:br>
              <a:rPr lang="cs-CZ" sz="2200" dirty="0"/>
            </a:br>
            <a:r>
              <a:rPr lang="cs-CZ" sz="2200" dirty="0"/>
              <a:t>Pomaga firmom dotrzeć do szerokiego grona odbiorców</a:t>
            </a:r>
            <a:br>
              <a:rPr lang="cs-CZ" sz="2200" dirty="0"/>
            </a:br>
            <a:r>
              <a:rPr lang="cs-CZ" sz="2200" dirty="0"/>
              <a:t> i zwiększa świadomość ich oferty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2781E0C1-4332-2EE8-C33C-DD169DCA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33" y="1899554"/>
            <a:ext cx="2958968" cy="29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9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B3EF428-173D-5A8F-2384-AB90642F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9" y="324092"/>
            <a:ext cx="10561352" cy="63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ECA29E83-8CF3-AFB2-2425-008029CF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4F36F5-D978-ABB9-A9C3-56D2EAA781DC}"/>
              </a:ext>
            </a:extLst>
          </p:cNvPr>
          <p:cNvSpPr txBox="1"/>
          <p:nvPr/>
        </p:nvSpPr>
        <p:spPr>
          <a:xfrm>
            <a:off x="4311453" y="1074579"/>
            <a:ext cx="59629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ZNACZENIE 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5E75FF-2425-83F9-953B-D41A737DD245}"/>
              </a:ext>
            </a:extLst>
          </p:cNvPr>
          <p:cNvSpPr txBox="1"/>
          <p:nvPr/>
        </p:nvSpPr>
        <p:spPr>
          <a:xfrm>
            <a:off x="1066852" y="1705382"/>
            <a:ext cx="752156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100" b="1" dirty="0"/>
              <a:t>Podnoszenie świadomości: </a:t>
            </a:r>
            <a:r>
              <a:rPr lang="pl-PL" sz="2100" dirty="0"/>
              <a:t>reklama pomaga firmom podnosić świadomość na temat ich produktów lub usług. Potencjalni klienci dowiadują się o nowych produktach, rabatach lub</a:t>
            </a:r>
          </a:p>
          <a:p>
            <a:r>
              <a:rPr lang="pl-PL" sz="2100" dirty="0"/>
              <a:t>ofertach specjalnych.</a:t>
            </a:r>
          </a:p>
          <a:p>
            <a:r>
              <a:rPr lang="pl-PL" sz="2100" b="1" dirty="0"/>
              <a:t>Perswazja: </a:t>
            </a:r>
            <a:r>
              <a:rPr lang="pl-PL" sz="2100" dirty="0"/>
              <a:t>reklama może przekonać klientów do wyboru konkretnego produktu lub usługi, zamiast konkurencji. Wykorzystuje emocjonalne i logiczne argumenty, aby wpłynąć na decyzje klientów.</a:t>
            </a:r>
          </a:p>
          <a:p>
            <a:r>
              <a:rPr lang="pl-PL" sz="2100" b="1" dirty="0"/>
              <a:t>Przypomnienie: </a:t>
            </a:r>
            <a:r>
              <a:rPr lang="pl-PL" sz="2100" dirty="0"/>
              <a:t>Reklama służy również przypominania obecnym klientom o produktach, które już znają, aby kupili je ponownie</a:t>
            </a:r>
            <a:r>
              <a:rPr lang="cs-CZ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1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FDA4CC-70CE-161F-1E46-494C204E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57" y="2308430"/>
            <a:ext cx="2241140" cy="224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3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E8C555A-E3E9-3D80-9EA5-00C2BFA8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4DBA0BB0-D5DC-C620-85B0-7D0C4A6C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BBE6C4D-D336-C17A-2D10-8EA46CD7F0DD}"/>
              </a:ext>
            </a:extLst>
          </p:cNvPr>
          <p:cNvSpPr txBox="1"/>
          <p:nvPr/>
        </p:nvSpPr>
        <p:spPr>
          <a:xfrm>
            <a:off x="4505812" y="1315521"/>
            <a:ext cx="70758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JAKIE SĄ GŁÓWNE CELE REKLAMY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C50BB2F-2B65-1D3F-0694-B866BA3ED4DE}"/>
              </a:ext>
            </a:extLst>
          </p:cNvPr>
          <p:cNvSpPr txBox="1"/>
          <p:nvPr/>
        </p:nvSpPr>
        <p:spPr>
          <a:xfrm>
            <a:off x="1327898" y="1931939"/>
            <a:ext cx="6931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/>
              <a:t>Informowanie:</a:t>
            </a:r>
            <a:r>
              <a:rPr lang="pl-PL" sz="2200" dirty="0"/>
              <a:t> Dostarczanie informacji o nowych produktach, funkcjach lub zmianach cen.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/>
              <a:t>Przekonywanie:</a:t>
            </a:r>
            <a:r>
              <a:rPr lang="pl-PL" sz="2200" dirty="0"/>
              <a:t> Przekonywanie klientów do zakupu określonego produktu lub usługi.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/>
              <a:t>Przypominanie:</a:t>
            </a:r>
            <a:r>
              <a:rPr lang="pl-PL" sz="2200" dirty="0"/>
              <a:t> Podtrzymywanie świadomości produktu </a:t>
            </a:r>
            <a:br>
              <a:rPr lang="pl-PL" sz="2200" dirty="0"/>
            </a:br>
            <a:r>
              <a:rPr lang="pl-PL" sz="2200" dirty="0"/>
              <a:t>i przypominanie klientom o jego istnieniu.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/>
              <a:t>Wzmacnianie marki:</a:t>
            </a:r>
            <a:r>
              <a:rPr lang="pl-PL" sz="2200" dirty="0"/>
              <a:t> Pomaganie w budowaniu </a:t>
            </a:r>
            <a:br>
              <a:rPr lang="pl-PL" sz="2200" dirty="0"/>
            </a:br>
            <a:r>
              <a:rPr lang="pl-PL" sz="2200" dirty="0"/>
              <a:t>i wzmocnieniu wizerunku marki, aby była łatwo rozpoznawalna i godna zaufania.</a:t>
            </a:r>
          </a:p>
        </p:txBody>
      </p:sp>
      <p:pic>
        <p:nvPicPr>
          <p:cNvPr id="19" name="image21.jpeg">
            <a:extLst>
              <a:ext uri="{FF2B5EF4-FFF2-40B4-BE49-F238E27FC236}">
                <a16:creationId xmlns:a16="http://schemas.microsoft.com/office/drawing/2014/main" id="{95C769E0-4E3E-E0D1-222E-8065ADE661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403748" y="1931939"/>
            <a:ext cx="2739945" cy="28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804BE67-55D4-E169-9792-727788C8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9" y="729998"/>
            <a:ext cx="10923373" cy="58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721D1AD-BF08-1C4A-3A90-6F3F8B75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B1BF58C-F308-59D7-286E-AF9926558815}"/>
              </a:ext>
            </a:extLst>
          </p:cNvPr>
          <p:cNvSpPr txBox="1"/>
          <p:nvPr/>
        </p:nvSpPr>
        <p:spPr>
          <a:xfrm>
            <a:off x="4478990" y="1313713"/>
            <a:ext cx="62185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MEDIA, W KTÓRYCH POJAWIAJĄ SIĘ REKLAMY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54B40EC-3466-FB42-1671-F5F1573C0784}"/>
              </a:ext>
            </a:extLst>
          </p:cNvPr>
          <p:cNvSpPr txBox="1"/>
          <p:nvPr/>
        </p:nvSpPr>
        <p:spPr>
          <a:xfrm>
            <a:off x="1304365" y="1896989"/>
            <a:ext cx="97957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100" b="1" dirty="0"/>
              <a:t>Telewizja: </a:t>
            </a:r>
            <a:r>
              <a:rPr lang="pl-PL" sz="2100" dirty="0"/>
              <a:t>duży zasięg, ale wysokie koszty. Umożliwia prezentację wizualną i dźwiękową.</a:t>
            </a:r>
          </a:p>
          <a:p>
            <a:r>
              <a:rPr lang="pl-PL" sz="2100" b="1" dirty="0"/>
              <a:t>Internet: </a:t>
            </a:r>
            <a:r>
              <a:rPr lang="pl-PL" sz="2100" dirty="0"/>
              <a:t>banery, reklamy wideo, sieci społecznościowe, kampanie e-mailowe. Elastyczność i możliwość dotarcia do konkretnych odbiorców.</a:t>
            </a:r>
          </a:p>
          <a:p>
            <a:r>
              <a:rPr lang="pl-PL" sz="2100" b="1" dirty="0"/>
              <a:t>Media drukowane: </a:t>
            </a:r>
            <a:r>
              <a:rPr lang="pl-PL" sz="2100" dirty="0"/>
              <a:t>gazety, czasopisma, ulotki. Odpowiednie dla szczegółowych informacji i kierowania do określonych grup czytelników.</a:t>
            </a:r>
          </a:p>
          <a:p>
            <a:r>
              <a:rPr lang="pl-PL" sz="2100" b="1" dirty="0"/>
              <a:t>Radio:</a:t>
            </a:r>
            <a:r>
              <a:rPr lang="pl-PL" sz="2100" dirty="0"/>
              <a:t> Reklamy audio, dobre dla rynków lokalnych i określonych grup demograficznych.</a:t>
            </a:r>
          </a:p>
          <a:p>
            <a:r>
              <a:rPr lang="pl-PL" sz="2100" b="1" dirty="0"/>
              <a:t>Reklama zewnętrzna:</a:t>
            </a:r>
            <a:r>
              <a:rPr lang="pl-PL" sz="2100" dirty="0"/>
              <a:t> Billboardy, plakaty, ekrany cyfrowe. Wysoka widoczność w miejscach publicznych.</a:t>
            </a:r>
          </a:p>
          <a:p>
            <a:r>
              <a:rPr lang="pl-PL" sz="2100" b="1" dirty="0"/>
              <a:t>Media społecznościowe: </a:t>
            </a:r>
            <a:r>
              <a:rPr lang="pl-PL" sz="2100" dirty="0"/>
              <a:t>Facebook, Instagram, </a:t>
            </a:r>
            <a:r>
              <a:rPr lang="pl-PL" sz="2100" dirty="0" err="1"/>
              <a:t>TikTok</a:t>
            </a:r>
            <a:r>
              <a:rPr lang="pl-PL" sz="2100" dirty="0"/>
              <a:t>, YouTube. Umożliwiają interakcję z użytkownikami i </a:t>
            </a:r>
            <a:r>
              <a:rPr lang="pl-PL" sz="2100" dirty="0" err="1"/>
              <a:t>targetowanie</a:t>
            </a:r>
            <a:r>
              <a:rPr lang="pl-PL" sz="2100" dirty="0"/>
              <a:t> konkretnych zainteresowań</a:t>
            </a:r>
          </a:p>
        </p:txBody>
      </p:sp>
    </p:spTree>
    <p:extLst>
      <p:ext uri="{BB962C8B-B14F-4D97-AF65-F5344CB8AC3E}">
        <p14:creationId xmlns:p14="http://schemas.microsoft.com/office/powerpoint/2010/main" val="210113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1A24DD5-2183-0CA8-C528-92ADDBF0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299803"/>
            <a:ext cx="10923373" cy="615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B607B5BD-58E3-85FC-0513-19676A3F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6D9CA82-A955-E2A7-8B74-6DDF4712B7D7}"/>
              </a:ext>
            </a:extLst>
          </p:cNvPr>
          <p:cNvSpPr txBox="1"/>
          <p:nvPr/>
        </p:nvSpPr>
        <p:spPr>
          <a:xfrm>
            <a:off x="4411241" y="994286"/>
            <a:ext cx="6891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PODSTAWOWE ZASADY TWORZENIA 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DCA76F4-E8F6-D627-59A0-E2372B184F06}"/>
              </a:ext>
            </a:extLst>
          </p:cNvPr>
          <p:cNvSpPr txBox="1"/>
          <p:nvPr/>
        </p:nvSpPr>
        <p:spPr>
          <a:xfrm>
            <a:off x="1351868" y="1683503"/>
            <a:ext cx="96717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Prawdziwość: </a:t>
            </a:r>
            <a:r>
              <a:rPr lang="pl-PL" sz="2200" dirty="0"/>
              <a:t>reklama nie powinna wprowadzać klientów w błąd fałszywymi informacjami.</a:t>
            </a:r>
          </a:p>
          <a:p>
            <a:r>
              <a:rPr lang="pl-PL" sz="2200" b="1" dirty="0"/>
              <a:t>Atrakcyjność </a:t>
            </a:r>
            <a:r>
              <a:rPr lang="pl-PL" sz="2200" dirty="0"/>
              <a:t>: projekt i treść reklamy powinny być atrakcyjne i przyciągać uwagę.</a:t>
            </a:r>
          </a:p>
          <a:p>
            <a:r>
              <a:rPr lang="pl-PL" sz="2200" b="1" dirty="0"/>
              <a:t>Perswazyjność </a:t>
            </a:r>
            <a:r>
              <a:rPr lang="pl-PL" sz="2200" dirty="0"/>
              <a:t>: reklama powinna zawierać argumenty lub powody, dla których klient powinien kupić produkt lub usługę.</a:t>
            </a:r>
          </a:p>
          <a:p>
            <a:r>
              <a:rPr lang="pl-PL" sz="2200" b="1" dirty="0"/>
              <a:t>Prostota </a:t>
            </a:r>
            <a:r>
              <a:rPr lang="pl-PL" sz="2200" dirty="0"/>
              <a:t>: przekazuj jasno i zwięźle główne zalety produktu. Zbyt skomplikowane komunikaty mogą dezorientować klientów.</a:t>
            </a:r>
          </a:p>
          <a:p>
            <a:r>
              <a:rPr lang="pl-PL" sz="2200" b="1" dirty="0"/>
              <a:t>Kreatywność </a:t>
            </a:r>
            <a:r>
              <a:rPr lang="pl-PL" sz="2200" dirty="0"/>
              <a:t>: oryginalne i innowacyjne podejście może sprawić, że reklama będzie bardziej zapadać w pamięć.</a:t>
            </a:r>
          </a:p>
        </p:txBody>
      </p:sp>
    </p:spTree>
    <p:extLst>
      <p:ext uri="{BB962C8B-B14F-4D97-AF65-F5344CB8AC3E}">
        <p14:creationId xmlns:p14="http://schemas.microsoft.com/office/powerpoint/2010/main" val="316826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7DA8E44-E07E-073D-F526-CE766C31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502418"/>
            <a:ext cx="10923373" cy="621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A1787F0-E7C2-B246-8C61-60DD8041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B2337A6-650F-F4E7-D770-45F462316A16}"/>
              </a:ext>
            </a:extLst>
          </p:cNvPr>
          <p:cNvSpPr txBox="1"/>
          <p:nvPr/>
        </p:nvSpPr>
        <p:spPr>
          <a:xfrm>
            <a:off x="4393609" y="1168366"/>
            <a:ext cx="71396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ZASADY, KTÓRYCH MUSZĄ PRZESTRZEGAĆ REKLAMY</a:t>
            </a:r>
            <a:endParaRPr lang="pl-PL" sz="22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717DFF-47C4-EE92-9E2C-06770D553349}"/>
              </a:ext>
            </a:extLst>
          </p:cNvPr>
          <p:cNvSpPr txBox="1"/>
          <p:nvPr/>
        </p:nvSpPr>
        <p:spPr>
          <a:xfrm>
            <a:off x="1282993" y="1844899"/>
            <a:ext cx="1013053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Niewprowadzanie w błąd</a:t>
            </a:r>
            <a:r>
              <a:rPr lang="cs-CZ" sz="2200" dirty="0"/>
              <a:t>: reklama nie może zawierać fałszywych lub wprowadzających w błąd informacji, które mogłyby wprowadzić konsumenta w błąd. Etyka : Reklama powinna być zgodna ze standardami etycznymi i nie może zawierać treści rasistowskich, seksistowskich lub w inny sposób nieodpowiednich.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Legalność:</a:t>
            </a:r>
            <a:r>
              <a:rPr lang="cs-CZ" sz="2200" dirty="0"/>
              <a:t> Reklama musi być zgodna z obowiązującym prawem, takimi jak przepisy dotyczące ochrony konsumentów i przepisy dotyczące przekazów reklamowych.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Ochrona dzieci</a:t>
            </a:r>
            <a:r>
              <a:rPr lang="cs-CZ" sz="2200" dirty="0"/>
              <a:t>: Reklamy skierowane do dzieci powinny być szczególne, nie zachęcać do niewłaściwych zachowań lub zakupów.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Przejrzystoś</a:t>
            </a:r>
            <a:r>
              <a:rPr lang="cs-CZ" sz="2200" dirty="0"/>
              <a:t>ć: Reklamy powinny być wyraźnie oznaczone jako takie, aby uniknąć pomylenia ich z treściami redakcyjnymi lub niezależnymi.</a:t>
            </a: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67455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4CEBA7-F0BB-2D9C-F3AD-4B7E2B94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510988"/>
            <a:ext cx="10923373" cy="62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48BD704-047C-85E7-B0AB-1620B6C2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C92619-F98D-8C43-E56B-06249DBC4688}"/>
              </a:ext>
            </a:extLst>
          </p:cNvPr>
          <p:cNvSpPr txBox="1"/>
          <p:nvPr/>
        </p:nvSpPr>
        <p:spPr>
          <a:xfrm>
            <a:off x="4484280" y="1275835"/>
            <a:ext cx="67795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20"/>
              </a:spcBef>
              <a:buClr>
                <a:srgbClr val="8BA8AC"/>
              </a:buClr>
              <a:buSzPts val="4500"/>
              <a:tabLst>
                <a:tab pos="188341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cs-CZ" sz="2200" b="1" dirty="0"/>
              <a:t>OCENA CZĘŚCI TEORETYCZNEJ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AA61F07-F2BB-BA40-66DE-4D6D1672CBF6}"/>
              </a:ext>
            </a:extLst>
          </p:cNvPr>
          <p:cNvSpPr txBox="1"/>
          <p:nvPr/>
        </p:nvSpPr>
        <p:spPr>
          <a:xfrm>
            <a:off x="1299835" y="1561981"/>
            <a:ext cx="95923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Quiz lub test:</a:t>
            </a:r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Przygotuj krótki quiz lub test zawierający pytania dotyczące kluczowych punktów teorii reklamy.</a:t>
            </a:r>
            <a:endParaRPr lang="pl-P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Pytania mogą obejmować następujące tematy:</a:t>
            </a:r>
            <a:endParaRPr lang="pl-PL" sz="2000" dirty="0"/>
          </a:p>
          <a:p>
            <a:pPr lvl="0"/>
            <a:r>
              <a:rPr lang="cs-CZ" sz="2000" dirty="0"/>
              <a:t>-  Definicja reklamy i jej znaczenie. </a:t>
            </a:r>
            <a:endParaRPr lang="pl-PL" sz="2000" dirty="0"/>
          </a:p>
          <a:p>
            <a:pPr lvl="0"/>
            <a:r>
              <a:rPr lang="cs-CZ" sz="2000" dirty="0"/>
              <a:t>-  Główne cele reklamy.</a:t>
            </a:r>
            <a:endParaRPr lang="pl-PL" sz="2000" dirty="0"/>
          </a:p>
          <a:p>
            <a:pPr lvl="0"/>
            <a:r>
              <a:rPr lang="cs-CZ" sz="2000" dirty="0"/>
              <a:t>-  Różne media, w których pojawiają się reklamy.</a:t>
            </a:r>
            <a:endParaRPr lang="pl-PL" sz="2000" dirty="0"/>
          </a:p>
          <a:p>
            <a:pPr lvl="0"/>
            <a:r>
              <a:rPr lang="cs-CZ" sz="2000" dirty="0"/>
              <a:t>-  Podstawowe zasady reklamy. </a:t>
            </a:r>
            <a:endParaRPr lang="pl-PL" sz="2000" dirty="0"/>
          </a:p>
          <a:p>
            <a:pPr lvl="0"/>
            <a:r>
              <a:rPr lang="cs-CZ" sz="2000" dirty="0"/>
              <a:t> - Zasady, których musi przestrzegać reklama.</a:t>
            </a:r>
            <a:endParaRPr lang="pl-PL" sz="2000" dirty="0"/>
          </a:p>
          <a:p>
            <a:pPr lvl="0"/>
            <a:r>
              <a:rPr lang="cs-CZ" sz="2000" dirty="0"/>
              <a:t>- Ocena dokładności odpowiedzi i zrozumienia przez uczniów.</a:t>
            </a:r>
            <a:endParaRPr lang="pl-PL" sz="2000" dirty="0"/>
          </a:p>
          <a:p>
            <a:r>
              <a:rPr lang="cs-CZ" sz="2000" b="1" dirty="0"/>
              <a:t>Dyskusja i aktywne uczestnictwo:</a:t>
            </a:r>
            <a:endParaRPr lang="pl-PL" sz="2000" b="1" dirty="0"/>
          </a:p>
          <a:p>
            <a:pPr lvl="0"/>
            <a:r>
              <a:rPr lang="cs-CZ" sz="2000" dirty="0"/>
              <a:t>- Obserwuj, w jaki sposób uczniowie biorą udział w dyskusji podczas części teoretycznej.</a:t>
            </a:r>
            <a:endParaRPr lang="pl-PL" sz="2000" dirty="0"/>
          </a:p>
          <a:p>
            <a:pPr lvl="0"/>
            <a:r>
              <a:rPr lang="cs-CZ" sz="2000" dirty="0"/>
              <a:t>- Oceniaj studentów za ich aktywny udział i jakość ich wypowiedzi.</a:t>
            </a:r>
            <a:endParaRPr lang="pl-PL" sz="2000" dirty="0"/>
          </a:p>
          <a:p>
            <a:pPr lvl="0"/>
            <a:r>
              <a:rPr lang="cs-CZ" sz="2000" dirty="0"/>
              <a:t>- Weź pod uwagę ich zdolność do krytycznego myślenia i zadawania odpowiednich pytań.</a:t>
            </a:r>
            <a:endParaRPr lang="pl-PL" sz="2000" dirty="0"/>
          </a:p>
          <a:p>
            <a:br>
              <a:rPr lang="cs-CZ" sz="2000" dirty="0"/>
            </a:b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B0A8CD4-3A9A-719C-2576-E335EFFB17F0}"/>
              </a:ext>
            </a:extLst>
          </p:cNvPr>
          <p:cNvSpPr txBox="1"/>
          <p:nvPr/>
        </p:nvSpPr>
        <p:spPr>
          <a:xfrm>
            <a:off x="726080" y="-282117"/>
            <a:ext cx="836440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OCENA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870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EC09EE8-A6A2-18FC-7B19-957501C9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430306"/>
            <a:ext cx="10923373" cy="63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C9E0A7B-3988-DC88-D9FC-ACE74EB3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89CD63F-DA1D-6540-B592-0216DC9CABB3}"/>
              </a:ext>
            </a:extLst>
          </p:cNvPr>
          <p:cNvSpPr txBox="1"/>
          <p:nvPr/>
        </p:nvSpPr>
        <p:spPr>
          <a:xfrm>
            <a:off x="2238971" y="1057754"/>
            <a:ext cx="63052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spcBef>
                <a:spcPts val="620"/>
              </a:spcBef>
              <a:buClr>
                <a:srgbClr val="8BA8AC"/>
              </a:buClr>
              <a:buSzPts val="4500"/>
              <a:tabLst>
                <a:tab pos="201295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cs-CZ" sz="2200" b="1" dirty="0"/>
              <a:t>OCENA CZĘŚCI KREATYWNEJ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52EB605-4C31-C491-7323-36F1912D676C}"/>
              </a:ext>
            </a:extLst>
          </p:cNvPr>
          <p:cNvSpPr txBox="1"/>
          <p:nvPr/>
        </p:nvSpPr>
        <p:spPr>
          <a:xfrm>
            <a:off x="1292823" y="1662603"/>
            <a:ext cx="994544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Kreatywność i oryginalność:</a:t>
            </a:r>
            <a:endParaRPr lang="pl-PL" sz="2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Oceniaj uczniów na podstawie oryginalności ich plakatów.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Rozważ, jak dobrze uczniowie wykorzystali dostępne materiały (czasopisma, klej, nożyczki, markery), aby stworzyć unikalny i atrakcyjny plakat.</a:t>
            </a:r>
            <a:endParaRPr lang="pl-PL" sz="2200" dirty="0"/>
          </a:p>
          <a:p>
            <a:r>
              <a:rPr lang="cs-CZ" sz="2200" b="1" dirty="0"/>
              <a:t>Wizualność i estetyka:</a:t>
            </a:r>
            <a:endParaRPr lang="pl-PL" sz="2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Oceń atrakcyjność wizualną plakatu.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Weź pod uwagę użycie kolorów, obrazów i ogólny projekt plakatu.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Zwróć uwagę, czy plakat przyciąga wzrok i jest estetyczny.</a:t>
            </a:r>
            <a:endParaRPr lang="pl-PL" sz="2200" dirty="0"/>
          </a:p>
          <a:p>
            <a:r>
              <a:rPr lang="cs-CZ" sz="2200" b="1" dirty="0"/>
              <a:t>Zgodność z zasadami reklamy:</a:t>
            </a:r>
            <a:endParaRPr lang="pl-PL" sz="2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Sprawdzenie, czy uczniowie przestrzegali podstawowych zasad tworzenia reklam (prawdziwość, atrakcyjność, perswazyjność).</a:t>
            </a:r>
            <a:endParaRPr lang="pl-PL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Oceń, jak dobrze uczniowie uwzględnili te zasady w swoich plakatach.</a:t>
            </a: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101486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F9B304-6FA7-8EBC-28FD-52602436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3" y="374754"/>
            <a:ext cx="10923373" cy="641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4BCF2F5-B87C-BD25-BD64-0F21678A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2F9EB27-0841-A659-12E5-09045C135EC1}"/>
              </a:ext>
            </a:extLst>
          </p:cNvPr>
          <p:cNvSpPr txBox="1"/>
          <p:nvPr/>
        </p:nvSpPr>
        <p:spPr>
          <a:xfrm>
            <a:off x="4553069" y="1160329"/>
            <a:ext cx="54986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20"/>
              </a:spcBef>
              <a:buClr>
                <a:srgbClr val="8BA8AC"/>
              </a:buClr>
              <a:buSzPts val="4500"/>
              <a:tabLst>
                <a:tab pos="202692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cs-CZ" sz="2200" b="1" dirty="0"/>
              <a:t>PREZENTACJA I OCENA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4463FE-F924-4F00-A7FC-8843CC668097}"/>
              </a:ext>
            </a:extLst>
          </p:cNvPr>
          <p:cNvSpPr txBox="1"/>
          <p:nvPr/>
        </p:nvSpPr>
        <p:spPr>
          <a:xfrm>
            <a:off x="1251082" y="1697705"/>
            <a:ext cx="91907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Prezentacja:</a:t>
            </a:r>
            <a:endParaRPr lang="pl-PL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Oceń zdolność uczniów do zaprezentowania plakatu klasie. Weź pod uwagę przejrzystość i strukturę ich prezentacji oraz ich zdolność do wyjaśnienia wyboru i wykorzystania elementów plakatu.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Obserwuj, jak dobrze uczniowie potrafią argumentować i bronić swoich decyzji.</a:t>
            </a:r>
            <a:endParaRPr lang="pl-PL" sz="2200" dirty="0"/>
          </a:p>
          <a:p>
            <a:r>
              <a:rPr lang="cs-CZ" sz="2200" b="1" dirty="0"/>
              <a:t>Zaangażowanie w dyskusję:</a:t>
            </a:r>
            <a:endParaRPr lang="pl-PL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Oceń udział uczniów w dyskusji na temat plakatów ich kolegów z klasy.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Obserwuj, jak dobrze potrafią krytycznie oceniać plakaty innych, przekazywać konstruktywne informacje zwrotne i wyrażać swoje opinie.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274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8168D-04D9-C5DE-3CB7-72EDBC469B58}"/>
              </a:ext>
            </a:extLst>
          </p:cNvPr>
          <p:cNvSpPr txBox="1">
            <a:spLocks/>
          </p:cNvSpPr>
          <p:nvPr/>
        </p:nvSpPr>
        <p:spPr>
          <a:xfrm>
            <a:off x="1028297" y="293638"/>
            <a:ext cx="10515600" cy="8582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  <a:t>SPIS TREŚCI</a:t>
            </a:r>
            <a:endParaRPr lang="pl-PL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435398-802A-E76B-F264-D702980A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" y="1151935"/>
            <a:ext cx="9104464" cy="50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F03D8356-B335-F481-2B2E-0622BBDA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D91BB7-3573-7D17-B8CD-4D03B161D5D9}"/>
              </a:ext>
            </a:extLst>
          </p:cNvPr>
          <p:cNvSpPr txBox="1"/>
          <p:nvPr/>
        </p:nvSpPr>
        <p:spPr>
          <a:xfrm>
            <a:off x="1451610" y="2324435"/>
            <a:ext cx="60982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200" b="1" dirty="0"/>
              <a:t>01. CEL LEKCJI</a:t>
            </a:r>
            <a:endParaRPr lang="pl-PL" sz="2200" dirty="0"/>
          </a:p>
          <a:p>
            <a:pPr lvl="0"/>
            <a:r>
              <a:rPr lang="pl-PL" sz="2200" b="1" dirty="0"/>
              <a:t>02. POMOC NAUCZYCIELA</a:t>
            </a:r>
            <a:endParaRPr lang="pl-PL" sz="2200" dirty="0"/>
          </a:p>
          <a:p>
            <a:pPr lvl="0"/>
            <a:r>
              <a:rPr lang="pl-PL" sz="2200" b="1" dirty="0"/>
              <a:t>03. PROCES LEKCJI</a:t>
            </a:r>
            <a:endParaRPr lang="pl-PL" sz="2200" dirty="0"/>
          </a:p>
          <a:p>
            <a:pPr lvl="0"/>
            <a:r>
              <a:rPr lang="pl-PL" sz="2200" b="1" dirty="0"/>
              <a:t>04. PORADY</a:t>
            </a:r>
            <a:endParaRPr lang="pl-PL" sz="2200" dirty="0"/>
          </a:p>
          <a:p>
            <a:pPr lvl="0"/>
            <a:r>
              <a:rPr lang="pl-PL" sz="2200" b="1" dirty="0"/>
              <a:t>05. TEORIA DLA TEMATU „REKLAMA”</a:t>
            </a:r>
            <a:endParaRPr lang="pl-PL" sz="2200" dirty="0"/>
          </a:p>
          <a:p>
            <a:r>
              <a:rPr lang="pl-PL" sz="2200" b="1" dirty="0"/>
              <a:t>06. OCENA</a:t>
            </a:r>
          </a:p>
        </p:txBody>
      </p:sp>
    </p:spTree>
    <p:extLst>
      <p:ext uri="{BB962C8B-B14F-4D97-AF65-F5344CB8AC3E}">
        <p14:creationId xmlns:p14="http://schemas.microsoft.com/office/powerpoint/2010/main" val="293866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EFB3C0B-93A3-1F43-390A-5FDBCE0DD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18878"/>
              </p:ext>
            </p:extLst>
          </p:nvPr>
        </p:nvGraphicFramePr>
        <p:xfrm>
          <a:off x="49161" y="-9814744"/>
          <a:ext cx="12572558" cy="4486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484">
                  <a:extLst>
                    <a:ext uri="{9D8B030D-6E8A-4147-A177-3AD203B41FA5}">
                      <a16:colId xmlns:a16="http://schemas.microsoft.com/office/drawing/2014/main" val="275685978"/>
                    </a:ext>
                  </a:extLst>
                </a:gridCol>
                <a:gridCol w="778648">
                  <a:extLst>
                    <a:ext uri="{9D8B030D-6E8A-4147-A177-3AD203B41FA5}">
                      <a16:colId xmlns:a16="http://schemas.microsoft.com/office/drawing/2014/main" val="4229568032"/>
                    </a:ext>
                  </a:extLst>
                </a:gridCol>
                <a:gridCol w="2499859">
                  <a:extLst>
                    <a:ext uri="{9D8B030D-6E8A-4147-A177-3AD203B41FA5}">
                      <a16:colId xmlns:a16="http://schemas.microsoft.com/office/drawing/2014/main" val="1678188651"/>
                    </a:ext>
                  </a:extLst>
                </a:gridCol>
                <a:gridCol w="4574567">
                  <a:extLst>
                    <a:ext uri="{9D8B030D-6E8A-4147-A177-3AD203B41FA5}">
                      <a16:colId xmlns:a16="http://schemas.microsoft.com/office/drawing/2014/main" val="2863419168"/>
                    </a:ext>
                  </a:extLst>
                </a:gridCol>
              </a:tblGrid>
              <a:tr h="497352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Kryteria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Maksymalna ilość punktów</a:t>
                      </a:r>
                      <a:endParaRPr lang="pl-PL" sz="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Maksymalna ilość punktów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Uwagi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989659462"/>
                  </a:ext>
                </a:extLst>
              </a:tr>
              <a:tr h="260024">
                <a:tc gridSpan="4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1100">
                          <a:effectLst/>
                        </a:rPr>
                        <a:t>Wiedza teoretyczna</a:t>
                      </a:r>
                      <a:endParaRPr lang="pl-PL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9949"/>
                  </a:ext>
                </a:extLst>
              </a:tr>
              <a:tr h="331568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Quiz/test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Dokładność i kompletność odpowiedzi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1879273990"/>
                  </a:ext>
                </a:extLst>
              </a:tr>
              <a:tr h="497352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Aktywny udział w dyskusji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Jakość wypowiedzi i zaangażowanie w dyskusję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3870864979"/>
                  </a:ext>
                </a:extLst>
              </a:tr>
              <a:tr h="286175">
                <a:tc gridSpan="4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1100">
                          <a:effectLst/>
                        </a:rPr>
                        <a:t>Kreatywność</a:t>
                      </a:r>
                      <a:endParaRPr lang="pl-PL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13851"/>
                  </a:ext>
                </a:extLst>
              </a:tr>
              <a:tr h="497352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Kreatywność i oryginalność</a:t>
                      </a:r>
                      <a:endParaRPr lang="pl-PL" sz="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Oryginalność plakatu i wykorzystanie materiałów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2820137017"/>
                  </a:ext>
                </a:extLst>
              </a:tr>
              <a:tr h="331568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Wizualność i estetyka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Atrakcyjność wizualna, wykorzystanie kolorów i obrazów.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745080163"/>
                  </a:ext>
                </a:extLst>
              </a:tr>
              <a:tr h="331568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Przestrzeganie zasad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Integracja zasad prawdomówności, atrakcyjności i perswazyjności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3986548192"/>
                  </a:ext>
                </a:extLst>
              </a:tr>
              <a:tr h="263478">
                <a:tc gridSpan="4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1100">
                          <a:effectLst/>
                        </a:rPr>
                        <a:t>Prezentacja i ocena</a:t>
                      </a:r>
                      <a:endParaRPr lang="pl-PL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22372"/>
                  </a:ext>
                </a:extLst>
              </a:tr>
              <a:tr h="331568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Prezentacja plakatu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Jasność, struktura i umiejętność obrony decyzji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188754199"/>
                  </a:ext>
                </a:extLst>
              </a:tr>
              <a:tr h="497352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Zaangażowanie w dyskusję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Krytyczna ocena plakatów innych osób i udzielanie konstruktywnych informacji zwrotnych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3320898666"/>
                  </a:ext>
                </a:extLst>
              </a:tr>
              <a:tr h="225979">
                <a:tc gridSpan="2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Razem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 hMerge="1"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pl-PL" sz="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pl-PL" sz="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644" marR="26644" marT="0" marB="0" anchor="ctr"/>
                </a:tc>
                <a:extLst>
                  <a:ext uri="{0D108BD9-81ED-4DB2-BD59-A6C34878D82A}">
                    <a16:rowId xmlns:a16="http://schemas.microsoft.com/office/drawing/2014/main" val="264566164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5C9978F-D770-78FC-79FA-19B81A39F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43137"/>
              </p:ext>
            </p:extLst>
          </p:nvPr>
        </p:nvGraphicFramePr>
        <p:xfrm>
          <a:off x="540775" y="255638"/>
          <a:ext cx="11241495" cy="5476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851">
                  <a:extLst>
                    <a:ext uri="{9D8B030D-6E8A-4147-A177-3AD203B41FA5}">
                      <a16:colId xmlns:a16="http://schemas.microsoft.com/office/drawing/2014/main" val="1820610028"/>
                    </a:ext>
                  </a:extLst>
                </a:gridCol>
                <a:gridCol w="3693909">
                  <a:extLst>
                    <a:ext uri="{9D8B030D-6E8A-4147-A177-3AD203B41FA5}">
                      <a16:colId xmlns:a16="http://schemas.microsoft.com/office/drawing/2014/main" val="3858681008"/>
                    </a:ext>
                  </a:extLst>
                </a:gridCol>
                <a:gridCol w="4486735">
                  <a:extLst>
                    <a:ext uri="{9D8B030D-6E8A-4147-A177-3AD203B41FA5}">
                      <a16:colId xmlns:a16="http://schemas.microsoft.com/office/drawing/2014/main" val="3937471933"/>
                    </a:ext>
                  </a:extLst>
                </a:gridCol>
              </a:tblGrid>
              <a:tr h="907199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Kryteria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Maksymalna ilość punktów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Uwagi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2336345727"/>
                  </a:ext>
                </a:extLst>
              </a:tr>
              <a:tr h="243368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1100">
                          <a:effectLst/>
                        </a:rPr>
                        <a:t>Wiedza teoretyczna</a:t>
                      </a:r>
                      <a:endParaRPr lang="pl-P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pl-P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401726611"/>
                  </a:ext>
                </a:extLst>
              </a:tr>
              <a:tr h="381156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Quiz/test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Dokładność i kompletność odpowiedzi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4210841527"/>
                  </a:ext>
                </a:extLst>
              </a:tr>
              <a:tr h="571733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Aktywny udział w dyskusji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Jakość wypowiedzi i zaangażowanie w dyskusję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3190888890"/>
                  </a:ext>
                </a:extLst>
              </a:tr>
              <a:tr h="267844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1100">
                          <a:effectLst/>
                        </a:rPr>
                        <a:t>Kreatywność</a:t>
                      </a:r>
                      <a:endParaRPr lang="pl-P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pl-P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4256686744"/>
                  </a:ext>
                </a:extLst>
              </a:tr>
              <a:tr h="762312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Kreatywność i oryginalność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Oryginalność plakatu i wykorzystanie materiałów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1734961526"/>
                  </a:ext>
                </a:extLst>
              </a:tr>
              <a:tr h="571733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Wizualność i estetyka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Atrakcyjność wizualna, wykorzystanie kolorów i obrazów.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1440947404"/>
                  </a:ext>
                </a:extLst>
              </a:tr>
              <a:tr h="571733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Przestrzeganie zasad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5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Integracja zasad prawdomówności, atrakcyjności i perswazyjności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2138684350"/>
                  </a:ext>
                </a:extLst>
              </a:tr>
              <a:tr h="246600"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1100">
                          <a:effectLst/>
                        </a:rPr>
                        <a:t>Prezentacja i ocena</a:t>
                      </a:r>
                      <a:endParaRPr lang="pl-P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pl-PL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2678892660"/>
                  </a:ext>
                </a:extLst>
              </a:tr>
              <a:tr h="381156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Prezentacja plakatu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5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Jasność, struktura i umiejętność obrony decyzji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490888040"/>
                  </a:ext>
                </a:extLst>
              </a:tr>
              <a:tr h="571733"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Zaangażowanie w dyskusję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pl-PL" sz="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tc>
                  <a:txBody>
                    <a:bodyPr/>
                    <a:lstStyle/>
                    <a:p>
                      <a:pPr marL="2417445" algn="l">
                        <a:spcBef>
                          <a:spcPts val="620"/>
                        </a:spcBef>
                        <a:buNone/>
                      </a:pPr>
                      <a:r>
                        <a:rPr lang="cs-CZ" sz="1100" dirty="0">
                          <a:effectLst/>
                        </a:rPr>
                        <a:t>Krytyczna ocena plakatów innych osób i udzielanie konstruktywnych informacji zwrotnych</a:t>
                      </a:r>
                      <a:endParaRPr lang="pl-PL" sz="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3" marR="28103" marT="0" marB="0" anchor="ctr"/>
                </a:tc>
                <a:extLst>
                  <a:ext uri="{0D108BD9-81ED-4DB2-BD59-A6C34878D82A}">
                    <a16:rowId xmlns:a16="http://schemas.microsoft.com/office/drawing/2014/main" val="279362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01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C4F92C-88B0-C6D0-5B32-0227EA63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502547"/>
            <a:ext cx="10923373" cy="6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A3C104-274E-76C2-3DD2-1E42956F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29855B2-EEA4-9CF6-F6AB-765EF9C1599E}"/>
              </a:ext>
            </a:extLst>
          </p:cNvPr>
          <p:cNvSpPr txBox="1"/>
          <p:nvPr/>
        </p:nvSpPr>
        <p:spPr>
          <a:xfrm>
            <a:off x="2937217" y="1149275"/>
            <a:ext cx="6865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spcBef>
                <a:spcPts val="620"/>
              </a:spcBef>
              <a:buNone/>
            </a:pPr>
            <a:r>
              <a:rPr lang="cs-CZ" sz="2200" b="1" dirty="0"/>
              <a:t>Ocena na podstawie punktów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DA77EE-32BB-3BE3-BD42-4D99C4EE24A1}"/>
              </a:ext>
            </a:extLst>
          </p:cNvPr>
          <p:cNvSpPr txBox="1"/>
          <p:nvPr/>
        </p:nvSpPr>
        <p:spPr>
          <a:xfrm>
            <a:off x="4235076" y="2179036"/>
            <a:ext cx="65902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Celujący (1): </a:t>
            </a:r>
            <a:r>
              <a:rPr lang="cs-CZ" sz="2200" dirty="0"/>
              <a:t>45-50 pkt.</a:t>
            </a:r>
            <a:endParaRPr lang="pl-PL" sz="2200" dirty="0"/>
          </a:p>
          <a:p>
            <a:r>
              <a:rPr lang="cs-CZ" sz="2200" b="1" dirty="0"/>
              <a:t>Bardzo dobry (2): </a:t>
            </a:r>
            <a:r>
              <a:rPr lang="cs-CZ" sz="2200" dirty="0"/>
              <a:t>40-44 pkt.</a:t>
            </a:r>
            <a:endParaRPr lang="pl-PL" sz="2200" dirty="0"/>
          </a:p>
          <a:p>
            <a:r>
              <a:rPr lang="cs-CZ" sz="2200" b="1" dirty="0"/>
              <a:t>Dobry (3): </a:t>
            </a:r>
            <a:r>
              <a:rPr lang="cs-CZ" sz="2200" dirty="0"/>
              <a:t>35-39 pkt.</a:t>
            </a:r>
            <a:endParaRPr lang="pl-PL" sz="2200" dirty="0"/>
          </a:p>
          <a:p>
            <a:r>
              <a:rPr lang="cs-CZ" sz="2200" b="1" dirty="0"/>
              <a:t>Dostateczny (4): </a:t>
            </a:r>
            <a:r>
              <a:rPr lang="cs-CZ" sz="2200" dirty="0"/>
              <a:t>30-34 pkT.</a:t>
            </a:r>
          </a:p>
          <a:p>
            <a:r>
              <a:rPr lang="cs-CZ" sz="2200" b="1" dirty="0"/>
              <a:t>Niedostateczny (5): </a:t>
            </a:r>
            <a:r>
              <a:rPr lang="cs-CZ" sz="2200" dirty="0"/>
              <a:t>mniej niż 30 pkt.</a:t>
            </a: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160BDD8-4CF2-AFFC-1502-895A74FD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430306"/>
            <a:ext cx="10923373" cy="63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A08B7B90-8152-241B-BAE5-A681DA8F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7750F0-B3C9-3D2E-F565-E9F7FD4B9DAC}"/>
              </a:ext>
            </a:extLst>
          </p:cNvPr>
          <p:cNvSpPr txBox="1"/>
          <p:nvPr/>
        </p:nvSpPr>
        <p:spPr>
          <a:xfrm>
            <a:off x="4381239" y="1166933"/>
            <a:ext cx="65915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ZALECENIA DLA NAUCZYCIELI</a:t>
            </a:r>
            <a:endParaRPr lang="pl-PL" sz="22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7D298D7-2B06-9C38-4332-13B11DCC5215}"/>
              </a:ext>
            </a:extLst>
          </p:cNvPr>
          <p:cNvSpPr txBox="1"/>
          <p:nvPr/>
        </p:nvSpPr>
        <p:spPr>
          <a:xfrm>
            <a:off x="1497779" y="1956690"/>
            <a:ext cx="937997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200" dirty="0"/>
              <a:t>1. Stosowanie kombinacji różnych metod oceny w celu uzyskania kompleksowego</a:t>
            </a:r>
            <a:br>
              <a:rPr lang="cs-CZ" sz="2200" dirty="0"/>
            </a:br>
            <a:r>
              <a:rPr lang="cs-CZ" sz="2200" dirty="0"/>
              <a:t>    obrazu wyników uczniów.</a:t>
            </a:r>
            <a:endParaRPr lang="pl-PL" sz="2200" dirty="0"/>
          </a:p>
          <a:p>
            <a:pPr lvl="0"/>
            <a:r>
              <a:rPr lang="cs-CZ" sz="2200" dirty="0"/>
              <a:t>2. Upewnij się, że ocena jest sprawiedliwa i przejrzysta oraz wyjaśnij uczniom</a:t>
            </a:r>
            <a:br>
              <a:rPr lang="cs-CZ" sz="2200" dirty="0"/>
            </a:br>
            <a:r>
              <a:rPr lang="cs-CZ" sz="2200" dirty="0"/>
              <a:t>    kryteria, na podstawie których będą oceniani.</a:t>
            </a:r>
            <a:endParaRPr lang="pl-PL" sz="2200" dirty="0"/>
          </a:p>
          <a:p>
            <a:pPr lvl="0"/>
            <a:r>
              <a:rPr lang="cs-CZ" sz="2200" dirty="0"/>
              <a:t>3. Zachęcaj uczniów do aktywnego uczestnictwa we wszystkich częściach lekcji,</a:t>
            </a:r>
            <a:br>
              <a:rPr lang="cs-CZ" sz="2200" dirty="0"/>
            </a:br>
            <a:r>
              <a:rPr lang="cs-CZ" sz="2200" dirty="0"/>
              <a:t>    aby zmaksymalizować liczbę zdobytych przez nich punktów.</a:t>
            </a:r>
          </a:p>
          <a:p>
            <a:pPr lvl="0"/>
            <a:endParaRPr lang="cs-CZ" sz="2200" dirty="0"/>
          </a:p>
          <a:p>
            <a:pPr lvl="0"/>
            <a:endParaRPr lang="pl-P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B5CEA7-4521-8E27-C44C-229F6C70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87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1091895" y="-286915"/>
            <a:ext cx="6956835" cy="1003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cs-CZ" sz="2200" b="1" dirty="0"/>
              <a:t>ŹRÓDŁA: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2A56F71-8E92-4677-A954-12BE097B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52A937-8C92-207E-1161-BE125EBDC83C}"/>
              </a:ext>
            </a:extLst>
          </p:cNvPr>
          <p:cNvSpPr txBox="1"/>
          <p:nvPr/>
        </p:nvSpPr>
        <p:spPr>
          <a:xfrm>
            <a:off x="-463924" y="1785056"/>
            <a:ext cx="12485595" cy="68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755" marR="2828925" indent="-342900">
              <a:lnSpc>
                <a:spcPct val="87000"/>
              </a:lnSpc>
              <a:buFont typeface="Arial" panose="020B0604020202020204" pitchFamily="34" charset="0"/>
              <a:buChar char="•"/>
            </a:pP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MIČIENKA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JIRÁK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MEDIÁLN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VÝCHOVY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PRAHA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PORTÁL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2007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978-80-7367-315-4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BB8747-B3EC-4EB2-DA61-6FB2F0A5D5A2}"/>
              </a:ext>
            </a:extLst>
          </p:cNvPr>
          <p:cNvSpPr txBox="1"/>
          <p:nvPr/>
        </p:nvSpPr>
        <p:spPr>
          <a:xfrm>
            <a:off x="-463924" y="2644786"/>
            <a:ext cx="10683688" cy="68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6605" marR="1817370" indent="-285750">
              <a:lnSpc>
                <a:spcPct val="87000"/>
              </a:lnSpc>
              <a:spcBef>
                <a:spcPts val="3475"/>
              </a:spcBef>
              <a:buFont typeface="Arial" panose="020B0604020202020204" pitchFamily="34" charset="0"/>
              <a:buChar char="•"/>
            </a:pP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KOTLER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MARKETIN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MANAGEMENT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ROZŠÍŘEN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PRAHA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2001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80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247-0016-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EF67E6D-A898-177D-1EF8-0CBF0BD443F2}"/>
              </a:ext>
            </a:extLst>
          </p:cNvPr>
          <p:cNvSpPr txBox="1"/>
          <p:nvPr/>
        </p:nvSpPr>
        <p:spPr>
          <a:xfrm>
            <a:off x="-466951" y="3504516"/>
            <a:ext cx="11880476" cy="1271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755" marR="2229485" indent="-342900">
              <a:lnSpc>
                <a:spcPct val="87000"/>
              </a:lnSpc>
              <a:spcBef>
                <a:spcPts val="347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BARTÁKOVÁ, ZDEŇKA. EVALUACE VE VZDĚLÁVÁNÍ DOSPĚLÝCH. ONLINE. DIPLOMOVÁ PRÁCE. OLOMOUC: UNIVERZITA PALACKÉHO V OLOMOUCI, FILOZOFICKÁ FAKULTA. 2015. DOSTUPNÉ Z: HTTPS://THESES.CZ/ID/HTAPKP/.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353BB1-E992-1F66-F686-58814B29D61B}"/>
              </a:ext>
            </a:extLst>
          </p:cNvPr>
          <p:cNvSpPr txBox="1"/>
          <p:nvPr/>
        </p:nvSpPr>
        <p:spPr>
          <a:xfrm>
            <a:off x="-466951" y="4776018"/>
            <a:ext cx="775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6605" indent="-285750">
              <a:spcBef>
                <a:spcPts val="312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OBRÁZKY: CANVA.COM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C381BAC-C032-3746-CCEE-1594F580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1600199"/>
            <a:ext cx="11013141" cy="49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216528" y="2924898"/>
            <a:ext cx="9503304" cy="138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endParaRPr lang="pl-PL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A87024-012C-745D-1312-DA370AD3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94" y="966269"/>
            <a:ext cx="9583064" cy="55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ACF07B81-16A0-3DD2-8BD7-9D84A097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E7E405B-BF4D-DC50-C0ED-E4009A1641F1}"/>
              </a:ext>
            </a:extLst>
          </p:cNvPr>
          <p:cNvSpPr txBox="1">
            <a:spLocks/>
          </p:cNvSpPr>
          <p:nvPr/>
        </p:nvSpPr>
        <p:spPr>
          <a:xfrm>
            <a:off x="1028297" y="293637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HODINY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8933BC-7AD3-A4C3-4420-E32B1637C628}"/>
              </a:ext>
            </a:extLst>
          </p:cNvPr>
          <p:cNvSpPr txBox="1"/>
          <p:nvPr/>
        </p:nvSpPr>
        <p:spPr>
          <a:xfrm>
            <a:off x="3049121" y="325416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8BA8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HODINY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ACD3B14-C32F-F3A2-4574-0ADB2DF747EC}"/>
              </a:ext>
            </a:extLst>
          </p:cNvPr>
          <p:cNvSpPr txBox="1">
            <a:spLocks/>
          </p:cNvSpPr>
          <p:nvPr/>
        </p:nvSpPr>
        <p:spPr>
          <a:xfrm>
            <a:off x="1163594" y="2471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FDF23D-3669-A98C-1A94-D9202A2DA350}"/>
              </a:ext>
            </a:extLst>
          </p:cNvPr>
          <p:cNvSpPr txBox="1"/>
          <p:nvPr/>
        </p:nvSpPr>
        <p:spPr>
          <a:xfrm>
            <a:off x="1301003" y="319939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 LEKCJI</a:t>
            </a:r>
            <a:endParaRPr lang="pl-PL" sz="32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7E4BC84-47A4-E7E7-2E11-896CD107CF02}"/>
              </a:ext>
            </a:extLst>
          </p:cNvPr>
          <p:cNvSpPr txBox="1"/>
          <p:nvPr/>
        </p:nvSpPr>
        <p:spPr>
          <a:xfrm>
            <a:off x="1943175" y="2291832"/>
            <a:ext cx="67682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1. Zapoznanie uczniów z tym, czym jest reklama i jak wpływa na codzienne życie.</a:t>
            </a:r>
            <a:endParaRPr lang="pl-PL" sz="2200" dirty="0"/>
          </a:p>
          <a:p>
            <a:r>
              <a:rPr lang="cs-CZ" sz="2200" dirty="0"/>
              <a:t>2. Zrozumienie podstawowych zasad i reguł reklamy.</a:t>
            </a:r>
            <a:endParaRPr lang="pl-PL" sz="2200" dirty="0"/>
          </a:p>
          <a:p>
            <a:r>
              <a:rPr lang="cs-CZ" sz="2200" dirty="0"/>
              <a:t>3. Rozwijanie kreatywności i krytycznego myślenia przy projektowaniu własnego plakatu reklamowego.</a:t>
            </a:r>
            <a:endParaRPr lang="pl-PL" sz="2200" dirty="0"/>
          </a:p>
          <a:p>
            <a:r>
              <a:rPr lang="cs-CZ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889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E497B56-F7A4-EA18-AB9F-C0D733E9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" y="993164"/>
            <a:ext cx="10744200" cy="56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F415D28-21B1-C096-32DC-8ACEE19E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72" y="6051176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9AD5DB9-8E90-CC0D-9920-178C6306A2BD}"/>
              </a:ext>
            </a:extLst>
          </p:cNvPr>
          <p:cNvSpPr txBox="1"/>
          <p:nvPr/>
        </p:nvSpPr>
        <p:spPr>
          <a:xfrm>
            <a:off x="924821" y="411467"/>
            <a:ext cx="10342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POMOC DLA NAUCZYCIELA</a:t>
            </a:r>
            <a:endParaRPr lang="pl-PL" sz="3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4B79E44-9CEA-B2AB-8391-30FFC5EC2A64}"/>
              </a:ext>
            </a:extLst>
          </p:cNvPr>
          <p:cNvSpPr txBox="1"/>
          <p:nvPr/>
        </p:nvSpPr>
        <p:spPr>
          <a:xfrm>
            <a:off x="-1948112" y="2455616"/>
            <a:ext cx="766598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5485" marR="1045845" algn="ctr">
              <a:spcBef>
                <a:spcPts val="640"/>
              </a:spcBef>
              <a:buNone/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NARZĘDZIA</a:t>
            </a:r>
          </a:p>
          <a:p>
            <a:pPr marL="3245485" marR="1045845" algn="ctr">
              <a:spcBef>
                <a:spcPts val="640"/>
              </a:spcBef>
            </a:pPr>
            <a:r>
              <a:rPr lang="cs-CZ" sz="2200" dirty="0"/>
              <a:t>Tablica interaktywna lub projektor, komputer, łącze internetowe, przygotowane wideo, gazety, czasopisma, klej, nożyczki, kolorowe markery i kredki, tablica </a:t>
            </a:r>
            <a:br>
              <a:rPr lang="cs-CZ" sz="2200" dirty="0"/>
            </a:br>
            <a:r>
              <a:rPr lang="cs-CZ" sz="2200" dirty="0"/>
              <a:t>i kreda.</a:t>
            </a:r>
            <a:endParaRPr lang="pl-PL" sz="2200" dirty="0"/>
          </a:p>
          <a:p>
            <a:pPr marL="3245485" marR="1045845" algn="ctr">
              <a:spcBef>
                <a:spcPts val="640"/>
              </a:spcBef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D094254-E08A-16DA-61EA-55BC461E9874}"/>
              </a:ext>
            </a:extLst>
          </p:cNvPr>
          <p:cNvSpPr txBox="1"/>
          <p:nvPr/>
        </p:nvSpPr>
        <p:spPr>
          <a:xfrm>
            <a:off x="4677334" y="2470490"/>
            <a:ext cx="2837329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080" marR="45085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6080" marR="45085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/>
              <a:t>Gotowe wideo na temat „reklama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543990-E9CE-377E-4E61-09F655DBE644}"/>
              </a:ext>
            </a:extLst>
          </p:cNvPr>
          <p:cNvSpPr txBox="1"/>
          <p:nvPr/>
        </p:nvSpPr>
        <p:spPr>
          <a:xfrm>
            <a:off x="7130374" y="2455248"/>
            <a:ext cx="5435252" cy="17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0105" marR="2697480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0105" marR="2697480" algn="ctr">
              <a:lnSpc>
                <a:spcPct val="90000"/>
              </a:lnSpc>
              <a:spcBef>
                <a:spcPts val="3440"/>
              </a:spcBef>
            </a:pPr>
            <a:r>
              <a:rPr lang="cs-CZ" sz="2200" dirty="0"/>
              <a:t>Przygotowanie teoretyczne nauczyciela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E6C699-5974-E157-7655-CF804DC1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" y="720169"/>
            <a:ext cx="10775449" cy="62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9EB7801-98F1-6965-8932-C715628B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6" y="6330570"/>
            <a:ext cx="1435509" cy="5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4825A8-83F0-4F15-5FF8-35B68813010A}"/>
              </a:ext>
            </a:extLst>
          </p:cNvPr>
          <p:cNvSpPr txBox="1"/>
          <p:nvPr/>
        </p:nvSpPr>
        <p:spPr>
          <a:xfrm>
            <a:off x="749475" y="204303"/>
            <a:ext cx="10220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PRZEBIEG LEKCJI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6E65BC-94CB-1032-0924-B05415494E0C}"/>
              </a:ext>
            </a:extLst>
          </p:cNvPr>
          <p:cNvSpPr txBox="1"/>
          <p:nvPr/>
        </p:nvSpPr>
        <p:spPr>
          <a:xfrm>
            <a:off x="2049084" y="1341004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WPROWADZENIE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F02A23-A6B9-7E71-F954-A46438CF761B}"/>
              </a:ext>
            </a:extLst>
          </p:cNvPr>
          <p:cNvSpPr txBox="1"/>
          <p:nvPr/>
        </p:nvSpPr>
        <p:spPr>
          <a:xfrm>
            <a:off x="586463" y="1931188"/>
            <a:ext cx="107754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cs-CZ" sz="2200" dirty="0"/>
              <a:t>Wprowadzenie do tematu: nauczyciel krótko przedstawia temat lekcji - REKLAMA.</a:t>
            </a:r>
            <a:endParaRPr lang="pl-PL" sz="2200" dirty="0"/>
          </a:p>
          <a:p>
            <a:r>
              <a:rPr lang="cs-CZ" sz="2200" dirty="0"/>
              <a:t>       2. Wyświetlanie filmu: nauczyciel odtwarza film</a:t>
            </a:r>
          </a:p>
          <a:p>
            <a:r>
              <a:rPr lang="cs-CZ" sz="2200" dirty="0"/>
              <a:t>       3. Scenariusz wideo:</a:t>
            </a:r>
            <a:endParaRPr lang="pl-PL" sz="2200" dirty="0"/>
          </a:p>
          <a:p>
            <a:r>
              <a:rPr lang="pl-PL" sz="2200" b="1" dirty="0"/>
              <a:t>       Cel filmu: </a:t>
            </a:r>
            <a:r>
              <a:rPr lang="pl-PL" sz="2200" dirty="0"/>
              <a:t>pokazanie wpływu reklamy na życie codzienne i podstawowych zasad</a:t>
            </a:r>
            <a:br>
              <a:rPr lang="pl-PL" sz="2200" dirty="0"/>
            </a:br>
            <a:r>
              <a:rPr lang="pl-PL" sz="2200" dirty="0"/>
              <a:t>       reklamy</a:t>
            </a:r>
            <a:r>
              <a:rPr lang="cs-CZ" sz="2200" dirty="0"/>
              <a:t>.</a:t>
            </a:r>
            <a:endParaRPr lang="pl-PL" sz="2200" dirty="0"/>
          </a:p>
          <a:p>
            <a:r>
              <a:rPr lang="cs-CZ" sz="2200" b="1" dirty="0"/>
              <a:t>       Fabuła filmu:</a:t>
            </a:r>
            <a:endParaRPr lang="pl-PL" sz="2200" b="1" dirty="0"/>
          </a:p>
          <a:p>
            <a:r>
              <a:rPr lang="pl-PL" sz="2200" b="1" dirty="0"/>
              <a:t>       - </a:t>
            </a:r>
            <a:r>
              <a:rPr lang="cs-CZ" sz="2200" dirty="0"/>
              <a:t>Uczniowie oglądają filmy na YouTube przerywane reklamami.</a:t>
            </a:r>
            <a:endParaRPr lang="pl-PL" sz="2200" dirty="0"/>
          </a:p>
          <a:p>
            <a:r>
              <a:rPr lang="cs-CZ" sz="2200" dirty="0"/>
              <a:t>       - Rozmowa na temat reklam.</a:t>
            </a:r>
            <a:endParaRPr lang="pl-PL" sz="2200" dirty="0"/>
          </a:p>
          <a:p>
            <a:r>
              <a:rPr lang="cs-CZ" sz="2200" dirty="0"/>
              <a:t>       - Nauczyciel wyjaśnia, czym jest reklama i jakie jest jej znaczenie. </a:t>
            </a:r>
          </a:p>
          <a:p>
            <a:r>
              <a:rPr lang="cs-CZ" sz="2200" dirty="0"/>
              <a:t>       - Przykłady różnych mediów reklamowych.</a:t>
            </a:r>
            <a:endParaRPr lang="pl-PL" sz="2200" dirty="0"/>
          </a:p>
          <a:p>
            <a:r>
              <a:rPr lang="cs-CZ" sz="2200" dirty="0"/>
              <a:t>       - Dyskusja na temat zasad reklamy.</a:t>
            </a:r>
            <a:endParaRPr lang="pl-PL" sz="2200" dirty="0"/>
          </a:p>
          <a:p>
            <a:r>
              <a:rPr lang="cs-CZ" sz="2200" dirty="0"/>
              <a:t>       </a:t>
            </a:r>
            <a:r>
              <a:rPr lang="cs-CZ" sz="2200" b="1" dirty="0"/>
              <a:t>Zadanie:</a:t>
            </a:r>
            <a:r>
              <a:rPr lang="cs-CZ" sz="2200" dirty="0"/>
              <a:t> stworzenie własnego plakatu reklamowego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9387C3-30F9-45A6-5523-F666C047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5" y="335666"/>
            <a:ext cx="10822232" cy="62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5F96BFC-36F7-F70E-BECD-ECA2882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9538A3B-2448-5D4C-2DDC-A7358865DF42}"/>
              </a:ext>
            </a:extLst>
          </p:cNvPr>
          <p:cNvSpPr txBox="1"/>
          <p:nvPr/>
        </p:nvSpPr>
        <p:spPr>
          <a:xfrm>
            <a:off x="2105104" y="810533"/>
            <a:ext cx="7981789" cy="6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785"/>
              </a:lnSpc>
            </a:pPr>
            <a:r>
              <a:rPr lang="pl-PL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CZĘSĆ TEORETYCZNA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7F954D-A115-B5F3-6F55-AB137203665B}"/>
              </a:ext>
            </a:extLst>
          </p:cNvPr>
          <p:cNvSpPr txBox="1"/>
          <p:nvPr/>
        </p:nvSpPr>
        <p:spPr>
          <a:xfrm>
            <a:off x="1092153" y="1913905"/>
            <a:ext cx="100076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2200" dirty="0"/>
              <a:t>3. Dyskusja po filmie:</a:t>
            </a:r>
            <a:endParaRPr lang="pl-PL" sz="2200" dirty="0"/>
          </a:p>
          <a:p>
            <a:r>
              <a:rPr lang="cs-CZ" sz="2200" dirty="0"/>
              <a:t>           - Nauczyciel pyta uczniów o ich wrażenia związane z filmem i pytania związane </a:t>
            </a:r>
            <a:br>
              <a:rPr lang="cs-CZ" sz="2200" dirty="0"/>
            </a:br>
            <a:r>
              <a:rPr lang="cs-CZ" sz="2200" dirty="0"/>
              <a:t>             z tematem.</a:t>
            </a:r>
            <a:endParaRPr lang="pl-PL" sz="2200" dirty="0"/>
          </a:p>
          <a:p>
            <a:pPr lvl="1"/>
            <a:r>
              <a:rPr lang="cs-CZ" sz="2200" dirty="0"/>
              <a:t>4. Wyjaśnienie podstawowych pojęć:</a:t>
            </a:r>
            <a:endParaRPr lang="pl-PL" sz="2200" dirty="0"/>
          </a:p>
          <a:p>
            <a:r>
              <a:rPr lang="cs-CZ" sz="2200" dirty="0"/>
              <a:t>           - Czym jest reklama i dlaczego jest ważna. Jakie są główne cele reklamy.</a:t>
            </a:r>
            <a:endParaRPr lang="pl-PL" sz="2200" dirty="0"/>
          </a:p>
          <a:p>
            <a:r>
              <a:rPr lang="cs-CZ" sz="2200" dirty="0"/>
              <a:t>           - Różne media, w których pojawiają się reklamy (internet, telewizja,</a:t>
            </a:r>
          </a:p>
          <a:p>
            <a:r>
              <a:rPr lang="cs-CZ" sz="2200" dirty="0"/>
              <a:t>             czasopisma, reklama zewnętrzna).</a:t>
            </a:r>
            <a:endParaRPr lang="pl-PL" sz="2200" dirty="0"/>
          </a:p>
          <a:p>
            <a:r>
              <a:rPr lang="cs-CZ" sz="2200" dirty="0"/>
              <a:t>           - Podstawowe zasady reklamy (prawdziwość, atrakcyjność, perswazyjność).</a:t>
            </a:r>
            <a:endParaRPr lang="pl-PL" sz="2200" dirty="0"/>
          </a:p>
          <a:p>
            <a:r>
              <a:rPr lang="cs-CZ" sz="2200" dirty="0"/>
              <a:t>           - Zasady, których musi przestrzegać reklama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394F4DC-3491-999E-5DE0-863F191E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324091"/>
            <a:ext cx="10663882" cy="64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C09E987-5710-3B20-1D1C-37437901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37C1A2B-7FCB-00D5-E105-8C5BD25B98AB}"/>
              </a:ext>
            </a:extLst>
          </p:cNvPr>
          <p:cNvSpPr txBox="1"/>
          <p:nvPr/>
        </p:nvSpPr>
        <p:spPr>
          <a:xfrm>
            <a:off x="2023732" y="874865"/>
            <a:ext cx="5256744" cy="6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785"/>
              </a:lnSpc>
            </a:pPr>
            <a:r>
              <a:rPr lang="pl-PL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CZĘŚĆ KREATYWNA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1403F6-C18D-70D9-782C-C6420FFF58FA}"/>
              </a:ext>
            </a:extLst>
          </p:cNvPr>
          <p:cNvSpPr txBox="1"/>
          <p:nvPr/>
        </p:nvSpPr>
        <p:spPr>
          <a:xfrm>
            <a:off x="970748" y="1862185"/>
            <a:ext cx="98731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2200" dirty="0"/>
              <a:t>5. Przypisanie zadania:</a:t>
            </a:r>
            <a:endParaRPr lang="pl-PL" sz="2200" dirty="0"/>
          </a:p>
          <a:p>
            <a:pPr lvl="0"/>
            <a:r>
              <a:rPr lang="cs-CZ" sz="2200" dirty="0"/>
              <a:t>            - Nauczyciel rozdaje uczniom papier, czasopisma, klej, nożyczki i inne materiały</a:t>
            </a:r>
            <a:br>
              <a:rPr lang="cs-CZ" sz="2200" dirty="0"/>
            </a:br>
            <a:r>
              <a:rPr lang="cs-CZ" sz="2200" dirty="0"/>
              <a:t>              plastyczne.</a:t>
            </a:r>
            <a:endParaRPr lang="pl-PL" sz="2200" dirty="0"/>
          </a:p>
          <a:p>
            <a:pPr lvl="0"/>
            <a:r>
              <a:rPr lang="cs-CZ" sz="2200" dirty="0"/>
              <a:t>            - Zadaniem uczniów jest stworzenie plakatu reklamowego w formie kolażu.</a:t>
            </a:r>
            <a:endParaRPr lang="pl-PL" sz="2200" dirty="0"/>
          </a:p>
          <a:p>
            <a:pPr lvl="0"/>
            <a:r>
              <a:rPr lang="cs-CZ" sz="2200" dirty="0"/>
              <a:t>            - Uczniowie wybierają produkt do promowania i tworzą najbardziej atrakcyjny </a:t>
            </a:r>
            <a:br>
              <a:rPr lang="cs-CZ" sz="2200" dirty="0"/>
            </a:br>
            <a:r>
              <a:rPr lang="cs-CZ" sz="2200" dirty="0"/>
              <a:t>              i kuszący plakat.</a:t>
            </a:r>
            <a:endParaRPr lang="pl-PL" sz="2200" dirty="0"/>
          </a:p>
          <a:p>
            <a:pPr lvl="1"/>
            <a:r>
              <a:rPr lang="cs-CZ" sz="2200" dirty="0"/>
              <a:t>6. Tworzenie plakatów:</a:t>
            </a:r>
            <a:endParaRPr lang="pl-PL" sz="2200" dirty="0"/>
          </a:p>
          <a:p>
            <a:pPr lvl="0"/>
            <a:r>
              <a:rPr lang="cs-CZ" sz="2200" dirty="0"/>
              <a:t>            - Uczniowie pracują nad plakatami. </a:t>
            </a:r>
            <a:br>
              <a:rPr lang="cs-CZ" sz="2200" dirty="0"/>
            </a:br>
            <a:r>
              <a:rPr lang="cs-CZ" sz="2200" dirty="0"/>
              <a:t>            - Nauczyciel chodzi i udziela wsparcia i porad.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580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5340163-1809-0EF3-F285-FC272EEE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1" y="56223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DE686C3-B0E4-67A7-BAC9-7823B04D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BA0B58-1C7D-276C-378E-CC2FDA6C419D}"/>
              </a:ext>
            </a:extLst>
          </p:cNvPr>
          <p:cNvSpPr txBox="1"/>
          <p:nvPr/>
        </p:nvSpPr>
        <p:spPr>
          <a:xfrm>
            <a:off x="2450040" y="1212923"/>
            <a:ext cx="68675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PREZENTACJA  I OCENA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5174623-4C50-D09A-C6EE-937EFB49672D}"/>
              </a:ext>
            </a:extLst>
          </p:cNvPr>
          <p:cNvSpPr txBox="1"/>
          <p:nvPr/>
        </p:nvSpPr>
        <p:spPr>
          <a:xfrm>
            <a:off x="762391" y="1828648"/>
            <a:ext cx="1024287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2200" dirty="0"/>
              <a:t>7. Prezentacja plakatu:</a:t>
            </a:r>
            <a:endParaRPr lang="pl-PL" sz="2200" dirty="0"/>
          </a:p>
          <a:p>
            <a:pPr lvl="0"/>
            <a:r>
              <a:rPr lang="cs-CZ" sz="2200" dirty="0"/>
              <a:t>           - Każdy uczeń zaprezentuje swój plakat klasie. </a:t>
            </a:r>
          </a:p>
          <a:p>
            <a:pPr lvl="0"/>
            <a:r>
              <a:rPr lang="cs-CZ" sz="2200" dirty="0"/>
              <a:t>           -  Opisze, jaki produkt promuje i jakich elementów użył, aby plakat był atrakcyjny.</a:t>
            </a:r>
            <a:endParaRPr lang="pl-PL" sz="2200" dirty="0"/>
          </a:p>
          <a:p>
            <a:pPr lvl="1"/>
            <a:r>
              <a:rPr lang="cs-CZ" sz="2200" dirty="0"/>
              <a:t>8. Dyskusja i ocena:</a:t>
            </a:r>
            <a:endParaRPr lang="pl-PL" sz="2200" dirty="0"/>
          </a:p>
          <a:p>
            <a:pPr lvl="0"/>
            <a:r>
              <a:rPr lang="cs-CZ" sz="2200" dirty="0"/>
              <a:t>           - Pozostali uczniowie i nauczyciel oceniają plakat pod względem atrakcyjności,</a:t>
            </a:r>
            <a:br>
              <a:rPr lang="cs-CZ" sz="2200" dirty="0"/>
            </a:br>
            <a:r>
              <a:rPr lang="cs-CZ" sz="2200" dirty="0"/>
              <a:t>             prawdziwości i perswazyjności.</a:t>
            </a:r>
            <a:endParaRPr lang="pl-PL" sz="2200" dirty="0"/>
          </a:p>
          <a:p>
            <a:pPr lvl="0"/>
            <a:r>
              <a:rPr lang="cs-CZ" sz="2200" dirty="0"/>
              <a:t>           - Dyskusja na temat tego, który plakat jest najskuteczniejszy i dlaczego.</a:t>
            </a:r>
            <a:endParaRPr lang="pl-PL" sz="2200" dirty="0"/>
          </a:p>
          <a:p>
            <a:r>
              <a:rPr lang="cs-CZ" sz="2200" dirty="0"/>
              <a:t>           - Refleksja na temat tego, czego uczniowie nauczyli się o reklamie i jej tworzeniu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5694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1E7660A-FA47-851A-3ABE-09D3F5FE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3" y="715664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CDE16EF4-10B3-25F4-E308-171989D4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17" y="6080640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836BAA-ED20-2A07-EA0D-7FA578F2B54D}"/>
              </a:ext>
            </a:extLst>
          </p:cNvPr>
          <p:cNvSpPr txBox="1"/>
          <p:nvPr/>
        </p:nvSpPr>
        <p:spPr>
          <a:xfrm>
            <a:off x="1866366" y="1095938"/>
            <a:ext cx="6098058" cy="6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785"/>
              </a:lnSpc>
            </a:pPr>
            <a:r>
              <a:rPr lang="pl-PL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ZAKOŃCZENIE LEKCJI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50AEB4-3F60-2FE0-F4C5-16B98A3AD5CC}"/>
              </a:ext>
            </a:extLst>
          </p:cNvPr>
          <p:cNvSpPr txBox="1"/>
          <p:nvPr/>
        </p:nvSpPr>
        <p:spPr>
          <a:xfrm>
            <a:off x="677984" y="1807163"/>
            <a:ext cx="104301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2200" dirty="0"/>
              <a:t>9. Podsumowanie:</a:t>
            </a:r>
            <a:endParaRPr lang="pl-PL" sz="2200" dirty="0"/>
          </a:p>
          <a:p>
            <a:pPr lvl="0"/>
            <a:r>
              <a:rPr lang="cs-CZ" sz="2200" dirty="0"/>
              <a:t>            - Nauczyciel podsumowuje główne punkty lekcji: czym jest reklama, jej wpływ </a:t>
            </a:r>
            <a:br>
              <a:rPr lang="cs-CZ" sz="2200" dirty="0"/>
            </a:br>
            <a:r>
              <a:rPr lang="cs-CZ" sz="2200" dirty="0"/>
              <a:t>              i zasady tworzenia.</a:t>
            </a:r>
            <a:endParaRPr lang="pl-PL" sz="2200" dirty="0"/>
          </a:p>
          <a:p>
            <a:pPr lvl="0"/>
            <a:r>
              <a:rPr lang="cs-CZ" sz="2200" dirty="0"/>
              <a:t>            - Nauczyciel docenia wysiłek i kreatywność uczniów.</a:t>
            </a:r>
            <a:endParaRPr lang="pl-PL" sz="2200" dirty="0"/>
          </a:p>
          <a:p>
            <a:pPr lvl="0"/>
            <a:r>
              <a:rPr lang="cs-CZ" sz="2200" dirty="0"/>
              <a:t>            - Krótka dyskusja na temat tego, co najbardziej podobało się uczniom</a:t>
            </a:r>
            <a:br>
              <a:rPr lang="cs-CZ" sz="2200" dirty="0"/>
            </a:br>
            <a:r>
              <a:rPr lang="cs-CZ" sz="2200" dirty="0"/>
              <a:t>              lub o czym chcieliby dowiedzieć się więcej.</a:t>
            </a:r>
          </a:p>
          <a:p>
            <a:pPr lvl="0"/>
            <a:endParaRPr lang="cs-CZ" sz="2200" dirty="0"/>
          </a:p>
          <a:p>
            <a:pPr lvl="0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507112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1830</Words>
  <Application>Microsoft Office PowerPoint</Application>
  <PresentationFormat>Panoramiczny</PresentationFormat>
  <Paragraphs>220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12</cp:revision>
  <dcterms:created xsi:type="dcterms:W3CDTF">2025-05-22T11:27:55Z</dcterms:created>
  <dcterms:modified xsi:type="dcterms:W3CDTF">2025-06-10T16:57:51Z</dcterms:modified>
</cp:coreProperties>
</file>