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97" r:id="rId3"/>
    <p:sldId id="298" r:id="rId4"/>
    <p:sldId id="299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10" r:id="rId14"/>
    <p:sldId id="308" r:id="rId15"/>
    <p:sldId id="309" r:id="rId16"/>
    <p:sldId id="311" r:id="rId17"/>
    <p:sldId id="312" r:id="rId18"/>
    <p:sldId id="313" r:id="rId19"/>
    <p:sldId id="314" r:id="rId20"/>
    <p:sldId id="315" r:id="rId21"/>
    <p:sldId id="316" r:id="rId22"/>
    <p:sldId id="296" r:id="rId23"/>
    <p:sldId id="272" r:id="rId2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4660"/>
  </p:normalViewPr>
  <p:slideViewPr>
    <p:cSldViewPr snapToGrid="0">
      <p:cViewPr>
        <p:scale>
          <a:sx n="66" d="100"/>
          <a:sy n="66" d="100"/>
        </p:scale>
        <p:origin x="1186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37641C2-96E8-F506-F2CD-7C649761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A1A23197-3C40-7D2E-A532-E9D0866EBD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55245C7-F4E9-0B70-9512-53B091F8C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960B693-C10B-18D0-F9BD-FA5A81A8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5B4172AF-4D7C-7073-1896-1587B8A67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26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D20279-580A-DDA3-BE56-45522D965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524D183D-C571-E959-812B-EC57E658F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84D92-C823-44E9-2714-F44B08A6F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FE61F02-3216-67F6-5D1B-C49B8BC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227B05C-7583-2E0D-FAAC-33A09698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64952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4A10DCE3-2B93-3805-1949-D577CB764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DAB834AC-98A8-C9C5-BF97-EC044A4E7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58FC4EE-FA8F-3815-5E3D-23192C0E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005E79A8-3A6D-99FC-D6C2-A6901676E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3C451E3D-1B1B-BEBC-BD27-34080B59E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39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237D098-2A13-1E4D-9BA6-20974678C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ACE4C9E-E871-37A0-3D76-46F6CE1AF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98BB82B3-47CA-F039-4DF2-B0BC46E879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6A0474F-07FE-D8E4-5409-3771FFB95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E9A5999-7482-E59D-5F47-82613FE97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22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21B6996-9FCF-DF3F-BC22-39F982FEB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09206FA7-B911-1533-9771-D61B2584F6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BE79827-355A-F75B-2FEB-417473E58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BCEE171-BDD0-4202-7F4D-CFDD386C4C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E1AE1C4F-1FB2-F4B1-9A2F-334253D39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0274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F91D8DD-16D8-245C-A31E-96723DAD7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3D768A-C8CB-5496-9494-2FA01C6303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D9C4BBBA-580E-0C03-4262-440EBE7D6C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369A7FB-6E7C-52FD-95D9-738B1B38E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3212C63-3296-84FB-D819-6DAFE2C49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C89D68A3-7450-0A3A-40F6-EAF187B11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07069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68274B3-64B8-3FA6-7F25-42D5E64B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B2588D6D-D93F-D448-8FC5-E910D185EF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6FD60BEF-DBEE-0B56-3E82-D775FB6F1D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25A3CF51-B5A0-F39E-BAFB-7913E94BC7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D60A11A9-3F99-8219-49C5-2E95AE315F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B663B172-445D-3737-D9AA-DE0255937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EAF280E6-8489-069F-75F5-BD167272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C5181328-45FF-A956-40D1-DA4CA84DC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16365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3F43924-FC2F-1E84-770E-DBBB17949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18399022-9CDC-1C88-8B63-CC0F54ACC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DAC9961C-3F32-4512-D9AB-7DF24BDD3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3E1CC1CC-BDD2-3135-A79A-EA3099CF4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3071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97C2E3CD-4BDB-ACFD-52EE-9F3C8E0B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FFC428E6-489C-4C8A-B0DF-C98C526888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9B50789-A2FD-6F49-05D8-6BC1CC42B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907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F34A26-2437-DEC9-6C1C-88CD74C91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0D727EF-28C2-7C57-84C5-D18DDA246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5D88169-6F76-5D81-5903-AEA223F41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04382A0A-B11A-0178-013D-807E5EEC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5F3C2ED3-48CA-6BBE-0C7C-ADF245F31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7E48D907-3385-00DD-D5B2-68462E1F1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45576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7C7CC8E-1E02-3123-D367-E5E8A2C307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3B6E569B-4824-14AD-CA40-379DBBE589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039A910-4166-C237-F8E6-A9899358B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D70B582D-9ACB-DEAA-1AFA-061507263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EF30E00D-B331-80FA-0872-CD004DF78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BE1F2C8E-B9AA-9116-7DA5-0944590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76573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0D2E81CD-19A2-8930-8CD6-92937D26F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C81F0706-F030-1716-E306-8B4EA7B61A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3302BBA-044C-0B68-800B-10EAFBEDC8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5C320-2830-4068-9C22-0FDA8958BD58}" type="datetimeFigureOut">
              <a:rPr lang="pl-PL" smtClean="0"/>
              <a:t>02.06.2025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576BD9A-4B39-69FF-3458-8F5017818D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8D342A1-4B5E-AA87-45F9-4243FAC335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50F8F-09B8-4A97-AA05-ABBE7A887D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29227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33A7A2C-A810-A638-92FA-6465DF79C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865" y="1619200"/>
            <a:ext cx="9104464" cy="461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az 1">
            <a:extLst>
              <a:ext uri="{FF2B5EF4-FFF2-40B4-BE49-F238E27FC236}">
                <a16:creationId xmlns:a16="http://schemas.microsoft.com/office/drawing/2014/main" id="{3F923693-8319-1A43-01D1-38FE0D8273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113" y="332855"/>
            <a:ext cx="5533263" cy="11630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9" name="Obraz 5">
            <a:extLst>
              <a:ext uri="{FF2B5EF4-FFF2-40B4-BE49-F238E27FC236}">
                <a16:creationId xmlns:a16="http://schemas.microsoft.com/office/drawing/2014/main" id="{EECC3817-4E32-6EE3-40A2-705E24870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084572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C4EB3E-2190-F906-7CBE-14ED9E1F4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38912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F2DD0C7-AC4B-593D-FDF2-2C8710229E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4EC69EAF-6EE2-806C-B133-A22B5950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pl-PL" sz="3700" b="0" i="1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metodika výuky</a:t>
            </a:r>
            <a:endParaRPr kumimoji="0" lang="cs-CZ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479B1A23-E439-CF99-7CDA-99ACF127BDC2}"/>
              </a:ext>
            </a:extLst>
          </p:cNvPr>
          <p:cNvSpPr txBox="1"/>
          <p:nvPr/>
        </p:nvSpPr>
        <p:spPr>
          <a:xfrm>
            <a:off x="6659253" y="3623277"/>
            <a:ext cx="64142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Metodika</a:t>
            </a:r>
          </a:p>
          <a:p>
            <a:r>
              <a:rPr lang="cs-CZ" sz="2200" i="1" spc="-315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pl-PL" sz="2200" dirty="0">
              <a:solidFill>
                <a:schemeClr val="bg1"/>
              </a:solidFill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8026596-61A4-6822-D682-52F96F004F30}"/>
              </a:ext>
            </a:extLst>
          </p:cNvPr>
          <p:cNvSpPr txBox="1"/>
          <p:nvPr/>
        </p:nvSpPr>
        <p:spPr>
          <a:xfrm>
            <a:off x="-2316257" y="1892188"/>
            <a:ext cx="12939433" cy="174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501380">
              <a:lnSpc>
                <a:spcPts val="15185"/>
              </a:lnSpc>
              <a:spcBef>
                <a:spcPts val="1720"/>
              </a:spcBef>
            </a:pPr>
            <a:r>
              <a:rPr lang="cs-CZ" sz="56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</a:t>
            </a:r>
            <a:endParaRPr lang="pl-PL" sz="5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0F6FEC6-F5C7-25CE-0403-E898F76D07FC}"/>
              </a:ext>
            </a:extLst>
          </p:cNvPr>
          <p:cNvSpPr txBox="1"/>
          <p:nvPr/>
        </p:nvSpPr>
        <p:spPr>
          <a:xfrm>
            <a:off x="7864336" y="3623277"/>
            <a:ext cx="641424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i="1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výučby</a:t>
            </a:r>
            <a:endParaRPr lang="pl-PL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8204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C0DBC2C-285B-64C1-C535-D313FC24B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0" y="729999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1922695D-DA39-882D-8A7E-A8E744D67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0FC2C2E5-E074-88AC-B5B7-958D5AABFFA7}"/>
              </a:ext>
            </a:extLst>
          </p:cNvPr>
          <p:cNvSpPr txBox="1"/>
          <p:nvPr/>
        </p:nvSpPr>
        <p:spPr>
          <a:xfrm>
            <a:off x="824774" y="-40235"/>
            <a:ext cx="11062426" cy="8960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720590">
              <a:lnSpc>
                <a:spcPts val="7255"/>
              </a:lnSpc>
            </a:pP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ODPORÚČANIA PRE UČITEĽOV </a:t>
            </a:r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6AE7682-B008-77F8-87D6-E2C325C56C8D}"/>
              </a:ext>
            </a:extLst>
          </p:cNvPr>
          <p:cNvSpPr txBox="1"/>
          <p:nvPr/>
        </p:nvSpPr>
        <p:spPr>
          <a:xfrm>
            <a:off x="1235735" y="1862305"/>
            <a:ext cx="7021728" cy="359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Pripravte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možné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otázky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reklamy.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Pripravte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rôzne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typy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reklám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ilustráciu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tlačové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reklamy, video reklamy, online reklamy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Pripravte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to,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niektorí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potrebovať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viac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podpory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tvorbe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Povzbudzujte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ku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kritickému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tvorivému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mysleniu</a:t>
            </a:r>
            <a:endParaRPr lang="pl-PL" sz="2200" dirty="0"/>
          </a:p>
        </p:txBody>
      </p:sp>
      <p:pic>
        <p:nvPicPr>
          <p:cNvPr id="13" name="image15.jpeg">
            <a:extLst>
              <a:ext uri="{FF2B5EF4-FFF2-40B4-BE49-F238E27FC236}">
                <a16:creationId xmlns:a16="http://schemas.microsoft.com/office/drawing/2014/main" id="{E8CC3635-86EB-0C61-9B40-8D3D1CE48FD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455878" y="1999776"/>
            <a:ext cx="2726103" cy="285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79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8B1896DF-E68E-C779-BA31-CF1F24B0FB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358" y="537463"/>
            <a:ext cx="10923373" cy="5897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CC04F365-D52A-A74B-7BAA-1DDE48B72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B9634CC2-9306-66F6-55A8-121B7A25B683}"/>
              </a:ext>
            </a:extLst>
          </p:cNvPr>
          <p:cNvSpPr txBox="1"/>
          <p:nvPr/>
        </p:nvSpPr>
        <p:spPr>
          <a:xfrm>
            <a:off x="766358" y="-338762"/>
            <a:ext cx="10712754" cy="1030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</a:pP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TEÓRIE K</a:t>
            </a:r>
            <a:r>
              <a:rPr lang="pl-PL" sz="3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3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TÉME </a:t>
            </a:r>
            <a:r>
              <a:rPr lang="pl-PL" sz="3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pl-PL" sz="30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pl-PL" sz="3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EKLAMA”</a:t>
            </a:r>
            <a:endParaRPr lang="pl-PL" sz="3000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7AA7EA6D-5BDA-2C80-1E60-5BEAEC0D959D}"/>
              </a:ext>
            </a:extLst>
          </p:cNvPr>
          <p:cNvSpPr txBox="1"/>
          <p:nvPr/>
        </p:nvSpPr>
        <p:spPr>
          <a:xfrm>
            <a:off x="-1068778" y="1129410"/>
            <a:ext cx="16528648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10501630">
              <a:lnSpc>
                <a:spcPct val="90000"/>
              </a:lnSpc>
              <a:spcBef>
                <a:spcPts val="50"/>
              </a:spcBef>
            </a:pPr>
            <a:r>
              <a:rPr lang="pl-PL" sz="2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 JE REKLAMA A PREČO JE DÔLEŽITÁ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FD9CA1F-3E69-6D24-E0CE-77B86658AB94}"/>
              </a:ext>
            </a:extLst>
          </p:cNvPr>
          <p:cNvSpPr txBox="1"/>
          <p:nvPr/>
        </p:nvSpPr>
        <p:spPr>
          <a:xfrm>
            <a:off x="-1068779" y="1777258"/>
            <a:ext cx="17076565" cy="3594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 marR="10008235">
              <a:lnSpc>
                <a:spcPct val="150000"/>
              </a:lnSpc>
              <a:spcBef>
                <a:spcPts val="3550"/>
              </a:spcBef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 je forma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komunikácie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ktorej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cieľom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informovať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presvedčiť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pripomenúť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potenciálnym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zákazníkom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určité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produkty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služby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Pomáha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spoločnostiam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osloviť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široké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publikum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zvýšiť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povedomie</a:t>
            </a:r>
            <a:r>
              <a:rPr lang="pl-PL" sz="2200" spc="-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ich</a:t>
            </a:r>
            <a:r>
              <a:rPr lang="pl-PL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ponukách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  <p:pic>
        <p:nvPicPr>
          <p:cNvPr id="15" name="Picture 5">
            <a:extLst>
              <a:ext uri="{FF2B5EF4-FFF2-40B4-BE49-F238E27FC236}">
                <a16:creationId xmlns:a16="http://schemas.microsoft.com/office/drawing/2014/main" id="{2781E0C1-4332-2EE8-C33C-DD169DCAE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009" y="1904388"/>
            <a:ext cx="3296433" cy="329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696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B3EF428-173D-5A8F-2384-AB90642FF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1" y="729998"/>
            <a:ext cx="10561352" cy="588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ECA29E83-8CF3-AFB2-2425-008029CF6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04F36F5-D978-ABB9-A9C3-56D2EAA781DC}"/>
              </a:ext>
            </a:extLst>
          </p:cNvPr>
          <p:cNvSpPr txBox="1"/>
          <p:nvPr/>
        </p:nvSpPr>
        <p:spPr>
          <a:xfrm>
            <a:off x="1232587" y="1353750"/>
            <a:ext cx="737897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VÝZNAM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REKLAMY</a:t>
            </a:r>
            <a:endParaRPr lang="pl-PL" sz="22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745E75FF-2425-83F9-953B-D41A737DD245}"/>
              </a:ext>
            </a:extLst>
          </p:cNvPr>
          <p:cNvSpPr txBox="1"/>
          <p:nvPr/>
        </p:nvSpPr>
        <p:spPr>
          <a:xfrm>
            <a:off x="-1030728" y="1852446"/>
            <a:ext cx="16286161" cy="3444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77770" marR="6934835" indent="-28575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Zvyšovanie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povedomia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pomáha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spoločnostiam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zvyšovať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povedomie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ich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výrobkoch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službách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Potenciálni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zákazníci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dozvedia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nových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produktoch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zľavách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špeciálne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ponuky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477770" marR="6934835" indent="-28575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Presviedčanie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presvedčiť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zákazníkov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aby si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vybrali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konkrétny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výrobok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službu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porovnaní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konkurenciou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Využíva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emocionálne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logické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argumenty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ovplyvnenie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rozhodnutí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zákazníkov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2477770" marR="6934835" indent="-285750">
              <a:lnSpc>
                <a:spcPct val="90000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Pripomíname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že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slúži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aj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pripomenutie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existujúcich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zákazníkov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produktoch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poznajú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aby si ich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kúpili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znova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18E42CF4-BA61-1D6D-39B2-D33661DD2467}"/>
              </a:ext>
            </a:extLst>
          </p:cNvPr>
          <p:cNvSpPr txBox="1"/>
          <p:nvPr/>
        </p:nvSpPr>
        <p:spPr>
          <a:xfrm>
            <a:off x="766358" y="-338762"/>
            <a:ext cx="10712754" cy="1030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</a:pP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TEÓRIE K</a:t>
            </a:r>
            <a:r>
              <a:rPr lang="pl-PL" sz="3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3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TÉME </a:t>
            </a:r>
            <a:r>
              <a:rPr lang="pl-PL" sz="3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pl-PL" sz="30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pl-PL" sz="3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EKLAMA”</a:t>
            </a:r>
            <a:endParaRPr lang="pl-PL" sz="3000" b="1" dirty="0"/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56FDA4CC-70CE-161F-1E46-494C204EE8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6966" y="2408389"/>
            <a:ext cx="2241140" cy="2241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831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1E8C555A-E3E9-3D80-9EA5-00C2BFA8C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716693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4DBA0BB0-D5DC-C620-85B0-7D0C4A6C87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CBBE6C4D-D336-C17A-2D10-8EA46CD7F0DD}"/>
              </a:ext>
            </a:extLst>
          </p:cNvPr>
          <p:cNvSpPr txBox="1"/>
          <p:nvPr/>
        </p:nvSpPr>
        <p:spPr>
          <a:xfrm>
            <a:off x="1327897" y="1301233"/>
            <a:ext cx="937596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AKÉ SÚ HLAVNÉ CIELE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REKLAMY</a:t>
            </a:r>
            <a:endParaRPr lang="pl-PL" sz="22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C50BB2F-2B65-1D3F-0694-B866BA3ED4DE}"/>
              </a:ext>
            </a:extLst>
          </p:cNvPr>
          <p:cNvSpPr txBox="1"/>
          <p:nvPr/>
        </p:nvSpPr>
        <p:spPr>
          <a:xfrm>
            <a:off x="1327897" y="1931939"/>
            <a:ext cx="957766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Informovať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Poskytnúť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informácie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nových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produktoch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funkciách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cien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Presvedčiť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Získajte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zákazníkov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nákup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zakúpili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určitý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výrobok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službu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Pripomíname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Udržujte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povedomie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výrobku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pripomenúť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zákazníkom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jeho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existenciu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Posilnenie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značky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Pomôžte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vybudovať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posilniť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imidž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značky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aby bola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ľahko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rozpoznateľná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</a:t>
            </a:r>
            <a:r>
              <a:rPr lang="pl-PL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dôveryhodná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4CF5B86-5B86-F478-3932-B452B43C2757}"/>
              </a:ext>
            </a:extLst>
          </p:cNvPr>
          <p:cNvSpPr txBox="1"/>
          <p:nvPr/>
        </p:nvSpPr>
        <p:spPr>
          <a:xfrm>
            <a:off x="766358" y="-338762"/>
            <a:ext cx="10712754" cy="1030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</a:pP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TEÓRIE K</a:t>
            </a:r>
            <a:r>
              <a:rPr lang="pl-PL" sz="3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3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TÉME </a:t>
            </a:r>
            <a:r>
              <a:rPr lang="pl-PL" sz="3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pl-PL" sz="30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pl-PL" sz="3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EKLAMA”</a:t>
            </a:r>
            <a:endParaRPr lang="pl-PL" sz="3000" b="1" dirty="0"/>
          </a:p>
        </p:txBody>
      </p:sp>
      <p:pic>
        <p:nvPicPr>
          <p:cNvPr id="19" name="image21.jpeg">
            <a:extLst>
              <a:ext uri="{FF2B5EF4-FFF2-40B4-BE49-F238E27FC236}">
                <a16:creationId xmlns:a16="http://schemas.microsoft.com/office/drawing/2014/main" id="{95C769E0-4E3E-E0D1-222E-8065ADE6613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8403748" y="1756908"/>
            <a:ext cx="2739945" cy="287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95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804BE67-55D4-E169-9792-727788C87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499" y="729998"/>
            <a:ext cx="10923373" cy="5884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C721D1AD-BF08-1C4A-3A90-6F3F8B757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AB1BF58C-F308-59D7-286E-AF9926558815}"/>
              </a:ext>
            </a:extLst>
          </p:cNvPr>
          <p:cNvSpPr txBox="1"/>
          <p:nvPr/>
        </p:nvSpPr>
        <p:spPr>
          <a:xfrm>
            <a:off x="-702610" y="1283758"/>
            <a:ext cx="1252548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6760">
              <a:spcBef>
                <a:spcPts val="870"/>
              </a:spcBef>
            </a:pP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RÔZNE MÉDIÁ, V KTORÝCH SA REKLAMY ZOBRAZUJÚ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54B40EC-3466-FB42-1671-F5F1573C0784}"/>
              </a:ext>
            </a:extLst>
          </p:cNvPr>
          <p:cNvSpPr txBox="1"/>
          <p:nvPr/>
        </p:nvSpPr>
        <p:spPr>
          <a:xfrm>
            <a:off x="1304365" y="1896989"/>
            <a:ext cx="9795757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Televízia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široký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dosah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ale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vysoké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náklady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Umožňuje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vizuálnu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zvukovú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Televízia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široký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dosah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ale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vysoké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náklady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Umožňuje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vizuálnu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zvukovú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prezentáciu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flexibilita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schopnosť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zamerať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konkrétne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publikum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Tlačové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médiá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noviny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časopisy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letáky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Vhodné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podrobné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informácie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zacielenie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špecifické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skupiny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čitateľov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Rádio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Zvukové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reklamy,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vhodné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miestne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trhy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špecifické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demografické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skupiny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Vonkajšia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reklama: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Billboardy,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digitálne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obrazovky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Vysoká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viditeľnosť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verejných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miestach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používateľmi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cielenie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konkrétne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záujmy</a:t>
            </a:r>
            <a:endParaRPr lang="pl-PL" sz="22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AFAA8101-13A1-5282-9FBC-FE3D2A3DD2BA}"/>
              </a:ext>
            </a:extLst>
          </p:cNvPr>
          <p:cNvSpPr txBox="1"/>
          <p:nvPr/>
        </p:nvSpPr>
        <p:spPr>
          <a:xfrm>
            <a:off x="981684" y="-375409"/>
            <a:ext cx="10712754" cy="1030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</a:pP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TEÓRIE K</a:t>
            </a:r>
            <a:r>
              <a:rPr lang="pl-PL" sz="3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3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TÉME </a:t>
            </a:r>
            <a:r>
              <a:rPr lang="pl-PL" sz="3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pl-PL" sz="30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pl-PL" sz="3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EKLAMA”</a:t>
            </a:r>
            <a:endParaRPr lang="pl-PL" sz="3000" b="1" dirty="0"/>
          </a:p>
        </p:txBody>
      </p:sp>
    </p:spTree>
    <p:extLst>
      <p:ext uri="{BB962C8B-B14F-4D97-AF65-F5344CB8AC3E}">
        <p14:creationId xmlns:p14="http://schemas.microsoft.com/office/powerpoint/2010/main" val="2101133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61A24DD5-2183-0CA8-C528-92ADDBF0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716693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B607B5BD-58E3-85FC-0513-19676A3FC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6D9CA82-A955-E2A7-8B74-6DDF4712B7D7}"/>
              </a:ext>
            </a:extLst>
          </p:cNvPr>
          <p:cNvSpPr txBox="1"/>
          <p:nvPr/>
        </p:nvSpPr>
        <p:spPr>
          <a:xfrm>
            <a:off x="1368237" y="1287786"/>
            <a:ext cx="834292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ZÁKLADNÉ PRAVIDLÁ 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TVORBY REKLAMY</a:t>
            </a:r>
            <a:endParaRPr lang="pl-PL" sz="2200" b="1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ADCA76F4-E8F6-D627-59A0-E2372B184F06}"/>
              </a:ext>
            </a:extLst>
          </p:cNvPr>
          <p:cNvSpPr txBox="1"/>
          <p:nvPr/>
        </p:nvSpPr>
        <p:spPr>
          <a:xfrm>
            <a:off x="1368238" y="1998136"/>
            <a:ext cx="967179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Pravdivosť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reklama by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nemala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zavádzať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zákazníkov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nepravdivými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informacjami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Atraktívnosť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dizajn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obsah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inzerátu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mal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atraktívne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pútavé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aby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upútali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pozornosť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Presvedčivosť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reklama by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mala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obsahovať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argumenty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dôvody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22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prečo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</a:t>
            </a:r>
          </a:p>
          <a:p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</a:rPr>
              <a:t>  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mal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15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zákazník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výrobok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službu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Jednoduchosť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jasná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stručná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komunikácia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hlavného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bodu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Výhody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produktu.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Príliš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komplikované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zákazníkov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zmiasť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Kreativita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originálne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inovatívne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prístupy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zvýšiť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zapamätateľnosť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reklamy.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EE454B86-F386-2552-4F0E-E8EED78A13C4}"/>
              </a:ext>
            </a:extLst>
          </p:cNvPr>
          <p:cNvSpPr txBox="1"/>
          <p:nvPr/>
        </p:nvSpPr>
        <p:spPr>
          <a:xfrm>
            <a:off x="766358" y="-338762"/>
            <a:ext cx="10712754" cy="1030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</a:pP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TEÓRIE K</a:t>
            </a:r>
            <a:r>
              <a:rPr lang="pl-PL" sz="3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3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TÉME </a:t>
            </a:r>
            <a:r>
              <a:rPr lang="pl-PL" sz="3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pl-PL" sz="30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pl-PL" sz="3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EKLAMA”</a:t>
            </a:r>
            <a:endParaRPr lang="pl-PL" sz="3000" b="1" dirty="0"/>
          </a:p>
        </p:txBody>
      </p:sp>
    </p:spTree>
    <p:extLst>
      <p:ext uri="{BB962C8B-B14F-4D97-AF65-F5344CB8AC3E}">
        <p14:creationId xmlns:p14="http://schemas.microsoft.com/office/powerpoint/2010/main" val="3168263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7DA8E44-E07E-073D-F526-CE766C318B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757033"/>
            <a:ext cx="10923373" cy="5857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7A1787F0-E7C2-B246-8C61-60DD8041A6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4B2337A6-650F-F4E7-D770-45F462316A16}"/>
              </a:ext>
            </a:extLst>
          </p:cNvPr>
          <p:cNvSpPr txBox="1"/>
          <p:nvPr/>
        </p:nvSpPr>
        <p:spPr>
          <a:xfrm>
            <a:off x="-738830" y="1296405"/>
            <a:ext cx="16005838" cy="397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16760" marR="7870190">
              <a:lnSpc>
                <a:spcPct val="90000"/>
              </a:lnSpc>
              <a:spcBef>
                <a:spcPts val="50"/>
              </a:spcBef>
            </a:pPr>
            <a:r>
              <a:rPr lang="pl-PL" sz="2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PRAVIDLÁ, KTORÉ MUSÍ REKLAMA DODRŽIAVAŤ</a:t>
            </a: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1717DFF-47C4-EE92-9E2C-06770D553349}"/>
              </a:ext>
            </a:extLst>
          </p:cNvPr>
          <p:cNvSpPr txBox="1"/>
          <p:nvPr/>
        </p:nvSpPr>
        <p:spPr>
          <a:xfrm>
            <a:off x="1300513" y="1998136"/>
            <a:ext cx="9914334" cy="381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Nezavádzajúca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reklama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nesmie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obsahovať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nepravdivé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zavádzajúce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informácie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mohli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spotrebiteľa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Etika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reklama by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mala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rešpektovať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etické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normy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nemala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spc="-30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prejavovať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rasistický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sexistický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inak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nevhodný</a:t>
            </a:r>
            <a:r>
              <a:rPr lang="pl-PL" sz="2200" spc="-46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obsah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Zákonnosť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Reklama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musí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súlade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platnými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zákony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ochranu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spotrebiteľa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predpisy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reklamných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oznámeniach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Ochrana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reklamy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zamerané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deti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by mali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obzvlášť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dbať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to, aby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nepodporovali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nevhodné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správanie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spc="-56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spc="-25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nákupy</a:t>
            </a:r>
            <a:endParaRPr lang="pl-PL" sz="2200" spc="-25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Jasnosť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reklamy by mali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jasne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označené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reklamy, aby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nedošlo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k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zámene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redakčným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nezávislým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obsahom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200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D95F050F-6760-626C-D2A7-C99F7FCA8AA0}"/>
              </a:ext>
            </a:extLst>
          </p:cNvPr>
          <p:cNvSpPr txBox="1"/>
          <p:nvPr/>
        </p:nvSpPr>
        <p:spPr>
          <a:xfrm>
            <a:off x="778475" y="-140719"/>
            <a:ext cx="10712754" cy="1030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</a:pP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TEÓRIE K</a:t>
            </a:r>
            <a:r>
              <a:rPr lang="pl-PL" sz="3000" b="1" spc="-7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30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TÉME </a:t>
            </a:r>
            <a:r>
              <a:rPr lang="pl-PL" sz="3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„</a:t>
            </a:r>
            <a:r>
              <a:rPr lang="pl-PL" sz="300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pl-PL" sz="30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EKLAMA”</a:t>
            </a:r>
            <a:endParaRPr lang="pl-PL" sz="3000" b="1" dirty="0"/>
          </a:p>
        </p:txBody>
      </p:sp>
    </p:spTree>
    <p:extLst>
      <p:ext uri="{BB962C8B-B14F-4D97-AF65-F5344CB8AC3E}">
        <p14:creationId xmlns:p14="http://schemas.microsoft.com/office/powerpoint/2010/main" val="67455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64CEBA7-F0BB-2D9C-F3AD-4B7E2B947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510988"/>
            <a:ext cx="10923373" cy="627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348BD704-047C-85E7-B0AB-1620B6C28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FC92619-F98D-8C43-E56B-06249DBC4688}"/>
              </a:ext>
            </a:extLst>
          </p:cNvPr>
          <p:cNvSpPr txBox="1"/>
          <p:nvPr/>
        </p:nvSpPr>
        <p:spPr>
          <a:xfrm>
            <a:off x="1420035" y="1069176"/>
            <a:ext cx="99934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20"/>
              </a:spcBef>
              <a:buClr>
                <a:srgbClr val="8BA8AC"/>
              </a:buClr>
              <a:buSzPts val="4500"/>
              <a:tabLst>
                <a:tab pos="188341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en-US" sz="2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HODNOTENIE TEORETICKEJ</a:t>
            </a:r>
            <a:r>
              <a:rPr lang="en-US" sz="2200" b="1" kern="0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ČASTI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82674EAC-C309-66EC-3C1D-153AD4CEE98E}"/>
              </a:ext>
            </a:extLst>
          </p:cNvPr>
          <p:cNvSpPr txBox="1"/>
          <p:nvPr/>
        </p:nvSpPr>
        <p:spPr>
          <a:xfrm>
            <a:off x="-97489" y="1426133"/>
            <a:ext cx="10923372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2875">
              <a:lnSpc>
                <a:spcPts val="4050"/>
              </a:lnSpc>
              <a:spcBef>
                <a:spcPts val="1340"/>
              </a:spcBef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Kvíz alebo test: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AA61F07-F2BB-BA40-66DE-4D6D1672CBF6}"/>
              </a:ext>
            </a:extLst>
          </p:cNvPr>
          <p:cNvSpPr txBox="1"/>
          <p:nvPr/>
        </p:nvSpPr>
        <p:spPr>
          <a:xfrm>
            <a:off x="1299835" y="1912715"/>
            <a:ext cx="9592330" cy="4293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Pripravte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krátky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kvíz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test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obsahujúci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otázky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kľúčových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bodov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teórie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reklamy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Otázky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môžu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zahŕňať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tieto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témy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</a:p>
          <a:p>
            <a:r>
              <a:rPr lang="pl-PL" sz="2100" dirty="0">
                <a:latin typeface="Calibri" panose="020F0502020204030204" pitchFamily="34" charset="0"/>
                <a:ea typeface="Calibri" panose="020F0502020204030204" pitchFamily="34" charset="0"/>
              </a:rPr>
              <a:t>      -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Definícia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reklamy a jej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význam</a:t>
            </a:r>
            <a:endParaRPr lang="pl-PL" sz="2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-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Hlavné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ciele reklamy</a:t>
            </a:r>
          </a:p>
          <a:p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-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Rôzne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médiá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ktorých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reklamy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zobrazujú</a:t>
            </a:r>
            <a:endParaRPr lang="pl-PL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-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Základné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pravidlá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tvorby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reklamy</a:t>
            </a:r>
          </a:p>
          <a:p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  -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Pravidlá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musí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reklama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dodržiavať</a:t>
            </a:r>
            <a:endParaRPr lang="pl-PL" sz="2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Zhodnoťte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správnosť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odpovedí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porozumenie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žiakov</a:t>
            </a:r>
            <a:endParaRPr lang="cs-CZ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Diskusia</a:t>
            </a:r>
            <a:r>
              <a:rPr lang="pl-PL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aktívna</a:t>
            </a:r>
            <a:r>
              <a:rPr lang="pl-PL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účasť</a:t>
            </a:r>
            <a:r>
              <a:rPr lang="pl-PL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</a:p>
          <a:p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-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Sledujte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2100" spc="-4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100" spc="-4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študenti</a:t>
            </a:r>
            <a:r>
              <a:rPr lang="pl-PL" sz="2100" spc="-4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prispievajú</a:t>
            </a:r>
            <a:r>
              <a:rPr lang="pl-PL" sz="2100" spc="-4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</a:t>
            </a:r>
            <a:r>
              <a:rPr lang="pl-PL" sz="2100" spc="-4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diskusie</a:t>
            </a:r>
            <a:r>
              <a:rPr lang="pl-PL" sz="2100" spc="-4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počas</a:t>
            </a:r>
            <a:r>
              <a:rPr lang="pl-PL" sz="2100" spc="-4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teoretickej</a:t>
            </a:r>
            <a:r>
              <a:rPr lang="pl-PL" sz="2100" spc="-44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časti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pl-PL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-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študentov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za ich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aktívnu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účasť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kvalitu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ich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príspevkov</a:t>
            </a:r>
            <a:endParaRPr lang="pl-PL" sz="2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-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Zohľadnite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ich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schopnosť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kriticky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myslieť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klásť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relevantné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otázky</a:t>
            </a:r>
            <a:endParaRPr lang="pl-PL" sz="2200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7B0A8CD4-3A9A-719C-2576-E335EFFB17F0}"/>
              </a:ext>
            </a:extLst>
          </p:cNvPr>
          <p:cNvSpPr txBox="1"/>
          <p:nvPr/>
        </p:nvSpPr>
        <p:spPr>
          <a:xfrm>
            <a:off x="726080" y="-282117"/>
            <a:ext cx="8364405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</a:pP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EVAULACE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98707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CEC09EE8-A6A2-18FC-7B19-957501C909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0" y="430306"/>
            <a:ext cx="10923373" cy="63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3C9E0A7B-3988-DC88-D9FC-ACE74EB399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19CFBD0-B4AC-67D3-9021-13C892A69B40}"/>
              </a:ext>
            </a:extLst>
          </p:cNvPr>
          <p:cNvSpPr txBox="1"/>
          <p:nvPr/>
        </p:nvSpPr>
        <p:spPr>
          <a:xfrm>
            <a:off x="726080" y="-282117"/>
            <a:ext cx="8364405" cy="1050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</a:pP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EVAULACE</a:t>
            </a:r>
            <a:endParaRPr lang="pl-PL" sz="30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89CD63F-DA1D-6540-B592-0216DC9CABB3}"/>
              </a:ext>
            </a:extLst>
          </p:cNvPr>
          <p:cNvSpPr txBox="1"/>
          <p:nvPr/>
        </p:nvSpPr>
        <p:spPr>
          <a:xfrm>
            <a:off x="-1025339" y="1116748"/>
            <a:ext cx="1116476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5">
              <a:spcBef>
                <a:spcPts val="620"/>
              </a:spcBef>
              <a:buClr>
                <a:srgbClr val="8BA8AC"/>
              </a:buClr>
              <a:buSzPts val="4500"/>
              <a:tabLst>
                <a:tab pos="201295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HODNOTENIE TVORIVEJ</a:t>
            </a:r>
            <a:r>
              <a:rPr lang="en-US" sz="2200" b="1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ČASTI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52EB605-4C31-C491-7323-36F1912D676C}"/>
              </a:ext>
            </a:extLst>
          </p:cNvPr>
          <p:cNvSpPr txBox="1"/>
          <p:nvPr/>
        </p:nvSpPr>
        <p:spPr>
          <a:xfrm>
            <a:off x="1292823" y="1662603"/>
            <a:ext cx="905494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Kreativita a originalita:</a:t>
            </a:r>
            <a:endParaRPr lang="pl-PL" sz="2200" b="1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F1B993D2-3BDF-6F62-7E53-A6D1510DA8FF}"/>
              </a:ext>
            </a:extLst>
          </p:cNvPr>
          <p:cNvSpPr txBox="1"/>
          <p:nvPr/>
        </p:nvSpPr>
        <p:spPr>
          <a:xfrm>
            <a:off x="1292822" y="2036759"/>
            <a:ext cx="9135967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študentov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originality ich</a:t>
            </a:r>
            <a:r>
              <a:rPr lang="en-US" sz="2200" spc="-2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Zvážte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dobre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využili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dostupné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materiály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časopisy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lepidlo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fixky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vytvorenie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jedinečného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atraktívneho</a:t>
            </a:r>
            <a:r>
              <a:rPr lang="en-US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5BA4206E-C205-E1EA-9485-DC203F73EAF8}"/>
              </a:ext>
            </a:extLst>
          </p:cNvPr>
          <p:cNvSpPr txBox="1"/>
          <p:nvPr/>
        </p:nvSpPr>
        <p:spPr>
          <a:xfrm>
            <a:off x="1292822" y="3075084"/>
            <a:ext cx="892762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Vizuálnosť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estetika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2200" b="1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E5E36949-A552-A645-FCEE-E3ECF8B55CE6}"/>
              </a:ext>
            </a:extLst>
          </p:cNvPr>
          <p:cNvSpPr txBox="1"/>
          <p:nvPr/>
        </p:nvSpPr>
        <p:spPr>
          <a:xfrm>
            <a:off x="1292823" y="3502507"/>
            <a:ext cx="9494364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Zhodnoťte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vizuálnu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príťažlivosť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Zvážte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použitie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farieb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obrázkov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celkový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dizajn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plagátu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Zistite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dokáže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upútať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pozornosť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endParaRPr lang="pl-PL" sz="2000" dirty="0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A5DDE93E-4CC4-3C39-8303-EC1A0B3BF61A}"/>
              </a:ext>
            </a:extLst>
          </p:cNvPr>
          <p:cNvSpPr txBox="1"/>
          <p:nvPr/>
        </p:nvSpPr>
        <p:spPr>
          <a:xfrm>
            <a:off x="1240427" y="4578689"/>
            <a:ext cx="93041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Dodržiavanie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pravidiel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reklamy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2200" b="1" dirty="0"/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AF5E136E-76C8-36C5-3692-C9A0F09285F1}"/>
              </a:ext>
            </a:extLst>
          </p:cNvPr>
          <p:cNvSpPr txBox="1"/>
          <p:nvPr/>
        </p:nvSpPr>
        <p:spPr>
          <a:xfrm>
            <a:off x="1240428" y="4926561"/>
            <a:ext cx="10304235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Skontrolujte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dodržali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základné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pravidlá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pravdivosť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atraktívnosť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presvedčivosť</a:t>
            </a:r>
            <a:r>
              <a:rPr lang="cs-CZ" sz="2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Zhodnoťte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dobre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začlenili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tieto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pravidlá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svojich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plagátov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cs-CZ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1014863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98F9B304-6FA7-8EBC-28FD-5260243673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313" y="502548"/>
            <a:ext cx="10923373" cy="628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64BCF2F5-B87C-BD25-BD64-0F21678A8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D76E394D-800A-5321-1110-065541656077}"/>
              </a:ext>
            </a:extLst>
          </p:cNvPr>
          <p:cNvSpPr txBox="1"/>
          <p:nvPr/>
        </p:nvSpPr>
        <p:spPr>
          <a:xfrm>
            <a:off x="634313" y="-269971"/>
            <a:ext cx="10943969" cy="1030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813300">
              <a:lnSpc>
                <a:spcPts val="8705"/>
              </a:lnSpc>
              <a:spcBef>
                <a:spcPts val="800"/>
              </a:spcBef>
            </a:pP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EVAULACE</a:t>
            </a:r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2F9EB27-0841-A659-12E5-09045C135EC1}"/>
              </a:ext>
            </a:extLst>
          </p:cNvPr>
          <p:cNvSpPr txBox="1"/>
          <p:nvPr/>
        </p:nvSpPr>
        <p:spPr>
          <a:xfrm>
            <a:off x="737260" y="1057080"/>
            <a:ext cx="931445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620"/>
              </a:spcBef>
              <a:buClr>
                <a:srgbClr val="8BA8AC"/>
              </a:buClr>
              <a:buSzPts val="4500"/>
              <a:buFont typeface="Calibri" panose="020F0502020204030204" pitchFamily="34" charset="0"/>
              <a:buAutoNum type="arabicPeriod"/>
              <a:tabLst>
                <a:tab pos="202692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US" sz="2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PREZENTÁCIA A</a:t>
            </a:r>
            <a:r>
              <a:rPr lang="en-US" sz="2200" b="1" kern="0" spc="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HODNOTENIE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7560967-D8B0-43CB-B6EB-3CAC5EBAEC39}"/>
              </a:ext>
            </a:extLst>
          </p:cNvPr>
          <p:cNvSpPr txBox="1"/>
          <p:nvPr/>
        </p:nvSpPr>
        <p:spPr>
          <a:xfrm>
            <a:off x="-151279" y="1582592"/>
            <a:ext cx="10202996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2875">
              <a:lnSpc>
                <a:spcPts val="4050"/>
              </a:lnSpc>
              <a:spcBef>
                <a:spcPts val="4785"/>
              </a:spcBef>
            </a:pP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284463FE-F924-4F00-A7FC-8843CC668097}"/>
              </a:ext>
            </a:extLst>
          </p:cNvPr>
          <p:cNvSpPr txBox="1"/>
          <p:nvPr/>
        </p:nvSpPr>
        <p:spPr>
          <a:xfrm>
            <a:off x="1270747" y="2130324"/>
            <a:ext cx="8411136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Zhodnoťte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schopnosť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študentov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prezentovať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pred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triedou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Zvážte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prehľadnosť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štruktúru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ich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schopnosť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vysvetliť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výber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použitie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prvkov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plagáte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Sledujte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dobre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dokážu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argumentovať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obhajovať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r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ozhodnutie</a:t>
            </a:r>
            <a:endParaRPr lang="pl-PL" sz="2200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7EC5BCF-99B2-4AE8-8C10-EE294B1BE60E}"/>
              </a:ext>
            </a:extLst>
          </p:cNvPr>
          <p:cNvSpPr txBox="1"/>
          <p:nvPr/>
        </p:nvSpPr>
        <p:spPr>
          <a:xfrm>
            <a:off x="1169894" y="3843789"/>
            <a:ext cx="656216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Zapojenie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diskusie</a:t>
            </a:r>
            <a:endParaRPr lang="pl-PL" sz="2200" b="1" dirty="0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3A04D5A-9F58-90FF-086E-113A68EF4899}"/>
              </a:ext>
            </a:extLst>
          </p:cNvPr>
          <p:cNvSpPr txBox="1"/>
          <p:nvPr/>
        </p:nvSpPr>
        <p:spPr>
          <a:xfrm>
            <a:off x="1270747" y="4274676"/>
            <a:ext cx="8885143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Zhodnoťte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účasť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plagátoch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ich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spolužiakov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Sledujte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dobre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dokážu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kriticky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zhodnotiť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ostatných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poskytnúť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konštruktívnu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spätnú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väzbu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vyjadriť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názor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pl-PL" sz="2200" dirty="0"/>
          </a:p>
        </p:txBody>
      </p:sp>
    </p:spTree>
    <p:extLst>
      <p:ext uri="{BB962C8B-B14F-4D97-AF65-F5344CB8AC3E}">
        <p14:creationId xmlns:p14="http://schemas.microsoft.com/office/powerpoint/2010/main" val="1527406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208168D-04D9-C5DE-3CB7-72EDBC469B58}"/>
              </a:ext>
            </a:extLst>
          </p:cNvPr>
          <p:cNvSpPr txBox="1">
            <a:spLocks/>
          </p:cNvSpPr>
          <p:nvPr/>
        </p:nvSpPr>
        <p:spPr>
          <a:xfrm>
            <a:off x="1028297" y="293637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3600" b="1" kern="0" dirty="0">
                <a:latin typeface="Calibri" panose="020F0502020204030204" pitchFamily="34" charset="0"/>
                <a:ea typeface="Calibri" panose="020F0502020204030204" pitchFamily="34" charset="0"/>
              </a:rPr>
              <a:t>OBSAH</a:t>
            </a:r>
            <a:br>
              <a:rPr lang="pl-PL" sz="3600" b="1" kern="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600" dirty="0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A0435398-802A-E76B-F264-D702980A7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97" y="1151935"/>
            <a:ext cx="9104464" cy="5048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F03D8356-B335-F481-2B2E-0622BBDAD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9999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4D91BB7-3573-7D17-B8CD-4D03B161D5D9}"/>
              </a:ext>
            </a:extLst>
          </p:cNvPr>
          <p:cNvSpPr txBox="1"/>
          <p:nvPr/>
        </p:nvSpPr>
        <p:spPr>
          <a:xfrm>
            <a:off x="1451610" y="2324435"/>
            <a:ext cx="6098240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CIEĽ HODINY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02.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ODBORNÁ PRÍPRAVA UČITEĽOV</a:t>
            </a:r>
            <a:endParaRPr lang="pl-PL" sz="2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PRIEBEH VYUČOVACEJ</a:t>
            </a:r>
            <a:r>
              <a:rPr lang="en-US" sz="2200" b="1" spc="-2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HODINY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04.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DPORÚČANIA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05.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TEÓRIE PRE TÉMU</a:t>
            </a:r>
            <a:r>
              <a:rPr lang="en-US" sz="22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"REKLAMA"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06.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TEÓRIE PRE TÉMU</a:t>
            </a:r>
            <a:r>
              <a:rPr lang="en-US" sz="22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"REKLAMA"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l-PL" sz="2200" b="1" dirty="0"/>
          </a:p>
        </p:txBody>
      </p:sp>
    </p:spTree>
    <p:extLst>
      <p:ext uri="{BB962C8B-B14F-4D97-AF65-F5344CB8AC3E}">
        <p14:creationId xmlns:p14="http://schemas.microsoft.com/office/powerpoint/2010/main" val="29386649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BEC4F92C-88B0-C6D0-5B32-0227EA635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0" y="502547"/>
            <a:ext cx="10923373" cy="615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28A3C104-274E-76C2-3DD2-1E42956F7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29855B2-EEA4-9CF6-F6AB-765EF9C1599E}"/>
              </a:ext>
            </a:extLst>
          </p:cNvPr>
          <p:cNvSpPr txBox="1"/>
          <p:nvPr/>
        </p:nvSpPr>
        <p:spPr>
          <a:xfrm>
            <a:off x="-130448" y="1111057"/>
            <a:ext cx="1159636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2875">
              <a:spcBef>
                <a:spcPts val="620"/>
              </a:spcBef>
              <a:buNone/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ZNÁMKOVANIE NA ZÁKLADE BODOV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 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7DA77EE-32BB-3BE3-BD42-4D99C4EE24A1}"/>
              </a:ext>
            </a:extLst>
          </p:cNvPr>
          <p:cNvSpPr txBox="1"/>
          <p:nvPr/>
        </p:nvSpPr>
        <p:spPr>
          <a:xfrm>
            <a:off x="-130448" y="1709627"/>
            <a:ext cx="7848707" cy="2579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412875">
              <a:lnSpc>
                <a:spcPct val="150000"/>
              </a:lnSpc>
            </a:pP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Výborný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(1):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45-50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bodov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12875">
              <a:lnSpc>
                <a:spcPct val="150000"/>
              </a:lnSpc>
              <a:buNone/>
            </a:pP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Chválitebný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(2):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40-44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bodov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12875">
              <a:lnSpc>
                <a:spcPct val="150000"/>
              </a:lnSpc>
              <a:buNone/>
            </a:pP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Dobrý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(3):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35-39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bodov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12875">
              <a:lnSpc>
                <a:spcPct val="150000"/>
              </a:lnSpc>
              <a:buNone/>
            </a:pP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Primeraný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(4):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30-34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bodov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12875">
              <a:lnSpc>
                <a:spcPct val="150000"/>
              </a:lnSpc>
              <a:spcBef>
                <a:spcPts val="30"/>
              </a:spcBef>
            </a:pP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Nedostatočný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(5):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menej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30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bodov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063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160BDD8-4CF2-AFFC-1502-895A74FD5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80" y="430306"/>
            <a:ext cx="10923373" cy="6355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A08B7B90-8152-241B-BAE5-A681DA8F1A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337750F0-B3C9-3D2E-F565-E9F7FD4B9DAC}"/>
              </a:ext>
            </a:extLst>
          </p:cNvPr>
          <p:cNvSpPr txBox="1"/>
          <p:nvPr/>
        </p:nvSpPr>
        <p:spPr>
          <a:xfrm>
            <a:off x="1702173" y="1113873"/>
            <a:ext cx="915487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ODPORÚČANIA PRE UČITEĽOV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2200" b="1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7D298D7-2B06-9C38-4332-13B11DCC5215}"/>
              </a:ext>
            </a:extLst>
          </p:cNvPr>
          <p:cNvSpPr txBox="1"/>
          <p:nvPr/>
        </p:nvSpPr>
        <p:spPr>
          <a:xfrm>
            <a:off x="1702174" y="1848535"/>
            <a:ext cx="9270626" cy="3086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Používajte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kombináciu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rôznych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metód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aby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získali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komplexný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prehľad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výkone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žiakov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Zabezpečiť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aby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bolo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spravodlivé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transparentné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vysvetliť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akých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kritérií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budú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hodnotení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Povzbudzujte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aby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aktívne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zapájali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všetkých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častí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hodiny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mohli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tak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získať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najviac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DDB5CEA7-4521-8E27-C44C-229F6C708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2878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5">
            <a:extLst>
              <a:ext uri="{FF2B5EF4-FFF2-40B4-BE49-F238E27FC236}">
                <a16:creationId xmlns:a16="http://schemas.microsoft.com/office/drawing/2014/main" id="{295E70A3-1664-17A3-DA84-A0525C768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062" y="603261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F756C447-776B-44F5-2D0A-C1AD5873E6B6}"/>
              </a:ext>
            </a:extLst>
          </p:cNvPr>
          <p:cNvSpPr txBox="1"/>
          <p:nvPr/>
        </p:nvSpPr>
        <p:spPr>
          <a:xfrm>
            <a:off x="-3319332" y="-143037"/>
            <a:ext cx="10858500" cy="2269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4699000" algn="r">
              <a:lnSpc>
                <a:spcPts val="8705"/>
              </a:lnSpc>
              <a:spcBef>
                <a:spcPts val="800"/>
              </a:spcBef>
            </a:pPr>
            <a:r>
              <a:rPr lang="pl-PL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ZDROJE:</a:t>
            </a: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4699000" algn="r">
              <a:lnSpc>
                <a:spcPts val="8705"/>
              </a:lnSpc>
              <a:spcBef>
                <a:spcPts val="800"/>
              </a:spcBef>
              <a:buNone/>
            </a:pPr>
            <a:endParaRPr lang="pl-PL" sz="36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3">
            <a:extLst>
              <a:ext uri="{FF2B5EF4-FFF2-40B4-BE49-F238E27FC236}">
                <a16:creationId xmlns:a16="http://schemas.microsoft.com/office/drawing/2014/main" id="{92A56F71-8E92-4677-A954-12BE097BC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716693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2452A937-8C92-207E-1161-BE125EBDC83C}"/>
              </a:ext>
            </a:extLst>
          </p:cNvPr>
          <p:cNvSpPr txBox="1"/>
          <p:nvPr/>
        </p:nvSpPr>
        <p:spPr>
          <a:xfrm>
            <a:off x="-463924" y="1785056"/>
            <a:ext cx="12485595" cy="68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3755" marR="2828925" indent="-342900">
              <a:lnSpc>
                <a:spcPct val="87000"/>
              </a:lnSpc>
              <a:buFont typeface="Arial" panose="020B0604020202020204" pitchFamily="34" charset="0"/>
              <a:buChar char="•"/>
            </a:pP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MIČIENKA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MARE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JIRÁK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JAN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Y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MEDIÁLN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Í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VÝCHOVY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PRAHA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PORTÁL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2007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ISB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978-80-7367-315-4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DBB8747-B3EC-4EB2-DA61-6FB2F0A5D5A2}"/>
              </a:ext>
            </a:extLst>
          </p:cNvPr>
          <p:cNvSpPr txBox="1"/>
          <p:nvPr/>
        </p:nvSpPr>
        <p:spPr>
          <a:xfrm>
            <a:off x="-463924" y="2644786"/>
            <a:ext cx="10683688" cy="68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46605" marR="1817370" indent="-285750">
              <a:lnSpc>
                <a:spcPct val="87000"/>
              </a:lnSpc>
              <a:spcBef>
                <a:spcPts val="3475"/>
              </a:spcBef>
              <a:buFont typeface="Arial" panose="020B0604020202020204" pitchFamily="34" charset="0"/>
              <a:buChar char="•"/>
            </a:pP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KOTLER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MARKETIN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MANAGEMENT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ROZŠÍŘEN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É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VYD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PRAHA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2001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72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ISB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80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</a:t>
            </a:r>
            <a:r>
              <a:rPr lang="cs-CZ" sz="2200" spc="1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2200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247-0016-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5EF67E6D-A898-177D-1EF8-0CBF0BD443F2}"/>
              </a:ext>
            </a:extLst>
          </p:cNvPr>
          <p:cNvSpPr txBox="1"/>
          <p:nvPr/>
        </p:nvSpPr>
        <p:spPr>
          <a:xfrm>
            <a:off x="-466951" y="3504516"/>
            <a:ext cx="11880476" cy="1271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03755" marR="2229485" indent="-342900">
              <a:lnSpc>
                <a:spcPct val="87000"/>
              </a:lnSpc>
              <a:spcBef>
                <a:spcPts val="3475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BARTÁKOVÁ, ZDEŇKA. EVALUACE VE VZDĚLÁVÁNÍ DOSPĚLÝCH. ONLINE. DIPLOMOVÁ PRÁCE. OLOMOUC: UNIVERZITA PALACKÉHO V OLOMOUCI, FILOZOFICKÁ FAKULTA. 2015. DOSTUPNÉ Z: HTTPS://THESES.CZ/ID/HTAPKP/.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F353BB1-E992-1F66-F686-58814B29D61B}"/>
              </a:ext>
            </a:extLst>
          </p:cNvPr>
          <p:cNvSpPr txBox="1"/>
          <p:nvPr/>
        </p:nvSpPr>
        <p:spPr>
          <a:xfrm>
            <a:off x="-466951" y="4776018"/>
            <a:ext cx="77589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046605" indent="-285750">
              <a:spcBef>
                <a:spcPts val="3120"/>
              </a:spcBef>
              <a:buFont typeface="Arial" panose="020B0604020202020204" pitchFamily="34" charset="0"/>
              <a:buChar char="•"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OBRÁZKY: CANVA.COM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3975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0C381BAC-C032-3746-CCEE-1594F5801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35" y="1600199"/>
            <a:ext cx="11013141" cy="4924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2">
            <a:extLst>
              <a:ext uri="{FF2B5EF4-FFF2-40B4-BE49-F238E27FC236}">
                <a16:creationId xmlns:a16="http://schemas.microsoft.com/office/drawing/2014/main" id="{F2AFE858-E13F-4894-3C25-6386F22C3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256" y="333135"/>
            <a:ext cx="4905487" cy="1029147"/>
          </a:xfrm>
          <a:prstGeom prst="rect">
            <a:avLst/>
          </a:prstGeom>
        </p:spPr>
      </p:pic>
      <p:pic>
        <p:nvPicPr>
          <p:cNvPr id="4" name="Obraz 5">
            <a:extLst>
              <a:ext uri="{FF2B5EF4-FFF2-40B4-BE49-F238E27FC236}">
                <a16:creationId xmlns:a16="http://schemas.microsoft.com/office/drawing/2014/main" id="{687CB671-D3F4-A2A0-5378-1FCDAD6B7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170" y="6004677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ED4B2FFE-E58B-E6BF-D868-4F1E74D99241}"/>
              </a:ext>
            </a:extLst>
          </p:cNvPr>
          <p:cNvSpPr txBox="1"/>
          <p:nvPr/>
        </p:nvSpPr>
        <p:spPr>
          <a:xfrm>
            <a:off x="1216528" y="2924898"/>
            <a:ext cx="9503304" cy="13930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Spolufinancované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prostriedkov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Európskej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Názory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vyjadrené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tejto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prezentácii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sú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výlučne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názormi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autora (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autorov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nemusia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odrážať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oficiálne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stanoviská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Európskej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únie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alebo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Nadácie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rozvoj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systému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vzdelávania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EÚ ani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Nadácia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nenesú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zodpovednosť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pl-PL" sz="2000" i="1" kern="1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obsah</a:t>
            </a:r>
            <a:r>
              <a:rPr lang="pl-PL" sz="2000" i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929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00A87024-012C-745D-1312-DA370AD37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594" y="966269"/>
            <a:ext cx="9583064" cy="5571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ACF07B81-16A0-3DD2-8BD7-9D84A09727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9999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1">
            <a:extLst>
              <a:ext uri="{FF2B5EF4-FFF2-40B4-BE49-F238E27FC236}">
                <a16:creationId xmlns:a16="http://schemas.microsoft.com/office/drawing/2014/main" id="{8E7E405B-BF4D-DC50-C0ED-E4009A1641F1}"/>
              </a:ext>
            </a:extLst>
          </p:cNvPr>
          <p:cNvSpPr txBox="1">
            <a:spLocks/>
          </p:cNvSpPr>
          <p:nvPr/>
        </p:nvSpPr>
        <p:spPr>
          <a:xfrm>
            <a:off x="1028297" y="293637"/>
            <a:ext cx="10515600" cy="132556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18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CÍL HODINY</a:t>
            </a: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br>
              <a:rPr lang="pl-PL" sz="3600" b="1" kern="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818933BC-7AD3-A4C3-4420-E32B1637C628}"/>
              </a:ext>
            </a:extLst>
          </p:cNvPr>
          <p:cNvSpPr txBox="1"/>
          <p:nvPr/>
        </p:nvSpPr>
        <p:spPr>
          <a:xfrm>
            <a:off x="3049121" y="3254166"/>
            <a:ext cx="60982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800" dirty="0">
                <a:solidFill>
                  <a:srgbClr val="8BA8AC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CÍL HODINY</a:t>
            </a:r>
            <a:endParaRPr lang="pl-PL" dirty="0"/>
          </a:p>
        </p:txBody>
      </p:sp>
      <p:sp>
        <p:nvSpPr>
          <p:cNvPr id="7" name="Tytuł 1">
            <a:extLst>
              <a:ext uri="{FF2B5EF4-FFF2-40B4-BE49-F238E27FC236}">
                <a16:creationId xmlns:a16="http://schemas.microsoft.com/office/drawing/2014/main" id="{DACD3B14-C32F-F3A2-4574-0ADB2DF747EC}"/>
              </a:ext>
            </a:extLst>
          </p:cNvPr>
          <p:cNvSpPr txBox="1">
            <a:spLocks/>
          </p:cNvSpPr>
          <p:nvPr/>
        </p:nvSpPr>
        <p:spPr>
          <a:xfrm>
            <a:off x="1163594" y="247183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3600" b="1" kern="0" dirty="0"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pl-PL" sz="36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8FFDF23D-3669-A98C-1A94-D9202A2DA350}"/>
              </a:ext>
            </a:extLst>
          </p:cNvPr>
          <p:cNvSpPr txBox="1"/>
          <p:nvPr/>
        </p:nvSpPr>
        <p:spPr>
          <a:xfrm>
            <a:off x="1301003" y="319939"/>
            <a:ext cx="609824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01.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CIEĽ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HODINY</a:t>
            </a:r>
            <a:endParaRPr lang="pl-PL" sz="3000" b="1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A7E4BC84-47A4-E7E7-2E11-896CD107CF02}"/>
              </a:ext>
            </a:extLst>
          </p:cNvPr>
          <p:cNvSpPr txBox="1"/>
          <p:nvPr/>
        </p:nvSpPr>
        <p:spPr>
          <a:xfrm>
            <a:off x="-2285087" y="1876603"/>
            <a:ext cx="9297097" cy="32638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24020" indent="-285750">
              <a:lnSpc>
                <a:spcPts val="4235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Predstavte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študentom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to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ako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ovplyvňuje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každodenný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život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224020" indent="-285750">
              <a:lnSpc>
                <a:spcPts val="4235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Pochopiť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základné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princípy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pravidlá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reklamy</a:t>
            </a:r>
            <a:endParaRPr lang="pl-PL" sz="2200" b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224020" indent="-285750">
              <a:lnSpc>
                <a:spcPts val="4235"/>
              </a:lnSpc>
              <a:spcBef>
                <a:spcPts val="5"/>
              </a:spcBef>
              <a:buFont typeface="Arial" panose="020B0604020202020204" pitchFamily="34" charset="0"/>
              <a:buChar char="•"/>
            </a:pP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Rozvíjajte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kreativitu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kritické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myslenie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tvorbe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vlastného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reklamného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plagátu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098897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7E497B56-F7A4-EA18-AB9F-C0D733E94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98" y="993164"/>
            <a:ext cx="10744200" cy="5643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1F415D28-21B1-C096-32DC-8ACEE19E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7872" y="6051176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C9AD5DB9-8E90-CC0D-9920-178C6306A2BD}"/>
              </a:ext>
            </a:extLst>
          </p:cNvPr>
          <p:cNvSpPr txBox="1"/>
          <p:nvPr/>
        </p:nvSpPr>
        <p:spPr>
          <a:xfrm>
            <a:off x="924821" y="411467"/>
            <a:ext cx="1034235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02.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ODBORNÁ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PRÍPRAVA UČITEĽOV</a:t>
            </a:r>
            <a:endParaRPr lang="pl-PL" sz="36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C4B79E44-9CEA-B2AB-8391-30FFC5EC2A64}"/>
              </a:ext>
            </a:extLst>
          </p:cNvPr>
          <p:cNvSpPr txBox="1"/>
          <p:nvPr/>
        </p:nvSpPr>
        <p:spPr>
          <a:xfrm>
            <a:off x="-1948112" y="2455616"/>
            <a:ext cx="7665984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245485" marR="1045845" algn="ctr">
              <a:spcBef>
                <a:spcPts val="640"/>
              </a:spcBef>
              <a:buNone/>
            </a:pP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NÁSTROJ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</a:t>
            </a:r>
          </a:p>
          <a:p>
            <a:pPr marL="3245485" marR="1045845" algn="ctr">
              <a:spcBef>
                <a:spcPts val="640"/>
              </a:spcBef>
              <a:buNone/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Interaktivní tabule nebo projektor, počítač, připojení k internetu, připravené video, papíry, časopisy, lepidlo, nůžky, barevné fixy a pastelky, tabule a křídy.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D094254-E08A-16DA-61EA-55BC461E9874}"/>
              </a:ext>
            </a:extLst>
          </p:cNvPr>
          <p:cNvSpPr txBox="1"/>
          <p:nvPr/>
        </p:nvSpPr>
        <p:spPr>
          <a:xfrm>
            <a:off x="4677334" y="2470490"/>
            <a:ext cx="2837329" cy="1476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6080" marR="45085" algn="ctr">
              <a:spcBef>
                <a:spcPts val="640"/>
              </a:spcBef>
              <a:buNone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VIDEO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86080" marR="45085" algn="ctr">
              <a:lnSpc>
                <a:spcPct val="90000"/>
              </a:lnSpc>
              <a:spcBef>
                <a:spcPts val="3440"/>
              </a:spcBef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Pripravené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video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"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”.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B543990-E9CE-377E-4E61-09F655DBE644}"/>
              </a:ext>
            </a:extLst>
          </p:cNvPr>
          <p:cNvSpPr txBox="1"/>
          <p:nvPr/>
        </p:nvSpPr>
        <p:spPr>
          <a:xfrm>
            <a:off x="7130374" y="2455248"/>
            <a:ext cx="5081868" cy="1781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40105" marR="2697480" algn="ctr">
              <a:spcBef>
                <a:spcPts val="640"/>
              </a:spcBef>
              <a:buNone/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TEORIE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840105" marR="2697480" algn="ctr">
              <a:lnSpc>
                <a:spcPct val="90000"/>
              </a:lnSpc>
              <a:spcBef>
                <a:spcPts val="3440"/>
              </a:spcBef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Teoretická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príprava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učiteľa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893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3FE6C699-5974-E157-7655-CF804DC1A8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70" y="720169"/>
            <a:ext cx="10775449" cy="623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09EB7801-98F1-6965-8932-C715628B9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916" y="6330570"/>
            <a:ext cx="1435509" cy="51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624825A8-83F0-4F15-5FF8-35B68813010A}"/>
              </a:ext>
            </a:extLst>
          </p:cNvPr>
          <p:cNvSpPr txBox="1"/>
          <p:nvPr/>
        </p:nvSpPr>
        <p:spPr>
          <a:xfrm>
            <a:off x="749475" y="204303"/>
            <a:ext cx="102204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PRIEBEH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VYUČOVACEJ HODINY</a:t>
            </a:r>
            <a:endParaRPr lang="pl-PL" sz="3600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06E65BC-94CB-1032-0924-B05415494E0C}"/>
              </a:ext>
            </a:extLst>
          </p:cNvPr>
          <p:cNvSpPr txBox="1"/>
          <p:nvPr/>
        </p:nvSpPr>
        <p:spPr>
          <a:xfrm>
            <a:off x="-1127253" y="1350431"/>
            <a:ext cx="6098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620"/>
              </a:spcBef>
            </a:pPr>
            <a:r>
              <a:rPr lang="cs-C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ÚVOD</a:t>
            </a:r>
            <a:endParaRPr lang="pl-PL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B2F02A23-A6B9-7E71-F954-A46438CF761B}"/>
              </a:ext>
            </a:extLst>
          </p:cNvPr>
          <p:cNvSpPr txBox="1"/>
          <p:nvPr/>
        </p:nvSpPr>
        <p:spPr>
          <a:xfrm>
            <a:off x="563311" y="2012211"/>
            <a:ext cx="12422227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802255" lvl="1">
              <a:spcBef>
                <a:spcPts val="2640"/>
              </a:spcBef>
              <a:buClr>
                <a:srgbClr val="737373"/>
              </a:buClr>
              <a:buSzPts val="3500"/>
              <a:tabLst>
                <a:tab pos="3407410" algn="l"/>
                <a:tab pos="6445250" algn="l"/>
                <a:tab pos="8723630" algn="l"/>
                <a:tab pos="10202545" algn="l"/>
                <a:tab pos="11823700" algn="l"/>
                <a:tab pos="13698220" algn="l"/>
              </a:tabLst>
            </a:pP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Spoznávanie</a:t>
            </a:r>
            <a:r>
              <a:rPr lang="pl-PL" sz="21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téma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žiakom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stručne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predstaví</a:t>
            </a:r>
            <a:r>
              <a:rPr lang="pl-PL" sz="21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tému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hodiny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</a:t>
            </a:r>
            <a:r>
              <a:rPr lang="pl-PL" sz="2100" spc="18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reklama.</a:t>
            </a:r>
            <a:b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Premietanie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videa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pustí</a:t>
            </a:r>
            <a:r>
              <a:rPr lang="en-US" sz="2100" spc="-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video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b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21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Scenár</a:t>
            </a:r>
            <a:r>
              <a:rPr lang="en-US" sz="21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videa</a:t>
            </a:r>
            <a:r>
              <a:rPr lang="en-US" sz="21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pl-PL" sz="21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1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en-US" sz="2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Cieľ</a:t>
            </a:r>
            <a:r>
              <a:rPr lang="en-US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videa</a:t>
            </a:r>
            <a:r>
              <a:rPr lang="en-US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ukázať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vplyv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reklamy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každodenný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život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základné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princípy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reklamy</a:t>
            </a:r>
            <a:b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- </a:t>
            </a:r>
            <a:r>
              <a:rPr lang="en-US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Dej </a:t>
            </a:r>
            <a:r>
              <a:rPr lang="en-US" sz="21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videa</a:t>
            </a:r>
            <a:r>
              <a:rPr lang="en-US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pl-PL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1)</a:t>
            </a:r>
            <a:r>
              <a:rPr lang="pl-PL" sz="2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sledujú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videá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YouTube,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prerušované</a:t>
            </a:r>
            <a:r>
              <a:rPr lang="en-US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reklamami</a:t>
            </a:r>
            <a:b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2)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Hovorte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reklamach </a:t>
            </a:r>
            <a:b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3)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vysvetlí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to reklama a jej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význam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b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4)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Príklady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rôznych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reklamných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médií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5)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Príklady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rôznych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reklamných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médií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 6) Zadanie :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Vytvorte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vlastný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reklamný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1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</a:t>
            </a:r>
            <a:r>
              <a:rPr lang="pl-PL" sz="2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3332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289387C3-30F9-45A6-5523-F666C0475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735" y="873360"/>
            <a:ext cx="10822232" cy="57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F5F96BFC-36F7-F70E-BECD-ECA28823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9999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B9538A3B-2448-5D4C-2DDC-A7358865DF42}"/>
              </a:ext>
            </a:extLst>
          </p:cNvPr>
          <p:cNvSpPr txBox="1"/>
          <p:nvPr/>
        </p:nvSpPr>
        <p:spPr>
          <a:xfrm>
            <a:off x="-969779" y="1272434"/>
            <a:ext cx="6098058" cy="62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lnSpc>
                <a:spcPts val="4785"/>
              </a:lnSpc>
            </a:pPr>
            <a:r>
              <a:rPr lang="en-US" sz="2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TEORETICKÁ ČASŤ</a:t>
            </a:r>
            <a:endParaRPr lang="pl-PL" sz="2200" b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597F954D-A115-B5F3-6F55-AB137203665B}"/>
              </a:ext>
            </a:extLst>
          </p:cNvPr>
          <p:cNvSpPr txBox="1"/>
          <p:nvPr/>
        </p:nvSpPr>
        <p:spPr>
          <a:xfrm>
            <a:off x="1092153" y="1900939"/>
            <a:ext cx="10007693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spcBef>
                <a:spcPts val="3710"/>
              </a:spcBef>
              <a:buClr>
                <a:srgbClr val="737373"/>
              </a:buClr>
              <a:buSzPts val="3500"/>
              <a:tabLst>
                <a:tab pos="311785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Diskusia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po</a:t>
            </a:r>
            <a:r>
              <a:rPr lang="en-US" sz="22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videu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br>
              <a:rPr lang="cs-CZ" sz="2200" b="1" dirty="0"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opýta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ich dojmy z videa a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otázky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im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spájajú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s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touto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témou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4.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Vysvetlenie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základných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pojmov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b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reklama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prečo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</a:t>
            </a:r>
            <a:r>
              <a:rPr lang="pl-PL" sz="2200" spc="-13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dôležitá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Aké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sú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hlavné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ciele</a:t>
            </a:r>
            <a:r>
              <a:rPr lang="en-US" sz="22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Rôzne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médiá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v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ktorých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reklamy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objavujú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internet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2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televízia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časopisy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vonkajšia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reklama).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Základné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tvorby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reklamy (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pravdivosť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atraktívnosť</a:t>
            </a:r>
            <a:r>
              <a:rPr lang="pl-PL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presvedčivosť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Pravidlá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musí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reklama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dodržiavať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B8145D0E-6670-630A-5EB2-2C01F95F49FD}"/>
              </a:ext>
            </a:extLst>
          </p:cNvPr>
          <p:cNvSpPr txBox="1"/>
          <p:nvPr/>
        </p:nvSpPr>
        <p:spPr>
          <a:xfrm>
            <a:off x="883735" y="226533"/>
            <a:ext cx="1082223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PRIEBEH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VYUČOVACEJ HODINY</a:t>
            </a:r>
            <a:endParaRPr lang="pl-PL" sz="3000" dirty="0"/>
          </a:p>
        </p:txBody>
      </p:sp>
    </p:spTree>
    <p:extLst>
      <p:ext uri="{BB962C8B-B14F-4D97-AF65-F5344CB8AC3E}">
        <p14:creationId xmlns:p14="http://schemas.microsoft.com/office/powerpoint/2010/main" val="31388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A394F4DC-3491-999E-5DE0-863F191E6F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545" y="753763"/>
            <a:ext cx="10663882" cy="603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0C09E987-5710-3B20-1D1C-374379011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90" y="6199991"/>
            <a:ext cx="1832020" cy="58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637C1A2B-7FCB-00D5-E105-8C5BD25B98AB}"/>
              </a:ext>
            </a:extLst>
          </p:cNvPr>
          <p:cNvSpPr txBox="1"/>
          <p:nvPr/>
        </p:nvSpPr>
        <p:spPr>
          <a:xfrm>
            <a:off x="-974112" y="1233680"/>
            <a:ext cx="9666073" cy="62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lnSpc>
                <a:spcPts val="4785"/>
              </a:lnSpc>
            </a:pPr>
            <a:r>
              <a:rPr lang="en-US" sz="2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ŤAŽKÁ ČASŤ</a:t>
            </a:r>
            <a:endParaRPr lang="pl-PL" sz="2200" b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B1403F6-C18D-70D9-782C-C6420FFF58FA}"/>
              </a:ext>
            </a:extLst>
          </p:cNvPr>
          <p:cNvSpPr txBox="1"/>
          <p:nvPr/>
        </p:nvSpPr>
        <p:spPr>
          <a:xfrm>
            <a:off x="970748" y="1862185"/>
            <a:ext cx="9873166" cy="42416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4050"/>
              </a:lnSpc>
              <a:spcBef>
                <a:spcPts val="3710"/>
              </a:spcBef>
              <a:buClr>
                <a:srgbClr val="737373"/>
              </a:buClr>
              <a:buSzPts val="3500"/>
              <a:tabLst>
                <a:tab pos="3128010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Zadanie:</a:t>
            </a:r>
            <a:b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rozdá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žiakom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papiere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časopisy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lepidlo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nožnice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iný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výtvarný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zadá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úlohu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vytvoriť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reklamný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forme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koláže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vyberú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produkt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ktorý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chcú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propagovať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vytvoria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najatraktívnejší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najlákavejší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6.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Tvorba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plagátov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b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pracujú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svojich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plagátoch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ich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obchádza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poskytuje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im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podporu a rady</a:t>
            </a:r>
            <a:r>
              <a:rPr lang="cs-CZ" sz="1800" dirty="0">
                <a:solidFill>
                  <a:srgbClr val="73737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F6192E-39A9-200D-45D9-AB66E38010CA}"/>
              </a:ext>
            </a:extLst>
          </p:cNvPr>
          <p:cNvSpPr txBox="1"/>
          <p:nvPr/>
        </p:nvSpPr>
        <p:spPr>
          <a:xfrm>
            <a:off x="1356154" y="158344"/>
            <a:ext cx="102204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PRIEBEH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VYUČOVACEJ HODINY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58096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5340163-1809-0EF3-F285-FC272EEE8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75" y="716693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Obraz 5">
            <a:extLst>
              <a:ext uri="{FF2B5EF4-FFF2-40B4-BE49-F238E27FC236}">
                <a16:creationId xmlns:a16="http://schemas.microsoft.com/office/drawing/2014/main" id="{6DE686C3-B0E4-67A7-BAC9-7823B04DA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989" y="6141307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FBA0B58-1C7D-276C-378E-CC2FDA6C419D}"/>
              </a:ext>
            </a:extLst>
          </p:cNvPr>
          <p:cNvSpPr txBox="1"/>
          <p:nvPr/>
        </p:nvSpPr>
        <p:spPr>
          <a:xfrm>
            <a:off x="-1102840" y="1279609"/>
            <a:ext cx="609805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spcBef>
                <a:spcPts val="620"/>
              </a:spcBef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PREZENTACE A HODNOCENÍ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DD94D58-B01B-9A49-7093-C3749124CD32}"/>
              </a:ext>
            </a:extLst>
          </p:cNvPr>
          <p:cNvSpPr txBox="1"/>
          <p:nvPr/>
        </p:nvSpPr>
        <p:spPr>
          <a:xfrm>
            <a:off x="870017" y="1673700"/>
            <a:ext cx="6647934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4050"/>
              </a:lnSpc>
              <a:spcBef>
                <a:spcPts val="3710"/>
              </a:spcBef>
              <a:buClr>
                <a:srgbClr val="737373"/>
              </a:buClr>
              <a:buSzPts val="3500"/>
              <a:tabLst>
                <a:tab pos="3093085" algn="l"/>
              </a:tabLst>
            </a:pPr>
            <a:r>
              <a:rPr lang="cs-CZ" sz="2200" b="1" dirty="0">
                <a:latin typeface="Calibri" panose="020F0502020204030204" pitchFamily="34" charset="0"/>
                <a:ea typeface="Calibri" panose="020F0502020204030204" pitchFamily="34" charset="0"/>
              </a:rPr>
              <a:t>7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Prezentácia</a:t>
            </a:r>
            <a:r>
              <a:rPr lang="en-US" sz="2200" b="1" spc="-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plagátu</a:t>
            </a: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35174623-4C50-D09A-C6EE-937EFB49672D}"/>
              </a:ext>
            </a:extLst>
          </p:cNvPr>
          <p:cNvSpPr txBox="1"/>
          <p:nvPr/>
        </p:nvSpPr>
        <p:spPr>
          <a:xfrm>
            <a:off x="1503406" y="2294500"/>
            <a:ext cx="983906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Každý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student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predstaví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svoj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triede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Popíše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pl-PL" sz="2200" spc="-15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výrobok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propaguje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aké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prvky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použil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zatraktívnenie</a:t>
            </a:r>
            <a:r>
              <a:rPr lang="pl-PL" sz="2200" spc="-8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plagátu</a:t>
            </a:r>
            <a:endParaRPr lang="pl-PL" sz="2200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354D8DC-B888-C5A2-4ADA-DF6BACA27A88}"/>
              </a:ext>
            </a:extLst>
          </p:cNvPr>
          <p:cNvSpPr txBox="1"/>
          <p:nvPr/>
        </p:nvSpPr>
        <p:spPr>
          <a:xfrm>
            <a:off x="907712" y="2916781"/>
            <a:ext cx="7457302" cy="561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4050"/>
              </a:lnSpc>
              <a:spcBef>
                <a:spcPts val="3430"/>
              </a:spcBef>
              <a:buClr>
                <a:srgbClr val="737373"/>
              </a:buClr>
              <a:buSzPts val="3500"/>
              <a:tabLst>
                <a:tab pos="3127375" algn="l"/>
              </a:tabLst>
            </a:pPr>
            <a:r>
              <a:rPr lang="cs-CZ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8.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Diskusia</a:t>
            </a:r>
            <a:r>
              <a:rPr lang="en-US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</a:t>
            </a:r>
            <a:r>
              <a:rPr lang="en-US" sz="2200" b="1" spc="-1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hodnotenie</a:t>
            </a:r>
            <a:endParaRPr lang="pl-PL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C73DB3B1-172B-7E4B-9D3F-01CB33606C34}"/>
              </a:ext>
            </a:extLst>
          </p:cNvPr>
          <p:cNvSpPr txBox="1"/>
          <p:nvPr/>
        </p:nvSpPr>
        <p:spPr>
          <a:xfrm>
            <a:off x="1503406" y="3540770"/>
            <a:ext cx="1051250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Ostatní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hodnotia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z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hľadiska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atraktívnosti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pravdivosti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presvedčivosti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tom,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ktorý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plagát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je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najúčinnejší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prečo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Reflexia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toho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žiaci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naučili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jej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tvorbe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pl-PL" sz="22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BBB9477-1DF9-616A-B086-0F061C19091B}"/>
              </a:ext>
            </a:extLst>
          </p:cNvPr>
          <p:cNvSpPr txBox="1"/>
          <p:nvPr/>
        </p:nvSpPr>
        <p:spPr>
          <a:xfrm>
            <a:off x="870017" y="169881"/>
            <a:ext cx="102204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PRIEBEH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VYUČOVACEJ HODINY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2956940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51E7660A-FA47-851A-3ABE-09D3F5FE9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43" y="715664"/>
            <a:ext cx="10923373" cy="573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az 5">
            <a:extLst>
              <a:ext uri="{FF2B5EF4-FFF2-40B4-BE49-F238E27FC236}">
                <a16:creationId xmlns:a16="http://schemas.microsoft.com/office/drawing/2014/main" id="{CDE16EF4-10B3-25F4-E308-171989D45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217" y="6080640"/>
            <a:ext cx="2015557" cy="644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F9836BAA-ED20-2A07-EA0D-7FA578F2B54D}"/>
              </a:ext>
            </a:extLst>
          </p:cNvPr>
          <p:cNvSpPr txBox="1"/>
          <p:nvPr/>
        </p:nvSpPr>
        <p:spPr>
          <a:xfrm>
            <a:off x="-1224074" y="1061214"/>
            <a:ext cx="6098058" cy="628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417445">
              <a:lnSpc>
                <a:spcPts val="4785"/>
              </a:lnSpc>
            </a:pPr>
            <a:r>
              <a:rPr lang="en-US" sz="2200" b="1" kern="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KONIEC HODINY</a:t>
            </a:r>
            <a:endParaRPr lang="pl-PL" sz="2200" b="1" kern="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250AEB4-3F60-2FE0-F4C5-16B98A3AD5CC}"/>
              </a:ext>
            </a:extLst>
          </p:cNvPr>
          <p:cNvSpPr txBox="1"/>
          <p:nvPr/>
        </p:nvSpPr>
        <p:spPr>
          <a:xfrm>
            <a:off x="677984" y="1807163"/>
            <a:ext cx="10430116" cy="2664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ts val="4050"/>
              </a:lnSpc>
              <a:spcBef>
                <a:spcPts val="3710"/>
              </a:spcBef>
              <a:buClr>
                <a:srgbClr val="737373"/>
              </a:buClr>
              <a:buSzPts val="3500"/>
              <a:tabLst>
                <a:tab pos="3136265" algn="l"/>
              </a:tabLst>
            </a:pPr>
            <a:r>
              <a:rPr lang="cs-CZ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9. </a:t>
            </a:r>
            <a:r>
              <a:rPr lang="en-US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Zhrnutie</a:t>
            </a: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b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shrne</a:t>
            </a:r>
            <a:r>
              <a:rPr lang="pl-PL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hlavný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body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hodiny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spc="-15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</a:t>
            </a:r>
            <a:r>
              <a:rPr lang="pl-PL" sz="2200" spc="-1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reklama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spc="-45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jej</a:t>
            </a:r>
            <a:r>
              <a:rPr lang="en-US" sz="2200" spc="-45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spc="-2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vplyv</a:t>
            </a:r>
            <a:r>
              <a:rPr lang="en-US" sz="2200" spc="-2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pravidlá</a:t>
            </a:r>
            <a:r>
              <a:rPr lang="en-US" sz="2200" spc="-3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tvorby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Učiteľ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oceňuje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snahu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tvorivosť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žiakov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-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Krátka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diskusia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tom,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žiakom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najviac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páčilo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alebo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čom</a:t>
            </a:r>
            <a:r>
              <a:rPr lang="pl-PL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by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sa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chceli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 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dozvedieť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l-PL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viac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606294F-17A4-51EA-4E79-3426993428C5}"/>
              </a:ext>
            </a:extLst>
          </p:cNvPr>
          <p:cNvSpPr txBox="1"/>
          <p:nvPr/>
        </p:nvSpPr>
        <p:spPr>
          <a:xfrm>
            <a:off x="677984" y="161666"/>
            <a:ext cx="1022043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03.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PRIEBEH</a:t>
            </a:r>
            <a:r>
              <a:rPr lang="pl-PL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3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VYUČOVACEJ HODINY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50711289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</TotalTime>
  <Words>1650</Words>
  <Application>Microsoft Office PowerPoint</Application>
  <PresentationFormat>Panoramiczny</PresentationFormat>
  <Paragraphs>141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7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xx xx</dc:creator>
  <cp:lastModifiedBy>xx xx</cp:lastModifiedBy>
  <cp:revision>10</cp:revision>
  <dcterms:created xsi:type="dcterms:W3CDTF">2025-05-22T11:27:55Z</dcterms:created>
  <dcterms:modified xsi:type="dcterms:W3CDTF">2025-06-03T09:47:16Z</dcterms:modified>
</cp:coreProperties>
</file>