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3" r:id="rId10"/>
    <p:sldId id="265" r:id="rId11"/>
    <p:sldId id="276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12.05.2025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12.05.2025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12.05.2025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12.05.2025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12.05.2025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12.05.2025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12.05.2025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12.05.2025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12.05.2025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12.05.2025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AB3-3FB6-48C1-AAAC-6082C3BEEC9A}" type="datetimeFigureOut">
              <a:rPr lang="pl-PL" smtClean="0"/>
              <a:pPr/>
              <a:t>12.05.2025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6BAB3-3FB6-48C1-AAAC-6082C3BEEC9A}" type="datetimeFigureOut">
              <a:rPr lang="pl-PL" smtClean="0"/>
              <a:pPr/>
              <a:t>12.05.2025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48E17-986C-4893-997E-B5617D320AB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gnwriting.pl/" TargetMode="External"/><Relationship Id="rId2" Type="http://schemas.openxmlformats.org/officeDocument/2006/relationships/hyperlink" Target="http://www.signbank.org/wiki/index.php?title=Main_Page#About_this_Wik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niepelnosprawni.pl/ledge/x/17138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99592" y="1268760"/>
            <a:ext cx="7772400" cy="1470025"/>
          </a:xfrm>
        </p:spPr>
        <p:txBody>
          <a:bodyPr>
            <a:normAutofit/>
          </a:bodyPr>
          <a:lstStyle/>
          <a:p>
            <a:r>
              <a:rPr lang="pl-PL" sz="4800" dirty="0" err="1"/>
              <a:t>Jazyk</a:t>
            </a:r>
            <a:r>
              <a:rPr lang="pl-PL" sz="4800" dirty="0"/>
              <a:t> </a:t>
            </a:r>
            <a:r>
              <a:rPr lang="pl-PL" sz="4800" dirty="0" err="1"/>
              <a:t>neslyšících</a:t>
            </a:r>
            <a:endParaRPr lang="pl-PL" sz="48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3568" y="2673627"/>
            <a:ext cx="8352928" cy="1752600"/>
          </a:xfrm>
        </p:spPr>
        <p:txBody>
          <a:bodyPr/>
          <a:lstStyle/>
          <a:p>
            <a:r>
              <a:rPr lang="pl-PL" dirty="0" err="1">
                <a:solidFill>
                  <a:schemeClr val="tx1"/>
                </a:solidFill>
              </a:rPr>
              <a:t>Způsoby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komunikace</a:t>
            </a:r>
            <a:r>
              <a:rPr lang="pl-PL" dirty="0">
                <a:solidFill>
                  <a:schemeClr val="tx1"/>
                </a:solidFill>
              </a:rPr>
              <a:t> pro </a:t>
            </a:r>
            <a:r>
              <a:rPr lang="pl-PL" dirty="0" err="1">
                <a:solidFill>
                  <a:schemeClr val="tx1"/>
                </a:solidFill>
              </a:rPr>
              <a:t>neslyšící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4" name="Picture 2" descr="C:\Documents and Settings\Kasia\Moje dokumenty\rece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31369" y="3429000"/>
            <a:ext cx="1512168" cy="2160240"/>
          </a:xfrm>
          <a:prstGeom prst="rect">
            <a:avLst/>
          </a:prstGeom>
          <a:noFill/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10180791-E5CD-B86D-6E47-45EFA78CC3F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357" y="370632"/>
            <a:ext cx="5097963" cy="10695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Preces</a:t>
            </a:r>
            <a:r>
              <a:rPr lang="pl-PL" dirty="0"/>
              <a:t> – </a:t>
            </a:r>
            <a:r>
              <a:rPr lang="pl-PL" dirty="0" err="1"/>
              <a:t>akční</a:t>
            </a:r>
            <a:r>
              <a:rPr lang="pl-PL" dirty="0"/>
              <a:t> </a:t>
            </a:r>
            <a:r>
              <a:rPr lang="pl-PL" dirty="0" err="1"/>
              <a:t>plán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3290"/>
              </p:ext>
            </p:extLst>
          </p:nvPr>
        </p:nvGraphicFramePr>
        <p:xfrm>
          <a:off x="457200" y="1556792"/>
          <a:ext cx="8229600" cy="1877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96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I </a:t>
                      </a:r>
                      <a:r>
                        <a:rPr lang="es-ES" dirty="0"/>
                        <a:t>TÝDEN PRÁCE: práce ve dvojicích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767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err="1"/>
                        <a:t>Seznámení</a:t>
                      </a:r>
                      <a:r>
                        <a:rPr lang="pl-PL" sz="2000" dirty="0"/>
                        <a:t> s </a:t>
                      </a:r>
                      <a:r>
                        <a:rPr lang="pl-PL" sz="2000" dirty="0" err="1"/>
                        <a:t>obsahem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úkolu</a:t>
                      </a:r>
                      <a:endParaRPr lang="pl-PL" sz="2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err="1"/>
                        <a:t>Rozdělení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žáků</a:t>
                      </a:r>
                      <a:r>
                        <a:rPr lang="pl-PL" sz="2000" dirty="0"/>
                        <a:t> do </a:t>
                      </a:r>
                      <a:r>
                        <a:rPr lang="pl-PL" sz="2000" dirty="0" err="1"/>
                        <a:t>párů</a:t>
                      </a:r>
                      <a:endParaRPr lang="pl-PL" sz="2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err="1"/>
                        <a:t>Seznámení</a:t>
                      </a:r>
                      <a:r>
                        <a:rPr lang="pl-PL" sz="2000" dirty="0"/>
                        <a:t> s </a:t>
                      </a:r>
                      <a:r>
                        <a:rPr lang="pl-PL" sz="2000" dirty="0" err="1"/>
                        <a:t>pravidly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práce</a:t>
                      </a:r>
                      <a:r>
                        <a:rPr lang="pl-PL" sz="2000" dirty="0"/>
                        <a:t> s </a:t>
                      </a:r>
                      <a:r>
                        <a:rPr lang="pl-PL" sz="2000" dirty="0" err="1"/>
                        <a:t>internetovými</a:t>
                      </a:r>
                      <a:r>
                        <a:rPr lang="pl-PL" sz="2000" dirty="0"/>
                        <a:t> a </a:t>
                      </a:r>
                      <a:r>
                        <a:rPr lang="pl-PL" sz="2000" dirty="0" err="1"/>
                        <a:t>dalšími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zdroji</a:t>
                      </a:r>
                      <a:r>
                        <a:rPr lang="pl-PL" sz="2000" dirty="0"/>
                        <a:t>, </a:t>
                      </a:r>
                      <a:r>
                        <a:rPr lang="pl-PL" sz="2000" dirty="0" err="1"/>
                        <a:t>výběr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klíčových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informací</a:t>
                      </a:r>
                      <a:r>
                        <a:rPr lang="pl-PL" sz="2000" dirty="0"/>
                        <a:t>, </a:t>
                      </a:r>
                      <a:r>
                        <a:rPr lang="pl-PL" sz="2000" dirty="0" err="1"/>
                        <a:t>zdrojů</a:t>
                      </a:r>
                      <a:endParaRPr lang="pl-P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109065"/>
              </p:ext>
            </p:extLst>
          </p:nvPr>
        </p:nvGraphicFramePr>
        <p:xfrm>
          <a:off x="467544" y="3789040"/>
          <a:ext cx="8136904" cy="1437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II </a:t>
                      </a:r>
                      <a:r>
                        <a:rPr lang="es-ES" dirty="0"/>
                        <a:t>TÝDEN PRÁCE: práce ve dvojicích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err="1"/>
                        <a:t>Příprava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úkolů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ve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dvojicích</a:t>
                      </a:r>
                      <a:endParaRPr lang="pl-PL" sz="2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err="1"/>
                        <a:t>Příprava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multimediální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prezentace</a:t>
                      </a:r>
                      <a:endParaRPr lang="pl-PL" sz="2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err="1"/>
                        <a:t>Prezentace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úkolu</a:t>
                      </a:r>
                      <a:r>
                        <a:rPr lang="pl-PL" sz="2000" dirty="0"/>
                        <a:t> na </a:t>
                      </a:r>
                      <a:r>
                        <a:rPr lang="pl-PL" sz="2000" dirty="0" err="1"/>
                        <a:t>fóru</a:t>
                      </a:r>
                      <a:r>
                        <a:rPr lang="pl-PL" sz="2000" dirty="0"/>
                        <a:t> </a:t>
                      </a:r>
                      <a:r>
                        <a:rPr lang="pl-PL" sz="2000" dirty="0" err="1"/>
                        <a:t>třídy</a:t>
                      </a:r>
                      <a:endParaRPr lang="pl-P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924767A5-2CA1-C3FC-BBDF-45EACC6B23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6064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Zdroje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>
                <a:latin typeface="Calibri" pitchFamily="34" charset="0"/>
                <a:hlinkClick r:id="rId2"/>
              </a:rPr>
              <a:t>http://www.signbank.org/wiki/index.php?title=Main_Page#About_this_Wiki</a:t>
            </a:r>
            <a:endParaRPr lang="pl-PL" sz="2800" dirty="0">
              <a:latin typeface="Calibri" pitchFamily="34" charset="0"/>
            </a:endParaRPr>
          </a:p>
          <a:p>
            <a:r>
              <a:rPr lang="pl-PL" sz="2800" dirty="0" err="1">
                <a:hlinkClick r:id="rId3"/>
              </a:rPr>
              <a:t>www.signwriting.pl</a:t>
            </a:r>
            <a:endParaRPr lang="pl-PL" sz="2800" dirty="0"/>
          </a:p>
          <a:p>
            <a:r>
              <a:rPr lang="pl-PL" sz="2800" dirty="0">
                <a:hlinkClick r:id="rId4"/>
              </a:rPr>
              <a:t>http://www.niepelnosprawni.pl/ledge/x/17138</a:t>
            </a:r>
            <a:endParaRPr lang="pl-PL" sz="2800" dirty="0"/>
          </a:p>
          <a:p>
            <a:r>
              <a:rPr lang="pl-PL" sz="2800" dirty="0"/>
              <a:t>http://www.sds24.pl/</a:t>
            </a:r>
            <a:r>
              <a:rPr lang="pl-PL" sz="2800" dirty="0" err="1"/>
              <a:t>komunikacja-metody-porozumiewania-sie-osob-z-wada-sluchu</a:t>
            </a:r>
            <a:r>
              <a:rPr lang="pl-PL" sz="2800" dirty="0"/>
              <a:t>/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184F12A-BD24-F5DB-C1EE-147388B19AD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84755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Hodnocení</a:t>
            </a:r>
            <a:r>
              <a:rPr lang="pl-PL" dirty="0"/>
              <a:t>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378820"/>
              </p:ext>
            </p:extLst>
          </p:nvPr>
        </p:nvGraphicFramePr>
        <p:xfrm>
          <a:off x="467543" y="1600200"/>
          <a:ext cx="8219256" cy="413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7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889">
                <a:tc>
                  <a:txBody>
                    <a:bodyPr/>
                    <a:lstStyle/>
                    <a:p>
                      <a:r>
                        <a:rPr lang="pl-PL" dirty="0" err="1"/>
                        <a:t>počet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bodů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1p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2p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3p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167">
                <a:tc>
                  <a:txBody>
                    <a:bodyPr/>
                    <a:lstStyle/>
                    <a:p>
                      <a:endParaRPr lang="pl-PL" b="1" dirty="0"/>
                    </a:p>
                    <a:p>
                      <a:r>
                        <a:rPr lang="pl-PL" b="1" dirty="0"/>
                        <a:t>ČÁST I - </a:t>
                      </a:r>
                      <a:r>
                        <a:rPr lang="pl-PL" b="1" dirty="0" err="1"/>
                        <a:t>Odborný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obsah</a:t>
                      </a:r>
                      <a:r>
                        <a:rPr lang="pl-PL" b="1" dirty="0"/>
                        <a:t> - </a:t>
                      </a:r>
                      <a:r>
                        <a:rPr lang="pl-PL" b="1" dirty="0" err="1"/>
                        <a:t>práce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ve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dvojicích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  <a:p>
                      <a:r>
                        <a:rPr lang="pl-PL" dirty="0" err="1"/>
                        <a:t>Informace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neúplná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často</a:t>
                      </a:r>
                      <a:r>
                        <a:rPr lang="pl-PL" dirty="0"/>
                        <a:t> mimo </a:t>
                      </a:r>
                      <a:r>
                        <a:rPr lang="pl-PL" dirty="0" err="1"/>
                        <a:t>téma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Používání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zdrojů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povrchní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Rozvíjení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většiny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způsobů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komunikace</a:t>
                      </a:r>
                      <a:r>
                        <a:rPr lang="pl-PL" dirty="0"/>
                        <a:t> podle </a:t>
                      </a:r>
                      <a:r>
                        <a:rPr lang="pl-PL" dirty="0" err="1"/>
                        <a:t>tématu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Využití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většiny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poskytnutých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zdrojů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Vyčerpávající</a:t>
                      </a:r>
                      <a:r>
                        <a:rPr lang="pl-PL" dirty="0"/>
                        <a:t> studium </a:t>
                      </a:r>
                      <a:r>
                        <a:rPr lang="pl-PL" dirty="0" err="1"/>
                        <a:t>tématu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Plné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využití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poskytnutých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zdrojů</a:t>
                      </a:r>
                      <a:r>
                        <a:rPr lang="pl-PL" dirty="0"/>
                        <a:t> a </a:t>
                      </a:r>
                      <a:r>
                        <a:rPr lang="pl-PL" dirty="0" err="1"/>
                        <a:t>dalších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informací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592F583A-4CF6-A9DE-08BE-D4310C55F1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9695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1979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l-PL" dirty="0" err="1"/>
              <a:t>Hodnocení</a:t>
            </a:r>
            <a:r>
              <a:rPr lang="pl-PL" dirty="0"/>
              <a:t> 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013029"/>
              </p:ext>
            </p:extLst>
          </p:nvPr>
        </p:nvGraphicFramePr>
        <p:xfrm>
          <a:off x="442421" y="814116"/>
          <a:ext cx="8229600" cy="5228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2636">
                <a:tc>
                  <a:txBody>
                    <a:bodyPr/>
                    <a:lstStyle/>
                    <a:p>
                      <a:r>
                        <a:rPr lang="pl-PL" dirty="0"/>
                        <a:t>Liczba punktów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1p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2p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3p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/>
                        <a:t>ČÁST</a:t>
                      </a:r>
                      <a:r>
                        <a:rPr lang="pl-PL" b="1" baseline="0" dirty="0"/>
                        <a:t> I -</a:t>
                      </a:r>
                      <a:endParaRPr lang="pl-PL" b="1" dirty="0"/>
                    </a:p>
                    <a:p>
                      <a:r>
                        <a:rPr lang="pl-PL" b="1" dirty="0" err="1"/>
                        <a:t>Prezentace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Prezentace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pouze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přečtena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migrovaná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slabá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znalost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tématu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slovní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zásoby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Chybí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odpovědi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otázky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učitele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Prezentace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částečně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přečtena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částečně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samostatně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řečena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migrovaná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Slabé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odpovědi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otázky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učitele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Prezentace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byla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představena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samostatně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dobrá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znalost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tématu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Kvalitní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odpovědi</a:t>
                      </a:r>
                      <a:r>
                        <a:rPr lang="pl-PL" dirty="0"/>
                        <a:t> na </a:t>
                      </a:r>
                      <a:r>
                        <a:rPr lang="pl-PL" dirty="0" err="1"/>
                        <a:t>otázky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učitele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ČÁST </a:t>
                      </a:r>
                      <a:r>
                        <a:rPr lang="pl-PL" b="1" baseline="0" dirty="0"/>
                        <a:t>II - </a:t>
                      </a:r>
                      <a:r>
                        <a:rPr lang="pl-PL" b="1" dirty="0" err="1"/>
                        <a:t>Samostatná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práce</a:t>
                      </a:r>
                      <a:r>
                        <a:rPr lang="pl-PL" b="1" dirty="0"/>
                        <a:t> – </a:t>
                      </a:r>
                      <a:r>
                        <a:rPr lang="pl-PL" b="1" dirty="0" err="1"/>
                        <a:t>tvorba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plakátu</a:t>
                      </a:r>
                      <a:endParaRPr lang="pl-PL" b="1" dirty="0"/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Chybí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všechny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prvky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uvedené</a:t>
                      </a:r>
                      <a:r>
                        <a:rPr lang="pl-PL" dirty="0"/>
                        <a:t> v </a:t>
                      </a:r>
                      <a:r>
                        <a:rPr lang="pl-PL" dirty="0" err="1"/>
                        <a:t>úkolu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Práce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není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estetická</a:t>
                      </a:r>
                      <a:r>
                        <a:rPr lang="pl-PL" dirty="0"/>
                        <a:t>, </a:t>
                      </a:r>
                      <a:r>
                        <a:rPr lang="pl-PL" dirty="0" err="1"/>
                        <a:t>povrchní</a:t>
                      </a:r>
                      <a:r>
                        <a:rPr lang="pl-PL" dirty="0"/>
                        <a:t>. </a:t>
                      </a:r>
                      <a:r>
                        <a:rPr lang="pl-PL" dirty="0" err="1"/>
                        <a:t>Prezentace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byla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vytvořena</a:t>
                      </a:r>
                      <a:r>
                        <a:rPr lang="pl-PL" dirty="0"/>
                        <a:t> s </a:t>
                      </a:r>
                      <a:r>
                        <a:rPr lang="pl-PL" dirty="0" err="1"/>
                        <a:t>pomocí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učitele</a:t>
                      </a:r>
                      <a:r>
                        <a:rPr lang="pl-PL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Všechny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prvky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uvedené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úkolu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jsou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provedeny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ale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velmi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povrchně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Práce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čitelná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Prezentace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byla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provedena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samostatně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nebo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malou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pomocí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učitele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Komplexní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provedení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všech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otázek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Práce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estetická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uspořádaná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Použity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různé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techniky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Práce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samostatná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promyšlená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17E76F94-E1C9-5569-930B-A382900CC3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5683" y="611133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7105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Hodnocení</a:t>
            </a:r>
            <a:r>
              <a:rPr lang="pl-PL" dirty="0"/>
              <a:t>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274067"/>
              </p:ext>
            </p:extLst>
          </p:nvPr>
        </p:nvGraphicFramePr>
        <p:xfrm>
          <a:off x="539552" y="1556792"/>
          <a:ext cx="7992888" cy="3892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6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6003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body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err="1">
                          <a:effectLst/>
                          <a:latin typeface="Times New Roman"/>
                        </a:rPr>
                        <a:t>hodnocení</a:t>
                      </a:r>
                      <a:endParaRPr lang="pl-PL" sz="18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003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  &lt;2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Nedostatečná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003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 4-3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Dostatečný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003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6-5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Dostatečný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003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8-7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Dobře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003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9-10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Chvalitebně</a:t>
                      </a:r>
                      <a:r>
                        <a:rPr lang="pl-PL" dirty="0">
                          <a:effectLst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003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effectLst/>
                        </a:rPr>
                        <a:t> 11-12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err="1">
                          <a:effectLst/>
                        </a:rPr>
                        <a:t>Výborně</a:t>
                      </a:r>
                      <a:endParaRPr lang="pl-PL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F7738722-AD85-9627-2F91-893ADE20D3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3156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Závěr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Způsoby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komunikace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neslyšících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osob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jsou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velmi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rozmanité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. </a:t>
            </a:r>
          </a:p>
          <a:p>
            <a:pPr marL="514350" indent="-514350">
              <a:buAutoNum type="arabicPeriod"/>
            </a:pP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Díky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vaší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práci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jste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se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seznámili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s: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Různými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způsoby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komunikace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neslyšících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Závislými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na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stupni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nedoslýchavosti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</a:p>
          <a:p>
            <a:pPr marL="514350" indent="-514350">
              <a:buAutoNum type="arabicPeriod"/>
            </a:pP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Závislými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na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úrovni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ovládání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řeči</a:t>
            </a:r>
            <a:endParaRPr lang="pl-PL" b="0" i="0" dirty="0">
              <a:solidFill>
                <a:srgbClr val="0D0D0D"/>
              </a:solidFill>
              <a:effectLst/>
              <a:latin typeface="Söhne"/>
            </a:endParaRPr>
          </a:p>
          <a:p>
            <a:pPr marL="514350" indent="-514350">
              <a:buAutoNum type="arabicPeriod"/>
            </a:pP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Závislými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na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prostředí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0D0D0D"/>
                </a:solidFill>
                <a:effectLst/>
                <a:latin typeface="Söhne"/>
              </a:rPr>
              <a:t>dané</a:t>
            </a:r>
            <a:r>
              <a:rPr lang="pl-PL" b="0" i="0" dirty="0">
                <a:solidFill>
                  <a:srgbClr val="0D0D0D"/>
                </a:solidFill>
                <a:effectLst/>
                <a:latin typeface="Söhne"/>
              </a:rPr>
              <a:t> osoby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1034691-A41F-EB55-B2B0-AEC5964615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7886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Závěr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Měli</a:t>
            </a:r>
            <a:r>
              <a:rPr lang="pl-PL" dirty="0"/>
              <a:t>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možnost</a:t>
            </a:r>
            <a:r>
              <a:rPr lang="pl-PL" dirty="0"/>
              <a:t> </a:t>
            </a:r>
            <a:r>
              <a:rPr lang="pl-PL" dirty="0" err="1"/>
              <a:t>vcítit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do role </a:t>
            </a:r>
            <a:r>
              <a:rPr lang="pl-PL" dirty="0" err="1"/>
              <a:t>učitele</a:t>
            </a:r>
            <a:r>
              <a:rPr lang="pl-PL" dirty="0"/>
              <a:t> a </a:t>
            </a:r>
            <a:r>
              <a:rPr lang="pl-PL" dirty="0" err="1"/>
              <a:t>naučit</a:t>
            </a:r>
            <a:r>
              <a:rPr lang="pl-PL" dirty="0"/>
              <a:t> </a:t>
            </a:r>
            <a:r>
              <a:rPr lang="pl-PL" dirty="0" err="1"/>
              <a:t>své</a:t>
            </a:r>
            <a:r>
              <a:rPr lang="pl-PL" dirty="0"/>
              <a:t> </a:t>
            </a:r>
            <a:r>
              <a:rPr lang="pl-PL" dirty="0" err="1"/>
              <a:t>spolužáky</a:t>
            </a:r>
            <a:r>
              <a:rPr lang="pl-PL" dirty="0"/>
              <a:t> </a:t>
            </a:r>
            <a:r>
              <a:rPr lang="pl-PL" dirty="0" err="1"/>
              <a:t>komunikovat</a:t>
            </a:r>
            <a:r>
              <a:rPr lang="pl-PL" dirty="0"/>
              <a:t> </a:t>
            </a:r>
            <a:r>
              <a:rPr lang="pl-PL" dirty="0" err="1"/>
              <a:t>mezi</a:t>
            </a:r>
            <a:r>
              <a:rPr lang="pl-PL" dirty="0"/>
              <a:t> </a:t>
            </a:r>
            <a:r>
              <a:rPr lang="pl-PL" dirty="0" err="1"/>
              <a:t>sebou</a:t>
            </a:r>
            <a:r>
              <a:rPr lang="pl-PL" dirty="0"/>
              <a:t>.</a:t>
            </a:r>
          </a:p>
          <a:p>
            <a:r>
              <a:rPr lang="pl-PL" dirty="0" err="1"/>
              <a:t>Při</a:t>
            </a:r>
            <a:r>
              <a:rPr lang="pl-PL" dirty="0"/>
              <a:t> </a:t>
            </a:r>
            <a:r>
              <a:rPr lang="pl-PL" dirty="0" err="1"/>
              <a:t>provedení</a:t>
            </a:r>
            <a:r>
              <a:rPr lang="pl-PL" dirty="0"/>
              <a:t> </a:t>
            </a:r>
            <a:r>
              <a:rPr lang="pl-PL" dirty="0" err="1"/>
              <a:t>tohoto</a:t>
            </a:r>
            <a:r>
              <a:rPr lang="pl-PL" dirty="0"/>
              <a:t> projektu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měli</a:t>
            </a:r>
            <a:r>
              <a:rPr lang="pl-PL" dirty="0"/>
              <a:t> </a:t>
            </a:r>
            <a:r>
              <a:rPr lang="pl-PL" dirty="0" err="1"/>
              <a:t>možnost</a:t>
            </a:r>
            <a:r>
              <a:rPr lang="pl-PL" dirty="0"/>
              <a:t> </a:t>
            </a:r>
            <a:r>
              <a:rPr lang="pl-PL" dirty="0" err="1"/>
              <a:t>seznámit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s </a:t>
            </a:r>
            <a:r>
              <a:rPr lang="pl-PL" dirty="0" err="1"/>
              <a:t>různými</a:t>
            </a:r>
            <a:r>
              <a:rPr lang="pl-PL" dirty="0"/>
              <a:t> </a:t>
            </a:r>
            <a:r>
              <a:rPr lang="pl-PL" dirty="0" err="1"/>
              <a:t>internetovými</a:t>
            </a:r>
            <a:r>
              <a:rPr lang="pl-PL" dirty="0"/>
              <a:t> </a:t>
            </a:r>
            <a:r>
              <a:rPr lang="pl-PL" dirty="0" err="1"/>
              <a:t>zdroji</a:t>
            </a:r>
            <a:r>
              <a:rPr lang="pl-PL" dirty="0"/>
              <a:t> a </a:t>
            </a:r>
            <a:r>
              <a:rPr lang="pl-PL" dirty="0" err="1"/>
              <a:t>zásadami</a:t>
            </a:r>
            <a:r>
              <a:rPr lang="pl-PL" dirty="0"/>
              <a:t> </a:t>
            </a:r>
            <a:r>
              <a:rPr lang="pl-PL" dirty="0" err="1"/>
              <a:t>bezpečného</a:t>
            </a:r>
            <a:r>
              <a:rPr lang="pl-PL" dirty="0"/>
              <a:t> </a:t>
            </a:r>
            <a:r>
              <a:rPr lang="pl-PL" dirty="0" err="1"/>
              <a:t>používání</a:t>
            </a:r>
            <a:r>
              <a:rPr lang="pl-PL" dirty="0"/>
              <a:t> </a:t>
            </a:r>
            <a:r>
              <a:rPr lang="pl-PL" dirty="0" err="1"/>
              <a:t>internetu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1D1C4CF-BFD4-FB63-7C07-9859BF05BD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5570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Závěr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 err="1"/>
              <a:t>Uvěřili</a:t>
            </a:r>
            <a:r>
              <a:rPr lang="pl-PL" dirty="0"/>
              <a:t>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vlastní</a:t>
            </a:r>
            <a:r>
              <a:rPr lang="pl-PL" dirty="0"/>
              <a:t> </a:t>
            </a:r>
            <a:r>
              <a:rPr lang="pl-PL" dirty="0" err="1"/>
              <a:t>schopnosti</a:t>
            </a:r>
            <a:r>
              <a:rPr lang="pl-PL" dirty="0"/>
              <a:t>, poznali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své</a:t>
            </a:r>
            <a:r>
              <a:rPr lang="pl-PL" dirty="0"/>
              <a:t> </a:t>
            </a:r>
            <a:r>
              <a:rPr lang="pl-PL" dirty="0" err="1"/>
              <a:t>vlastní</a:t>
            </a:r>
            <a:r>
              <a:rPr lang="pl-PL" dirty="0"/>
              <a:t> </a:t>
            </a:r>
            <a:r>
              <a:rPr lang="pl-PL" dirty="0" err="1"/>
              <a:t>možnosti</a:t>
            </a:r>
            <a:r>
              <a:rPr lang="pl-PL" dirty="0"/>
              <a:t> a </a:t>
            </a:r>
            <a:r>
              <a:rPr lang="pl-PL" dirty="0" err="1"/>
              <a:t>navzájem</a:t>
            </a:r>
            <a:r>
              <a:rPr lang="pl-PL" dirty="0"/>
              <a:t> </a:t>
            </a:r>
            <a:r>
              <a:rPr lang="pl-PL" dirty="0" err="1"/>
              <a:t>sebe</a:t>
            </a:r>
            <a:r>
              <a:rPr lang="pl-PL" dirty="0"/>
              <a:t>.</a:t>
            </a:r>
          </a:p>
          <a:p>
            <a:pPr algn="just"/>
            <a:r>
              <a:rPr lang="pl-PL" dirty="0"/>
              <a:t>Poznali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zásady</a:t>
            </a:r>
            <a:r>
              <a:rPr lang="pl-PL" dirty="0"/>
              <a:t> </a:t>
            </a:r>
            <a:r>
              <a:rPr lang="pl-PL" dirty="0" err="1"/>
              <a:t>spolupráce</a:t>
            </a:r>
            <a:r>
              <a:rPr lang="pl-PL" dirty="0"/>
              <a:t> v </a:t>
            </a:r>
            <a:r>
              <a:rPr lang="pl-PL" dirty="0" err="1"/>
              <a:t>párech</a:t>
            </a:r>
            <a:r>
              <a:rPr lang="pl-PL" dirty="0"/>
              <a:t>, </a:t>
            </a:r>
            <a:r>
              <a:rPr lang="pl-PL" dirty="0" err="1"/>
              <a:t>zásady</a:t>
            </a:r>
            <a:r>
              <a:rPr lang="pl-PL" dirty="0"/>
              <a:t> </a:t>
            </a:r>
            <a:r>
              <a:rPr lang="pl-PL" dirty="0" err="1"/>
              <a:t>dobré</a:t>
            </a:r>
            <a:r>
              <a:rPr lang="pl-PL" dirty="0"/>
              <a:t> </a:t>
            </a:r>
            <a:r>
              <a:rPr lang="pl-PL" dirty="0" err="1"/>
              <a:t>komunikace</a:t>
            </a:r>
            <a:r>
              <a:rPr lang="pl-PL" dirty="0"/>
              <a:t>.</a:t>
            </a:r>
          </a:p>
          <a:p>
            <a:pPr algn="just"/>
            <a:r>
              <a:rPr lang="pl-PL" dirty="0" err="1"/>
              <a:t>Představujíc</a:t>
            </a:r>
            <a:r>
              <a:rPr lang="pl-PL" dirty="0"/>
              <a:t> </a:t>
            </a:r>
            <a:r>
              <a:rPr lang="pl-PL" dirty="0" err="1"/>
              <a:t>své</a:t>
            </a:r>
            <a:r>
              <a:rPr lang="pl-PL" dirty="0"/>
              <a:t> </a:t>
            </a:r>
            <a:r>
              <a:rPr lang="pl-PL" dirty="0" err="1"/>
              <a:t>úkoly</a:t>
            </a:r>
            <a:r>
              <a:rPr lang="pl-PL" dirty="0"/>
              <a:t>,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seznámili</a:t>
            </a:r>
            <a:r>
              <a:rPr lang="pl-PL" dirty="0"/>
              <a:t> s </a:t>
            </a:r>
            <a:r>
              <a:rPr lang="pl-PL" dirty="0" err="1"/>
              <a:t>pravidly</a:t>
            </a:r>
            <a:r>
              <a:rPr lang="pl-PL" dirty="0"/>
              <a:t> </a:t>
            </a:r>
            <a:r>
              <a:rPr lang="pl-PL" dirty="0" err="1"/>
              <a:t>sebe-představení</a:t>
            </a:r>
            <a:r>
              <a:rPr lang="pl-PL" dirty="0"/>
              <a:t> a </a:t>
            </a:r>
            <a:r>
              <a:rPr lang="pl-PL" dirty="0" err="1"/>
              <a:t>schopnostmi</a:t>
            </a:r>
            <a:r>
              <a:rPr lang="pl-PL" dirty="0"/>
              <a:t> </a:t>
            </a:r>
            <a:r>
              <a:rPr lang="pl-PL" dirty="0" err="1"/>
              <a:t>veřejných</a:t>
            </a:r>
            <a:r>
              <a:rPr lang="pl-PL" dirty="0"/>
              <a:t> </a:t>
            </a:r>
            <a:r>
              <a:rPr lang="pl-PL" dirty="0" err="1"/>
              <a:t>vystoupení</a:t>
            </a:r>
            <a:r>
              <a:rPr lang="pl-PL" dirty="0"/>
              <a:t>.</a:t>
            </a:r>
          </a:p>
          <a:p>
            <a:pPr algn="just"/>
            <a:r>
              <a:rPr lang="pl-PL" dirty="0"/>
              <a:t>V </a:t>
            </a:r>
            <a:r>
              <a:rPr lang="pl-PL" dirty="0" err="1"/>
              <a:t>této</a:t>
            </a:r>
            <a:r>
              <a:rPr lang="pl-PL" dirty="0"/>
              <a:t> </a:t>
            </a:r>
            <a:r>
              <a:rPr lang="pl-PL" dirty="0" err="1"/>
              <a:t>úloze</a:t>
            </a:r>
            <a:r>
              <a:rPr lang="pl-PL" dirty="0"/>
              <a:t> </a:t>
            </a:r>
            <a:r>
              <a:rPr lang="pl-PL" dirty="0" err="1"/>
              <a:t>jste</a:t>
            </a:r>
            <a:r>
              <a:rPr lang="pl-PL" dirty="0"/>
              <a:t> </a:t>
            </a:r>
            <a:r>
              <a:rPr lang="pl-PL" dirty="0" err="1"/>
              <a:t>získali</a:t>
            </a:r>
            <a:r>
              <a:rPr lang="pl-PL" dirty="0"/>
              <a:t> </a:t>
            </a:r>
            <a:r>
              <a:rPr lang="pl-PL" dirty="0" err="1"/>
              <a:t>mnoho</a:t>
            </a:r>
            <a:r>
              <a:rPr lang="pl-PL" dirty="0"/>
              <a:t> </a:t>
            </a:r>
            <a:r>
              <a:rPr lang="pl-PL" dirty="0" err="1"/>
              <a:t>důležitých</a:t>
            </a:r>
            <a:r>
              <a:rPr lang="pl-PL" dirty="0"/>
              <a:t> </a:t>
            </a:r>
            <a:r>
              <a:rPr lang="pl-PL" dirty="0" err="1"/>
              <a:t>informací</a:t>
            </a:r>
            <a:r>
              <a:rPr lang="pl-PL" dirty="0"/>
              <a:t> o </a:t>
            </a:r>
            <a:r>
              <a:rPr lang="pl-PL" dirty="0" err="1"/>
              <a:t>svém</a:t>
            </a:r>
            <a:r>
              <a:rPr lang="pl-PL" dirty="0"/>
              <a:t> </a:t>
            </a:r>
            <a:r>
              <a:rPr lang="pl-PL" dirty="0" err="1"/>
              <a:t>prostředí</a:t>
            </a:r>
            <a:r>
              <a:rPr lang="pl-PL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DB749E4-C2D5-58AD-8EAA-CE8FDF8E4A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9671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Průvodce</a:t>
            </a:r>
            <a:r>
              <a:rPr lang="pl-PL" dirty="0"/>
              <a:t> </a:t>
            </a:r>
            <a:r>
              <a:rPr lang="pl-PL" dirty="0" err="1"/>
              <a:t>učitele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400" dirty="0"/>
              <a:t>1. </a:t>
            </a:r>
            <a:r>
              <a:rPr lang="pl-PL" sz="2400" dirty="0" err="1"/>
              <a:t>Před</a:t>
            </a:r>
            <a:r>
              <a:rPr lang="pl-PL" sz="2400" dirty="0"/>
              <a:t> </a:t>
            </a:r>
            <a:r>
              <a:rPr lang="pl-PL" sz="2400" dirty="0" err="1"/>
              <a:t>zahájením</a:t>
            </a:r>
            <a:r>
              <a:rPr lang="pl-PL" sz="2400" dirty="0"/>
              <a:t> projektu je </a:t>
            </a:r>
            <a:r>
              <a:rPr lang="pl-PL" sz="2400" dirty="0" err="1"/>
              <a:t>třeba</a:t>
            </a:r>
            <a:r>
              <a:rPr lang="pl-PL" sz="2400" dirty="0"/>
              <a:t> </a:t>
            </a:r>
            <a:r>
              <a:rPr lang="pl-PL" sz="2400" dirty="0" err="1"/>
              <a:t>studenty</a:t>
            </a:r>
            <a:r>
              <a:rPr lang="pl-PL" sz="2400" dirty="0"/>
              <a:t> </a:t>
            </a:r>
            <a:r>
              <a:rPr lang="pl-PL" sz="2400" dirty="0" err="1"/>
              <a:t>pečlivě</a:t>
            </a:r>
            <a:r>
              <a:rPr lang="pl-PL" sz="2400" dirty="0"/>
              <a:t> </a:t>
            </a:r>
            <a:r>
              <a:rPr lang="pl-PL" sz="2400" dirty="0" err="1"/>
              <a:t>seznámit</a:t>
            </a:r>
            <a:r>
              <a:rPr lang="pl-PL" sz="2400" dirty="0"/>
              <a:t> s </a:t>
            </a:r>
            <a:r>
              <a:rPr lang="pl-PL" sz="2400" dirty="0" err="1"/>
              <a:t>obsahem</a:t>
            </a:r>
            <a:r>
              <a:rPr lang="pl-PL" sz="2400" dirty="0"/>
              <a:t> </a:t>
            </a:r>
            <a:r>
              <a:rPr lang="pl-PL" sz="2400" dirty="0" err="1"/>
              <a:t>úkolu</a:t>
            </a:r>
            <a:r>
              <a:rPr lang="pl-PL" sz="2400" dirty="0"/>
              <a:t> a </a:t>
            </a:r>
            <a:r>
              <a:rPr lang="pl-PL" sz="2400" dirty="0" err="1"/>
              <a:t>přizpůsobit</a:t>
            </a:r>
            <a:r>
              <a:rPr lang="pl-PL" sz="2400" dirty="0"/>
              <a:t> </a:t>
            </a:r>
            <a:r>
              <a:rPr lang="pl-PL" sz="2400" dirty="0" err="1"/>
              <a:t>způsob</a:t>
            </a:r>
            <a:r>
              <a:rPr lang="pl-PL" sz="2400" dirty="0"/>
              <a:t> </a:t>
            </a:r>
            <a:r>
              <a:rPr lang="pl-PL" sz="2400" dirty="0" err="1"/>
              <a:t>komunikace</a:t>
            </a:r>
            <a:r>
              <a:rPr lang="pl-PL" sz="2400" dirty="0"/>
              <a:t> </a:t>
            </a:r>
            <a:r>
              <a:rPr lang="pl-PL" sz="2400" dirty="0" err="1"/>
              <a:t>jejich</a:t>
            </a:r>
            <a:r>
              <a:rPr lang="pl-PL" sz="2400" dirty="0"/>
              <a:t> </a:t>
            </a:r>
            <a:r>
              <a:rPr lang="pl-PL" sz="2400" dirty="0" err="1"/>
              <a:t>schopnostem</a:t>
            </a:r>
            <a:r>
              <a:rPr lang="pl-PL" sz="2400" dirty="0"/>
              <a:t>.</a:t>
            </a:r>
          </a:p>
          <a:p>
            <a:pPr marL="0" indent="0">
              <a:buNone/>
            </a:pPr>
            <a:r>
              <a:rPr lang="pl-PL" sz="2400" dirty="0"/>
              <a:t>2. Je </a:t>
            </a:r>
            <a:r>
              <a:rPr lang="pl-PL" sz="2400" dirty="0" err="1"/>
              <a:t>důležité</a:t>
            </a:r>
            <a:r>
              <a:rPr lang="pl-PL" sz="2400" dirty="0"/>
              <a:t> </a:t>
            </a:r>
            <a:r>
              <a:rPr lang="pl-PL" sz="2400" dirty="0" err="1"/>
              <a:t>seznámit</a:t>
            </a:r>
            <a:r>
              <a:rPr lang="pl-PL" sz="2400" dirty="0"/>
              <a:t> </a:t>
            </a:r>
            <a:r>
              <a:rPr lang="pl-PL" sz="2400" dirty="0" err="1"/>
              <a:t>studenty</a:t>
            </a:r>
            <a:r>
              <a:rPr lang="pl-PL" sz="2400" dirty="0"/>
              <a:t> s </a:t>
            </a:r>
            <a:r>
              <a:rPr lang="pl-PL" sz="2400" dirty="0" err="1"/>
              <a:t>pravidly</a:t>
            </a:r>
            <a:r>
              <a:rPr lang="pl-PL" sz="2400" dirty="0"/>
              <a:t> </a:t>
            </a:r>
            <a:r>
              <a:rPr lang="pl-PL" sz="2400" dirty="0" err="1"/>
              <a:t>bezpečného</a:t>
            </a:r>
            <a:r>
              <a:rPr lang="pl-PL" sz="2400" dirty="0"/>
              <a:t> </a:t>
            </a:r>
            <a:r>
              <a:rPr lang="pl-PL" sz="2400" dirty="0" err="1"/>
              <a:t>používání</a:t>
            </a:r>
            <a:r>
              <a:rPr lang="pl-PL" sz="2400" dirty="0"/>
              <a:t> </a:t>
            </a:r>
            <a:r>
              <a:rPr lang="pl-PL" sz="2400" dirty="0" err="1"/>
              <a:t>internetu</a:t>
            </a:r>
            <a:r>
              <a:rPr lang="pl-PL" sz="2400" dirty="0"/>
              <a:t>. </a:t>
            </a:r>
            <a:r>
              <a:rPr lang="pl-PL" sz="2400" dirty="0" err="1"/>
              <a:t>Učitel</a:t>
            </a:r>
            <a:r>
              <a:rPr lang="pl-PL" sz="2400" dirty="0"/>
              <a:t> by </a:t>
            </a:r>
            <a:r>
              <a:rPr lang="pl-PL" sz="2400" dirty="0" err="1"/>
              <a:t>měl</a:t>
            </a:r>
            <a:r>
              <a:rPr lang="pl-PL" sz="2400" dirty="0"/>
              <a:t> s </a:t>
            </a:r>
            <a:r>
              <a:rPr lang="pl-PL" sz="2400" dirty="0" err="1"/>
              <a:t>každým</a:t>
            </a:r>
            <a:r>
              <a:rPr lang="pl-PL" sz="2400" dirty="0"/>
              <a:t> </a:t>
            </a:r>
            <a:r>
              <a:rPr lang="pl-PL" sz="2400" dirty="0" err="1"/>
              <a:t>párem</a:t>
            </a:r>
            <a:r>
              <a:rPr lang="pl-PL" sz="2400" dirty="0"/>
              <a:t> </a:t>
            </a:r>
            <a:r>
              <a:rPr lang="pl-PL" sz="2400" dirty="0" err="1"/>
              <a:t>zvlášť</a:t>
            </a:r>
            <a:r>
              <a:rPr lang="pl-PL" sz="2400" dirty="0"/>
              <a:t> </a:t>
            </a:r>
            <a:r>
              <a:rPr lang="pl-PL" sz="2400" dirty="0" err="1"/>
              <a:t>procházet</a:t>
            </a:r>
            <a:r>
              <a:rPr lang="pl-PL" sz="2400" dirty="0"/>
              <a:t> </a:t>
            </a:r>
            <a:r>
              <a:rPr lang="pl-PL" sz="2400" dirty="0" err="1"/>
              <a:t>internetové</a:t>
            </a:r>
            <a:r>
              <a:rPr lang="pl-PL" sz="2400" dirty="0"/>
              <a:t> zdroje a </a:t>
            </a:r>
            <a:r>
              <a:rPr lang="pl-PL" sz="2400" dirty="0" err="1"/>
              <a:t>pomoci</a:t>
            </a:r>
            <a:r>
              <a:rPr lang="pl-PL" sz="2400" dirty="0"/>
              <a:t> </a:t>
            </a:r>
            <a:r>
              <a:rPr lang="pl-PL" sz="2400" dirty="0" err="1"/>
              <a:t>jim</a:t>
            </a:r>
            <a:r>
              <a:rPr lang="pl-PL" sz="2400" dirty="0"/>
              <a:t> je </a:t>
            </a:r>
            <a:r>
              <a:rPr lang="pl-PL" sz="2400" dirty="0" err="1"/>
              <a:t>pochopit</a:t>
            </a:r>
            <a:r>
              <a:rPr lang="pl-PL" sz="2400" dirty="0"/>
              <a:t>.</a:t>
            </a:r>
          </a:p>
          <a:p>
            <a:pPr marL="0" indent="0">
              <a:buNone/>
            </a:pPr>
            <a:r>
              <a:rPr lang="pl-PL" sz="2400" dirty="0"/>
              <a:t>3. </a:t>
            </a:r>
            <a:r>
              <a:rPr lang="pl-PL" sz="2400" dirty="0" err="1"/>
              <a:t>Způsob</a:t>
            </a:r>
            <a:r>
              <a:rPr lang="pl-PL" sz="2400" dirty="0"/>
              <a:t> </a:t>
            </a:r>
            <a:r>
              <a:rPr lang="pl-PL" sz="2400" dirty="0" err="1"/>
              <a:t>výběru</a:t>
            </a:r>
            <a:r>
              <a:rPr lang="pl-PL" sz="2400" dirty="0"/>
              <a:t> </a:t>
            </a:r>
            <a:r>
              <a:rPr lang="pl-PL" sz="2400" dirty="0" err="1"/>
              <a:t>studentů</a:t>
            </a:r>
            <a:r>
              <a:rPr lang="pl-PL" sz="2400" dirty="0"/>
              <a:t> do </a:t>
            </a:r>
            <a:r>
              <a:rPr lang="pl-PL" sz="2400" dirty="0" err="1"/>
              <a:t>párů</a:t>
            </a:r>
            <a:r>
              <a:rPr lang="pl-PL" sz="2400" dirty="0"/>
              <a:t> je v </a:t>
            </a:r>
            <a:r>
              <a:rPr lang="pl-PL" sz="2400" dirty="0" err="1"/>
              <a:t>kompetenci</a:t>
            </a:r>
            <a:r>
              <a:rPr lang="pl-PL" sz="2400" dirty="0"/>
              <a:t> </a:t>
            </a:r>
            <a:r>
              <a:rPr lang="pl-PL" sz="2400" dirty="0" err="1"/>
              <a:t>učitele</a:t>
            </a:r>
            <a:r>
              <a:rPr lang="pl-PL" sz="2400" dirty="0"/>
              <a:t> - </a:t>
            </a:r>
            <a:r>
              <a:rPr lang="pl-PL" sz="2400" dirty="0" err="1"/>
              <a:t>může</a:t>
            </a:r>
            <a:r>
              <a:rPr lang="pl-PL" sz="2400" dirty="0"/>
              <a:t> </a:t>
            </a:r>
            <a:r>
              <a:rPr lang="pl-PL" sz="2400" dirty="0" err="1"/>
              <a:t>nechat</a:t>
            </a:r>
            <a:r>
              <a:rPr lang="pl-PL" sz="2400" dirty="0"/>
              <a:t> </a:t>
            </a:r>
            <a:r>
              <a:rPr lang="pl-PL" sz="2400" dirty="0" err="1"/>
              <a:t>tento</a:t>
            </a:r>
            <a:r>
              <a:rPr lang="pl-PL" sz="2400" dirty="0"/>
              <a:t> </a:t>
            </a:r>
            <a:r>
              <a:rPr lang="pl-PL" sz="2400" dirty="0" err="1"/>
              <a:t>výběr</a:t>
            </a:r>
            <a:r>
              <a:rPr lang="pl-PL" sz="2400" dirty="0"/>
              <a:t> na </a:t>
            </a:r>
            <a:r>
              <a:rPr lang="pl-PL" sz="2400" dirty="0" err="1"/>
              <a:t>studentech</a:t>
            </a:r>
            <a:r>
              <a:rPr lang="pl-PL" sz="2400" dirty="0"/>
              <a:t> </a:t>
            </a:r>
            <a:r>
              <a:rPr lang="pl-PL" sz="2400" dirty="0" err="1"/>
              <a:t>nebo</a:t>
            </a:r>
            <a:r>
              <a:rPr lang="pl-PL" sz="2400" dirty="0"/>
              <a:t> ho </a:t>
            </a:r>
            <a:r>
              <a:rPr lang="pl-PL" sz="2400" dirty="0" err="1"/>
              <a:t>naopak</a:t>
            </a:r>
            <a:r>
              <a:rPr lang="pl-PL" sz="2400" dirty="0"/>
              <a:t> </a:t>
            </a:r>
            <a:r>
              <a:rPr lang="pl-PL" sz="2400" dirty="0" err="1"/>
              <a:t>nařídit</a:t>
            </a:r>
            <a:r>
              <a:rPr lang="pl-PL" sz="2400" dirty="0"/>
              <a:t>, </a:t>
            </a:r>
            <a:r>
              <a:rPr lang="pl-PL" sz="2400" dirty="0" err="1"/>
              <a:t>pokud</a:t>
            </a:r>
            <a:r>
              <a:rPr lang="pl-PL" sz="2400" dirty="0"/>
              <a:t> je to </a:t>
            </a:r>
            <a:r>
              <a:rPr lang="pl-PL" sz="2400" dirty="0" err="1"/>
              <a:t>potřeba</a:t>
            </a:r>
            <a:r>
              <a:rPr lang="pl-PL" sz="2400" dirty="0"/>
              <a:t>.</a:t>
            </a:r>
          </a:p>
          <a:p>
            <a:pPr marL="0" indent="0">
              <a:buNone/>
            </a:pPr>
            <a:r>
              <a:rPr lang="pl-PL" sz="2400" dirty="0"/>
              <a:t>4. </a:t>
            </a:r>
            <a:r>
              <a:rPr lang="pl-PL" sz="2400" dirty="0" err="1"/>
              <a:t>Úkolem</a:t>
            </a:r>
            <a:r>
              <a:rPr lang="pl-PL" sz="2400" dirty="0"/>
              <a:t> projektu, tedy </a:t>
            </a:r>
            <a:r>
              <a:rPr lang="pl-PL" sz="2400" dirty="0" err="1"/>
              <a:t>prezentace</a:t>
            </a:r>
            <a:r>
              <a:rPr lang="pl-PL" sz="2400" dirty="0"/>
              <a:t>, by </a:t>
            </a:r>
            <a:r>
              <a:rPr lang="pl-PL" sz="2400" dirty="0" err="1"/>
              <a:t>měli</a:t>
            </a:r>
            <a:r>
              <a:rPr lang="pl-PL" sz="2400" dirty="0"/>
              <a:t> </a:t>
            </a:r>
            <a:r>
              <a:rPr lang="pl-PL" sz="2400" dirty="0" err="1"/>
              <a:t>studenti</a:t>
            </a:r>
            <a:r>
              <a:rPr lang="pl-PL" sz="2400" dirty="0"/>
              <a:t> </a:t>
            </a:r>
            <a:r>
              <a:rPr lang="pl-PL" sz="2400" dirty="0" err="1"/>
              <a:t>vypracovat</a:t>
            </a:r>
            <a:r>
              <a:rPr lang="pl-PL" sz="2400" dirty="0"/>
              <a:t> </a:t>
            </a:r>
            <a:r>
              <a:rPr lang="pl-PL" sz="2400" dirty="0" err="1"/>
              <a:t>částečně</a:t>
            </a:r>
            <a:r>
              <a:rPr lang="pl-PL" sz="2400" dirty="0"/>
              <a:t> </a:t>
            </a:r>
            <a:r>
              <a:rPr lang="pl-PL" sz="2400" dirty="0" err="1"/>
              <a:t>během</a:t>
            </a:r>
            <a:r>
              <a:rPr lang="pl-PL" sz="2400" dirty="0"/>
              <a:t> </a:t>
            </a:r>
            <a:r>
              <a:rPr lang="pl-PL" sz="2400" dirty="0" err="1"/>
              <a:t>školních</a:t>
            </a:r>
            <a:r>
              <a:rPr lang="pl-PL" sz="2400" dirty="0"/>
              <a:t> </a:t>
            </a:r>
            <a:r>
              <a:rPr lang="pl-PL" sz="2400" dirty="0" err="1"/>
              <a:t>hodin</a:t>
            </a:r>
            <a:r>
              <a:rPr lang="pl-PL" sz="2400" dirty="0"/>
              <a:t> (v </a:t>
            </a:r>
            <a:r>
              <a:rPr lang="pl-PL" sz="2400" dirty="0" err="1"/>
              <a:t>závislosti</a:t>
            </a:r>
            <a:r>
              <a:rPr lang="pl-PL" sz="2400" dirty="0"/>
              <a:t> na </a:t>
            </a:r>
            <a:r>
              <a:rPr lang="pl-PL" sz="2400" dirty="0" err="1"/>
              <a:t>intelektuálních</a:t>
            </a:r>
            <a:r>
              <a:rPr lang="pl-PL" sz="2400" dirty="0"/>
              <a:t> </a:t>
            </a:r>
            <a:r>
              <a:rPr lang="pl-PL" sz="2400" dirty="0" err="1"/>
              <a:t>schopnostech</a:t>
            </a:r>
            <a:r>
              <a:rPr lang="pl-PL" sz="2400" dirty="0"/>
              <a:t> </a:t>
            </a:r>
            <a:r>
              <a:rPr lang="pl-PL" sz="2400" dirty="0" err="1"/>
              <a:t>studentů</a:t>
            </a:r>
            <a:r>
              <a:rPr lang="pl-PL" sz="2400" dirty="0"/>
              <a:t>). </a:t>
            </a:r>
            <a:r>
              <a:rPr lang="pl-PL" sz="2400" dirty="0" err="1"/>
              <a:t>Učitel</a:t>
            </a:r>
            <a:r>
              <a:rPr lang="pl-PL" sz="2400" dirty="0"/>
              <a:t> by </a:t>
            </a:r>
            <a:r>
              <a:rPr lang="pl-PL" sz="2400" dirty="0" err="1"/>
              <a:t>měl</a:t>
            </a:r>
            <a:r>
              <a:rPr lang="pl-PL" sz="2400" dirty="0"/>
              <a:t> </a:t>
            </a:r>
            <a:r>
              <a:rPr lang="pl-PL" sz="2400" dirty="0" err="1"/>
              <a:t>pomoci</a:t>
            </a:r>
            <a:r>
              <a:rPr lang="pl-PL" sz="2400" dirty="0"/>
              <a:t> s </a:t>
            </a:r>
            <a:r>
              <a:rPr lang="pl-PL" sz="2400" dirty="0" err="1"/>
              <a:t>vytvořením</a:t>
            </a:r>
            <a:r>
              <a:rPr lang="pl-PL" sz="2400" dirty="0"/>
              <a:t> </a:t>
            </a:r>
            <a:r>
              <a:rPr lang="pl-PL" sz="2400" dirty="0" err="1"/>
              <a:t>pracovního</a:t>
            </a:r>
            <a:r>
              <a:rPr lang="pl-PL" sz="2400" dirty="0"/>
              <a:t> </a:t>
            </a:r>
            <a:r>
              <a:rPr lang="pl-PL" sz="2400" dirty="0" err="1"/>
              <a:t>plánu</a:t>
            </a:r>
            <a:r>
              <a:rPr lang="pl-PL" sz="2400" dirty="0"/>
              <a:t> pro </a:t>
            </a:r>
            <a:r>
              <a:rPr lang="pl-PL" sz="2400" dirty="0" err="1"/>
              <a:t>každý</a:t>
            </a:r>
            <a:r>
              <a:rPr lang="pl-PL" sz="2400" dirty="0"/>
              <a:t> </a:t>
            </a:r>
            <a:r>
              <a:rPr lang="pl-PL" sz="2400" dirty="0" err="1"/>
              <a:t>pár</a:t>
            </a:r>
            <a:r>
              <a:rPr lang="pl-PL" sz="2400" dirty="0"/>
              <a:t>, </a:t>
            </a:r>
            <a:r>
              <a:rPr lang="pl-PL" sz="2400" dirty="0" err="1"/>
              <a:t>což</a:t>
            </a:r>
            <a:r>
              <a:rPr lang="pl-PL" sz="2400" dirty="0"/>
              <a:t> </a:t>
            </a:r>
            <a:r>
              <a:rPr lang="pl-PL" sz="2400" dirty="0" err="1"/>
              <a:t>usnadní</a:t>
            </a:r>
            <a:r>
              <a:rPr lang="pl-PL" sz="2400" dirty="0"/>
              <a:t> </a:t>
            </a:r>
            <a:r>
              <a:rPr lang="pl-PL" sz="2400" dirty="0" err="1"/>
              <a:t>správné</a:t>
            </a:r>
            <a:r>
              <a:rPr lang="pl-PL" sz="2400" dirty="0"/>
              <a:t> </a:t>
            </a:r>
            <a:r>
              <a:rPr lang="pl-PL" sz="2400" dirty="0" err="1"/>
              <a:t>provedení</a:t>
            </a:r>
            <a:r>
              <a:rPr lang="pl-PL" sz="2400" dirty="0"/>
              <a:t> projektu.</a:t>
            </a:r>
          </a:p>
          <a:p>
            <a:pPr marL="0" indent="0">
              <a:buNone/>
            </a:pPr>
            <a:r>
              <a:rPr lang="pl-PL" sz="2400" dirty="0"/>
              <a:t>5. </a:t>
            </a:r>
            <a:r>
              <a:rPr lang="pl-PL" sz="2400" dirty="0" err="1"/>
              <a:t>Důležité</a:t>
            </a:r>
            <a:r>
              <a:rPr lang="pl-PL" sz="2400" dirty="0"/>
              <a:t> je </a:t>
            </a:r>
            <a:r>
              <a:rPr lang="pl-PL" sz="2400" dirty="0" err="1"/>
              <a:t>upozornit</a:t>
            </a:r>
            <a:r>
              <a:rPr lang="pl-PL" sz="2400" dirty="0"/>
              <a:t> </a:t>
            </a:r>
            <a:r>
              <a:rPr lang="pl-PL" sz="2400" dirty="0" err="1"/>
              <a:t>děti</a:t>
            </a:r>
            <a:r>
              <a:rPr lang="pl-PL" sz="2400" dirty="0"/>
              <a:t>, aby </a:t>
            </a:r>
            <a:r>
              <a:rPr lang="pl-PL" sz="2400" dirty="0" err="1"/>
              <a:t>prezentace</a:t>
            </a:r>
            <a:r>
              <a:rPr lang="pl-PL" sz="2400" dirty="0"/>
              <a:t> </a:t>
            </a:r>
            <a:r>
              <a:rPr lang="pl-PL" sz="2400" dirty="0" err="1"/>
              <a:t>nebyly</a:t>
            </a:r>
            <a:r>
              <a:rPr lang="pl-PL" sz="2400" dirty="0"/>
              <a:t> </a:t>
            </a:r>
            <a:r>
              <a:rPr lang="pl-PL" sz="2400" dirty="0" err="1"/>
              <a:t>přeplněny</a:t>
            </a:r>
            <a:r>
              <a:rPr lang="pl-PL" sz="2400" dirty="0"/>
              <a:t> </a:t>
            </a:r>
            <a:r>
              <a:rPr lang="pl-PL" sz="2400" dirty="0" err="1"/>
              <a:t>obsahem</a:t>
            </a:r>
            <a:r>
              <a:rPr lang="pl-PL" sz="2400" dirty="0"/>
              <a:t>, </a:t>
            </a:r>
            <a:r>
              <a:rPr lang="pl-PL" sz="2400" dirty="0" err="1"/>
              <a:t>někdy</a:t>
            </a:r>
            <a:r>
              <a:rPr lang="pl-PL" sz="2400" dirty="0"/>
              <a:t> obrazy </a:t>
            </a:r>
            <a:r>
              <a:rPr lang="pl-PL" sz="2400" dirty="0" err="1"/>
              <a:t>řeknou</a:t>
            </a:r>
            <a:r>
              <a:rPr lang="pl-PL" sz="2400" dirty="0"/>
              <a:t> </a:t>
            </a:r>
            <a:r>
              <a:rPr lang="pl-PL" sz="2400" dirty="0" err="1"/>
              <a:t>více</a:t>
            </a:r>
            <a:r>
              <a:rPr lang="pl-PL" sz="2400" dirty="0"/>
              <a:t> </a:t>
            </a:r>
            <a:r>
              <a:rPr lang="pl-PL" sz="2400" dirty="0" err="1"/>
              <a:t>než</a:t>
            </a:r>
            <a:r>
              <a:rPr lang="pl-PL" sz="2400" dirty="0"/>
              <a:t> </a:t>
            </a:r>
            <a:r>
              <a:rPr lang="pl-PL" sz="2400" dirty="0" err="1"/>
              <a:t>slova</a:t>
            </a:r>
            <a:r>
              <a:rPr lang="pl-PL" sz="2400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C181560-BA18-4F05-C32B-CE8698B0E0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2384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Průvodce</a:t>
            </a:r>
            <a:r>
              <a:rPr lang="pl-PL" dirty="0"/>
              <a:t> </a:t>
            </a:r>
            <a:r>
              <a:rPr lang="pl-PL" dirty="0" err="1"/>
              <a:t>učitele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6.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Učitel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měl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studentům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upozornit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, aby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jejich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připravovaná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prezentace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byla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promyšlená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, aby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ji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mohli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následně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srozumitelným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způsobem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prezentovat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fóru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třídy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Učitel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může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studentům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poskytovat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pokyny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závislosti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jejich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potřebách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. Je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důležité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studenty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upomínat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, aby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nepřepisovali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definice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ze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zdrojů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Pokud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jejich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slovní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zásoba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není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dostatečná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k tomu, aby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obsah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popsali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vlastními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slovy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mohou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ji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nahradit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kresbami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nebo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vhodnými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fotografiemi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výstřižky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z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novin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8. Na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prezentaci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měli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být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zapojeni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oba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členové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páru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Druhá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část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úkolu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měla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být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z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velké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části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vypracována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během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školních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hodin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Doma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nebo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mimoškolních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aktivitách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si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studenti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mohou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připravit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pouze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materiály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obsah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pro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vytvoření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500" dirty="0" err="1">
                <a:latin typeface="Arial" panose="020B0604020202020204" pitchFamily="34" charset="0"/>
                <a:cs typeface="Arial" panose="020B0604020202020204" pitchFamily="34" charset="0"/>
              </a:rPr>
              <a:t>plakátu</a:t>
            </a:r>
            <a:r>
              <a:rPr lang="pl-PL" sz="3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4A3CAC8-8020-45BA-DD15-02847ED6F2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84755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3662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Způsoby</a:t>
            </a:r>
            <a:r>
              <a:rPr lang="pl-PL" dirty="0"/>
              <a:t> </a:t>
            </a:r>
            <a:r>
              <a:rPr lang="pl-PL" dirty="0" err="1"/>
              <a:t>komunikace</a:t>
            </a:r>
            <a:r>
              <a:rPr lang="pl-PL" dirty="0"/>
              <a:t> pro </a:t>
            </a:r>
            <a:r>
              <a:rPr lang="pl-PL" dirty="0" err="1"/>
              <a:t>neslyšící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err="1"/>
              <a:t>Lekce</a:t>
            </a:r>
            <a:r>
              <a:rPr lang="pl-PL" b="1" dirty="0"/>
              <a:t> je </a:t>
            </a:r>
            <a:r>
              <a:rPr lang="pl-PL" b="1" dirty="0" err="1"/>
              <a:t>určena</a:t>
            </a:r>
            <a:r>
              <a:rPr lang="pl-PL" b="1" dirty="0"/>
              <a:t> pro </a:t>
            </a:r>
            <a:r>
              <a:rPr lang="pl-PL" b="1" dirty="0" err="1"/>
              <a:t>žáky</a:t>
            </a:r>
            <a:r>
              <a:rPr lang="pl-PL" b="1" dirty="0"/>
              <a:t> </a:t>
            </a:r>
            <a:r>
              <a:rPr lang="pl-PL" b="1" dirty="0" err="1"/>
              <a:t>neslyšící</a:t>
            </a:r>
            <a:r>
              <a:rPr lang="pl-PL" b="1" dirty="0"/>
              <a:t> v </a:t>
            </a:r>
            <a:r>
              <a:rPr lang="pl-PL" b="1" dirty="0" err="1"/>
              <a:t>rámci</a:t>
            </a:r>
            <a:r>
              <a:rPr lang="pl-PL" b="1" dirty="0"/>
              <a:t> </a:t>
            </a:r>
            <a:r>
              <a:rPr lang="pl-PL" b="1" dirty="0" err="1"/>
              <a:t>výuky</a:t>
            </a:r>
            <a:r>
              <a:rPr lang="pl-PL" b="1" dirty="0"/>
              <a:t> </a:t>
            </a:r>
            <a:r>
              <a:rPr lang="pl-PL" b="1" dirty="0" err="1"/>
              <a:t>sociální</a:t>
            </a:r>
            <a:r>
              <a:rPr lang="pl-PL" b="1" dirty="0"/>
              <a:t> </a:t>
            </a:r>
            <a:r>
              <a:rPr lang="pl-PL" b="1" dirty="0" err="1"/>
              <a:t>komunikace</a:t>
            </a:r>
            <a:r>
              <a:rPr lang="pl-PL" b="1" dirty="0"/>
              <a:t>.</a:t>
            </a:r>
            <a:endParaRPr lang="pl-PL" b="1" dirty="0">
              <a:solidFill>
                <a:schemeClr val="tx2"/>
              </a:solidFill>
            </a:endParaRPr>
          </a:p>
          <a:p>
            <a:endParaRPr lang="pl-PL" dirty="0">
              <a:solidFill>
                <a:schemeClr val="tx2"/>
              </a:solidFill>
            </a:endParaRPr>
          </a:p>
        </p:txBody>
      </p:sp>
      <p:pic>
        <p:nvPicPr>
          <p:cNvPr id="4" name="Picture 2" descr="C:\Documents and Settings\Kasia\Moje dokumenty\rece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700213"/>
            <a:ext cx="4248472" cy="2736304"/>
          </a:xfrm>
          <a:prstGeom prst="rect">
            <a:avLst/>
          </a:prstGeom>
          <a:noFill/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B2EF301A-82EC-55DA-BE6A-533DF1CCEE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3160" y="327762"/>
            <a:ext cx="8229600" cy="1143000"/>
          </a:xfrm>
        </p:spPr>
        <p:txBody>
          <a:bodyPr/>
          <a:lstStyle/>
          <a:p>
            <a:r>
              <a:rPr lang="pl-PL" dirty="0" err="1"/>
              <a:t>Průvodce</a:t>
            </a:r>
            <a:r>
              <a:rPr lang="pl-PL" dirty="0"/>
              <a:t> </a:t>
            </a:r>
            <a:r>
              <a:rPr lang="pl-PL" dirty="0" err="1"/>
              <a:t>učitele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772816"/>
            <a:ext cx="8229600" cy="3633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500" dirty="0"/>
              <a:t>10.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Navrhovaný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čas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pro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provedení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projektu je 2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týdny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včetně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prezentace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projektu).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Pokud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je to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nutné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přítomnost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třídě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několika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studentů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speciálními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potřebami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může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být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doba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prodloužena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týden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11. Je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doporučeno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, aby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při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realizaci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tohoto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projektu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požádat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spolupráci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psychologa,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učitele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znakového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latin typeface="Arial" panose="020B0604020202020204" pitchFamily="34" charset="0"/>
                <a:cs typeface="Arial" panose="020B0604020202020204" pitchFamily="34" charset="0"/>
              </a:rPr>
              <a:t>jazyka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 a logopeda.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6423" y="626535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26984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6A414A46-F99E-BEF7-91F4-EE1EEF2735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32656"/>
            <a:ext cx="5148064" cy="1080039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E9EB89A8-374D-14A4-4D58-8C329D9066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93296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C589E9B3-81B7-ACD9-9A01-960AF4537A5A}"/>
              </a:ext>
            </a:extLst>
          </p:cNvPr>
          <p:cNvSpPr txBox="1"/>
          <p:nvPr/>
        </p:nvSpPr>
        <p:spPr>
          <a:xfrm>
            <a:off x="467544" y="2204851"/>
            <a:ext cx="8208912" cy="1262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Spolufinancováno z fondů EU. Vyjádřené názory a názory jsou výhradně názory autora (autorů) a nemusí nutně odrážet názory a názory Evropské unie nebo Nadace pro rozvoj vzdělávacího systému. Nenese za ně odpovědnost ani Evropská unie, ani Nadace pro rozvoj vzdělávací soustavy.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328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Obsah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1. </a:t>
            </a:r>
            <a:r>
              <a:rPr lang="pl-PL" dirty="0" err="1"/>
              <a:t>Úvod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2. </a:t>
            </a:r>
            <a:r>
              <a:rPr lang="pl-PL" dirty="0" err="1"/>
              <a:t>Úkoly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3. </a:t>
            </a:r>
            <a:r>
              <a:rPr lang="pl-PL" dirty="0" err="1"/>
              <a:t>Preces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4. Zdroje</a:t>
            </a:r>
          </a:p>
          <a:p>
            <a:pPr marL="0" indent="0">
              <a:buNone/>
            </a:pPr>
            <a:r>
              <a:rPr lang="pl-PL" dirty="0"/>
              <a:t>5. </a:t>
            </a:r>
            <a:r>
              <a:rPr lang="pl-PL" dirty="0" err="1"/>
              <a:t>Hodnocení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6. </a:t>
            </a:r>
            <a:r>
              <a:rPr lang="pl-PL" dirty="0" err="1"/>
              <a:t>Závěr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7. </a:t>
            </a:r>
            <a:r>
              <a:rPr lang="pl-PL" dirty="0" err="1"/>
              <a:t>Průvodce</a:t>
            </a:r>
            <a:r>
              <a:rPr lang="pl-PL" dirty="0"/>
              <a:t> </a:t>
            </a:r>
            <a:r>
              <a:rPr lang="pl-PL" dirty="0" err="1"/>
              <a:t>učitele</a:t>
            </a:r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2C830BB-B9FE-7BAC-96A4-5134BA3678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40140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Úvod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1. Co to je </a:t>
            </a:r>
            <a:r>
              <a:rPr lang="pl-PL" dirty="0" err="1"/>
              <a:t>komunikace</a:t>
            </a:r>
            <a:r>
              <a:rPr lang="pl-PL" dirty="0"/>
              <a:t> </a:t>
            </a:r>
            <a:r>
              <a:rPr lang="pl-PL" dirty="0" err="1"/>
              <a:t>mezi</a:t>
            </a:r>
            <a:r>
              <a:rPr lang="pl-PL" dirty="0"/>
              <a:t> </a:t>
            </a:r>
            <a:r>
              <a:rPr lang="pl-PL" dirty="0" err="1"/>
              <a:t>lidmi</a:t>
            </a:r>
            <a:r>
              <a:rPr lang="pl-PL" dirty="0"/>
              <a:t>? </a:t>
            </a:r>
          </a:p>
          <a:p>
            <a:pPr marL="0" indent="0">
              <a:buNone/>
            </a:pPr>
            <a:r>
              <a:rPr lang="pl-PL" dirty="0"/>
              <a:t>2. </a:t>
            </a:r>
            <a:r>
              <a:rPr lang="pl-PL" dirty="0" err="1"/>
              <a:t>Jaké</a:t>
            </a:r>
            <a:r>
              <a:rPr lang="pl-PL" dirty="0"/>
              <a:t> formy </a:t>
            </a:r>
            <a:r>
              <a:rPr lang="pl-PL" dirty="0" err="1"/>
              <a:t>komunikace</a:t>
            </a:r>
            <a:r>
              <a:rPr lang="pl-PL" dirty="0"/>
              <a:t> </a:t>
            </a:r>
            <a:r>
              <a:rPr lang="pl-PL" dirty="0" err="1"/>
              <a:t>neslyšících</a:t>
            </a:r>
            <a:r>
              <a:rPr lang="pl-PL" dirty="0"/>
              <a:t> </a:t>
            </a:r>
            <a:r>
              <a:rPr lang="pl-PL" dirty="0" err="1"/>
              <a:t>osob</a:t>
            </a:r>
            <a:r>
              <a:rPr lang="pl-PL" dirty="0"/>
              <a:t> </a:t>
            </a:r>
            <a:r>
              <a:rPr lang="pl-PL" dirty="0" err="1"/>
              <a:t>znáte</a:t>
            </a:r>
            <a:r>
              <a:rPr lang="pl-PL" dirty="0"/>
              <a:t>? </a:t>
            </a:r>
          </a:p>
          <a:p>
            <a:pPr marL="0" indent="0">
              <a:buNone/>
            </a:pPr>
            <a:r>
              <a:rPr lang="pl-PL" dirty="0"/>
              <a:t>3. Jak </a:t>
            </a:r>
            <a:r>
              <a:rPr lang="pl-PL" dirty="0" err="1"/>
              <a:t>se</a:t>
            </a:r>
            <a:r>
              <a:rPr lang="pl-PL" dirty="0"/>
              <a:t> </a:t>
            </a:r>
            <a:r>
              <a:rPr lang="pl-PL" dirty="0" err="1"/>
              <a:t>vy</a:t>
            </a:r>
            <a:r>
              <a:rPr lang="pl-PL" dirty="0"/>
              <a:t> </a:t>
            </a:r>
            <a:r>
              <a:rPr lang="pl-PL" dirty="0" err="1"/>
              <a:t>komunikujete</a:t>
            </a:r>
            <a:r>
              <a:rPr lang="pl-PL" dirty="0"/>
              <a:t> s osobami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vaší</a:t>
            </a:r>
            <a:r>
              <a:rPr lang="pl-PL" dirty="0"/>
              <a:t> </a:t>
            </a:r>
            <a:r>
              <a:rPr lang="pl-PL" dirty="0" err="1"/>
              <a:t>rodině</a:t>
            </a:r>
            <a:r>
              <a:rPr lang="pl-PL" dirty="0"/>
              <a:t>, </a:t>
            </a:r>
            <a:r>
              <a:rPr lang="pl-PL" dirty="0" err="1"/>
              <a:t>spolužáky</a:t>
            </a:r>
            <a:r>
              <a:rPr lang="pl-PL" dirty="0"/>
              <a:t> ze </a:t>
            </a:r>
            <a:r>
              <a:rPr lang="pl-PL" dirty="0" err="1"/>
              <a:t>školy</a:t>
            </a:r>
            <a:r>
              <a:rPr lang="pl-PL" dirty="0"/>
              <a:t>, </a:t>
            </a:r>
            <a:r>
              <a:rPr lang="pl-PL" dirty="0" err="1"/>
              <a:t>učiteli</a:t>
            </a:r>
            <a:r>
              <a:rPr lang="pl-PL" dirty="0"/>
              <a:t>, </a:t>
            </a:r>
            <a:r>
              <a:rPr lang="pl-PL" dirty="0" err="1"/>
              <a:t>vychovateli</a:t>
            </a:r>
            <a:r>
              <a:rPr lang="pl-PL" dirty="0"/>
              <a:t>? 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4000" dirty="0" err="1"/>
              <a:t>Znáte</a:t>
            </a:r>
            <a:r>
              <a:rPr lang="pl-PL" sz="4000" dirty="0"/>
              <a:t> </a:t>
            </a:r>
            <a:r>
              <a:rPr lang="pl-PL" sz="4000" dirty="0" err="1"/>
              <a:t>odpovědi</a:t>
            </a:r>
            <a:r>
              <a:rPr lang="pl-PL" sz="4000" dirty="0"/>
              <a:t> na tyto </a:t>
            </a:r>
            <a:r>
              <a:rPr lang="pl-PL" sz="4000" dirty="0" err="1"/>
              <a:t>otázky</a:t>
            </a:r>
            <a:r>
              <a:rPr lang="pl-PL" sz="4000" dirty="0"/>
              <a:t>?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DC389F2-F6B7-F03D-DCDC-AD078BC5EC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199" y="1567333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Osoby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neslyšící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používají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různé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formy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komunikace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mezi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sebou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, s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rodinou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</a:p>
          <a:p>
            <a:pPr>
              <a:buNone/>
            </a:pP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nejbližším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okolím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buNone/>
            </a:pP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Určitě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znáte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tyto formy </a:t>
            </a:r>
          </a:p>
          <a:p>
            <a:pPr>
              <a:buNone/>
            </a:pP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komunikace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pouze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třeba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uspořádat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, a to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bude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vaším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úkolem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Picture 2" descr="C:\Documents and Settings\Kasia\Moje dokumenty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844824"/>
            <a:ext cx="3168352" cy="3456384"/>
          </a:xfrm>
          <a:prstGeom prst="rect">
            <a:avLst/>
          </a:prstGeom>
          <a:noFill/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EFD0F2E1-74B1-AEF6-9C03-05E658DCFD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B5C63B28-0AA5-C0BD-243C-60330E811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111" y="246024"/>
            <a:ext cx="25557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pl-PL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Zavedení</a:t>
            </a:r>
            <a:r>
              <a:rPr kumimoji="0" lang="cs-CZ" altLang="pl-PL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cs-CZ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Způsoby</a:t>
            </a:r>
            <a:r>
              <a:rPr lang="pl-PL" sz="3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pl-PL" sz="36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komunikace</a:t>
            </a:r>
            <a:r>
              <a:rPr lang="pl-PL" sz="3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pro </a:t>
            </a:r>
            <a:r>
              <a:rPr lang="pl-PL" sz="36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neslyšící</a:t>
            </a:r>
            <a:endParaRPr lang="pl-PL" sz="3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4818" name="Picture 2" descr="CO SŁYCHAĆ kopia_resiz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3" y="1844824"/>
            <a:ext cx="1944216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3" descr="rozmawiac_resiz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2852936"/>
            <a:ext cx="216024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Łącznik prosty ze strzałką 5"/>
          <p:cNvCxnSpPr/>
          <p:nvPr/>
        </p:nvCxnSpPr>
        <p:spPr>
          <a:xfrm>
            <a:off x="4499992" y="3284984"/>
            <a:ext cx="914400" cy="9144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az 2">
            <a:extLst>
              <a:ext uri="{FF2B5EF4-FFF2-40B4-BE49-F238E27FC236}">
                <a16:creationId xmlns:a16="http://schemas.microsoft.com/office/drawing/2014/main" id="{C63EB12F-D020-782F-32A6-481C664CEA1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Úkol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Úkol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bude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spočívat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vypsání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vysvětlení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všech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způsobů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komunikace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neslyšících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osob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Rozdělte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dvoučlenných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skupin a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každá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skupina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najde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informace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vytvoří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prezentaci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v programu PowerPoint na 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téma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b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        „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Způsoby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komunikace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pro 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neslyšící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4" name="Uśmiechnięta buźka 3"/>
          <p:cNvSpPr/>
          <p:nvPr/>
        </p:nvSpPr>
        <p:spPr>
          <a:xfrm>
            <a:off x="6372200" y="4005064"/>
            <a:ext cx="1944216" cy="1728192"/>
          </a:xfrm>
          <a:prstGeom prst="smileyFace">
            <a:avLst/>
          </a:prstGeom>
          <a:blipFill>
            <a:blip r:embed="rId2" cstate="print">
              <a:lum bright="6000"/>
            </a:blip>
            <a:tile tx="0" ty="0" sx="100000" sy="100000" flip="none" algn="tl"/>
          </a:blipFill>
          <a:ln cmpd="sng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61C7B602-7BF2-0BD6-4198-63B40FBF47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Úkol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Měli</a:t>
            </a:r>
            <a:r>
              <a:rPr lang="pl-PL" dirty="0"/>
              <a:t> </a:t>
            </a:r>
            <a:r>
              <a:rPr lang="pl-PL" dirty="0" err="1"/>
              <a:t>byste</a:t>
            </a:r>
            <a:r>
              <a:rPr lang="pl-PL" dirty="0"/>
              <a:t> </a:t>
            </a:r>
            <a:r>
              <a:rPr lang="pl-PL" dirty="0" err="1"/>
              <a:t>vypsat</a:t>
            </a:r>
            <a:r>
              <a:rPr lang="pl-PL" dirty="0"/>
              <a:t> </a:t>
            </a:r>
            <a:r>
              <a:rPr lang="pl-PL" dirty="0" err="1"/>
              <a:t>všechny</a:t>
            </a:r>
            <a:r>
              <a:rPr lang="pl-PL" dirty="0"/>
              <a:t> </a:t>
            </a:r>
            <a:r>
              <a:rPr lang="pl-PL" dirty="0" err="1"/>
              <a:t>způsoby</a:t>
            </a:r>
            <a:r>
              <a:rPr lang="pl-PL" dirty="0"/>
              <a:t> </a:t>
            </a:r>
            <a:r>
              <a:rPr lang="pl-PL" dirty="0" err="1"/>
              <a:t>komunikace</a:t>
            </a:r>
            <a:r>
              <a:rPr lang="pl-PL" dirty="0"/>
              <a:t> </a:t>
            </a:r>
            <a:r>
              <a:rPr lang="pl-PL" dirty="0" err="1"/>
              <a:t>neslyšících</a:t>
            </a:r>
            <a:r>
              <a:rPr lang="pl-PL" dirty="0"/>
              <a:t> </a:t>
            </a:r>
            <a:r>
              <a:rPr lang="pl-PL" dirty="0" err="1"/>
              <a:t>osob</a:t>
            </a:r>
            <a:r>
              <a:rPr lang="pl-PL" dirty="0"/>
              <a:t>.</a:t>
            </a:r>
          </a:p>
          <a:p>
            <a:r>
              <a:rPr lang="pl-PL" dirty="0" err="1"/>
              <a:t>Měli</a:t>
            </a:r>
            <a:r>
              <a:rPr lang="pl-PL" dirty="0"/>
              <a:t> </a:t>
            </a:r>
            <a:r>
              <a:rPr lang="pl-PL" dirty="0" err="1"/>
              <a:t>byste</a:t>
            </a:r>
            <a:r>
              <a:rPr lang="pl-PL" dirty="0"/>
              <a:t> je </a:t>
            </a:r>
            <a:r>
              <a:rPr lang="pl-PL" dirty="0" err="1"/>
              <a:t>stručně</a:t>
            </a:r>
            <a:r>
              <a:rPr lang="pl-PL" dirty="0"/>
              <a:t> </a:t>
            </a:r>
            <a:r>
              <a:rPr lang="pl-PL" dirty="0" err="1"/>
              <a:t>popsat</a:t>
            </a:r>
            <a:r>
              <a:rPr lang="pl-PL" dirty="0"/>
              <a:t>, co to </a:t>
            </a:r>
            <a:r>
              <a:rPr lang="pl-PL" dirty="0" err="1"/>
              <a:t>obnáší</a:t>
            </a:r>
            <a:r>
              <a:rPr lang="pl-PL" dirty="0"/>
              <a:t>.</a:t>
            </a:r>
          </a:p>
          <a:p>
            <a:r>
              <a:rPr lang="pl-PL" dirty="0" err="1"/>
              <a:t>Můžete</a:t>
            </a:r>
            <a:r>
              <a:rPr lang="pl-PL" dirty="0"/>
              <a:t> </a:t>
            </a:r>
            <a:r>
              <a:rPr lang="pl-PL" dirty="0" err="1"/>
              <a:t>využít</a:t>
            </a:r>
            <a:r>
              <a:rPr lang="pl-PL" dirty="0"/>
              <a:t> </a:t>
            </a:r>
            <a:r>
              <a:rPr lang="pl-PL" dirty="0" err="1"/>
              <a:t>posunkový</a:t>
            </a:r>
            <a:r>
              <a:rPr lang="pl-PL" dirty="0"/>
              <a:t> </a:t>
            </a:r>
            <a:r>
              <a:rPr lang="pl-PL" dirty="0" err="1"/>
              <a:t>jazyk</a:t>
            </a:r>
            <a:r>
              <a:rPr lang="pl-PL" dirty="0"/>
              <a:t>.</a:t>
            </a:r>
          </a:p>
          <a:p>
            <a:r>
              <a:rPr lang="pl-PL" dirty="0" err="1"/>
              <a:t>Můžete</a:t>
            </a:r>
            <a:r>
              <a:rPr lang="pl-PL" dirty="0"/>
              <a:t> </a:t>
            </a:r>
            <a:r>
              <a:rPr lang="pl-PL" dirty="0" err="1"/>
              <a:t>využít</a:t>
            </a:r>
            <a:r>
              <a:rPr lang="pl-PL" dirty="0"/>
              <a:t> </a:t>
            </a:r>
            <a:r>
              <a:rPr lang="pl-PL" dirty="0" err="1"/>
              <a:t>kresby</a:t>
            </a:r>
            <a:r>
              <a:rPr lang="pl-PL" dirty="0"/>
              <a:t> a videa. 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4DC0A86-907D-860A-C437-12EDFA626B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/>
          <a:lstStyle/>
          <a:p>
            <a:r>
              <a:rPr lang="pl-PL" dirty="0" err="1"/>
              <a:t>Preces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199" y="1163143"/>
            <a:ext cx="8229600" cy="4708525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Přípravný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proces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první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části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úkolu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: V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této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části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úkolu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musíte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dvojicích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připravit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multimediální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prezentaci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na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dané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téma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Každá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prezentace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by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měla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obsahovat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následující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obsah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Téma</a:t>
            </a:r>
            <a:endParaRPr lang="pl-PL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+mj-lt"/>
              <a:buAutoNum type="arabicPeriod"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Jména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a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příjmení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studentů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kteří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ji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připravili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Zpracování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tématu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podle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pokynů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: </a:t>
            </a:r>
          </a:p>
          <a:p>
            <a:pPr marL="0" indent="0" algn="l">
              <a:buNone/>
            </a:pP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-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Způsoby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komunikace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neslyšících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osob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 marL="0" indent="0" algn="l">
              <a:buNone/>
            </a:pP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- Popis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každého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způsobu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komunikace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 marL="0" indent="0" algn="l">
              <a:buNone/>
            </a:pP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-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Kresba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nebo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fotografie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navíc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 marL="0" indent="0" algn="l">
              <a:buNone/>
            </a:pP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- Je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možné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vytvořit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video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představující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komunikaci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neslyšících</a:t>
            </a:r>
            <a:r>
              <a:rPr lang="pl-PL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pl-PL" b="0" i="0" dirty="0" err="1">
                <a:solidFill>
                  <a:srgbClr val="374151"/>
                </a:solidFill>
                <a:effectLst/>
                <a:latin typeface="Söhne"/>
              </a:rPr>
              <a:t>osob</a:t>
            </a:r>
            <a:endParaRPr lang="pl-PL" b="0" i="0" dirty="0">
              <a:solidFill>
                <a:srgbClr val="374151"/>
              </a:solidFill>
              <a:effectLst/>
              <a:latin typeface="Söhne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EDFA65B-119B-4624-A738-73B3905B11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021288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402840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Techniczny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4000</TotalTime>
  <Words>1093</Words>
  <Application>Microsoft Office PowerPoint</Application>
  <PresentationFormat>Pokaz na ekranie (4:3)</PresentationFormat>
  <Paragraphs>129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7" baseType="lpstr">
      <vt:lpstr>Arial</vt:lpstr>
      <vt:lpstr>Arial Unicode MS</vt:lpstr>
      <vt:lpstr>Calibri</vt:lpstr>
      <vt:lpstr>Söhne</vt:lpstr>
      <vt:lpstr>Times New Roman</vt:lpstr>
      <vt:lpstr>Motyw pakietu Office</vt:lpstr>
      <vt:lpstr>Jazyk neslyšících</vt:lpstr>
      <vt:lpstr>Způsoby komunikace pro neslyšící</vt:lpstr>
      <vt:lpstr>Obsah</vt:lpstr>
      <vt:lpstr>Úvod</vt:lpstr>
      <vt:lpstr>Prezentacja programu PowerPoint</vt:lpstr>
      <vt:lpstr>Způsoby komunikace pro neslyšící</vt:lpstr>
      <vt:lpstr>Úkol </vt:lpstr>
      <vt:lpstr>Úkol</vt:lpstr>
      <vt:lpstr>Preces:</vt:lpstr>
      <vt:lpstr>Preces – akční plán</vt:lpstr>
      <vt:lpstr>Zdroje </vt:lpstr>
      <vt:lpstr>Hodnocení:</vt:lpstr>
      <vt:lpstr>Hodnocení :</vt:lpstr>
      <vt:lpstr>Hodnocení:</vt:lpstr>
      <vt:lpstr>Závěr:</vt:lpstr>
      <vt:lpstr>Závěr:</vt:lpstr>
      <vt:lpstr>Závěr </vt:lpstr>
      <vt:lpstr>Průvodce učitele:</vt:lpstr>
      <vt:lpstr>Průvodce učitele:</vt:lpstr>
      <vt:lpstr>Průvodce učitele:</vt:lpstr>
      <vt:lpstr>Prezentacja programu PowerPoint</vt:lpstr>
    </vt:vector>
  </TitlesOfParts>
  <Company>wiater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Język Głuchych</dc:title>
  <dc:creator>Kasia</dc:creator>
  <cp:lastModifiedBy>xx xx</cp:lastModifiedBy>
  <cp:revision>22</cp:revision>
  <dcterms:created xsi:type="dcterms:W3CDTF">2017-09-27T15:41:11Z</dcterms:created>
  <dcterms:modified xsi:type="dcterms:W3CDTF">2025-05-12T10:32:38Z</dcterms:modified>
</cp:coreProperties>
</file>