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5" r:id="rId9"/>
    <p:sldId id="263" r:id="rId10"/>
    <p:sldId id="265" r:id="rId11"/>
    <p:sldId id="276" r:id="rId12"/>
    <p:sldId id="266" r:id="rId13"/>
    <p:sldId id="267" r:id="rId14"/>
    <p:sldId id="268" r:id="rId15"/>
    <p:sldId id="269" r:id="rId16"/>
    <p:sldId id="270" r:id="rId17"/>
    <p:sldId id="271" r:id="rId18"/>
    <p:sldId id="272" r:id="rId19"/>
    <p:sldId id="273" r:id="rId20"/>
    <p:sldId id="274" r:id="rId21"/>
    <p:sldId id="277" r:id="rId22"/>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DB26BAB3-3FB6-48C1-AAAC-6082C3BEEC9A}" type="datetimeFigureOut">
              <a:rPr lang="pl-PL" smtClean="0"/>
              <a:pPr/>
              <a:t>05.05.2025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3F48E17-986C-4893-997E-B5617D320ABD}"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B26BAB3-3FB6-48C1-AAAC-6082C3BEEC9A}" type="datetimeFigureOut">
              <a:rPr lang="pl-PL" smtClean="0"/>
              <a:pPr/>
              <a:t>05.05.2025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3F48E17-986C-4893-997E-B5617D320ABD}"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B26BAB3-3FB6-48C1-AAAC-6082C3BEEC9A}" type="datetimeFigureOut">
              <a:rPr lang="pl-PL" smtClean="0"/>
              <a:pPr/>
              <a:t>05.05.2025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3F48E17-986C-4893-997E-B5617D320ABD}"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B26BAB3-3FB6-48C1-AAAC-6082C3BEEC9A}" type="datetimeFigureOut">
              <a:rPr lang="pl-PL" smtClean="0"/>
              <a:pPr/>
              <a:t>05.05.2025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3F48E17-986C-4893-997E-B5617D320ABD}"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DB26BAB3-3FB6-48C1-AAAC-6082C3BEEC9A}" type="datetimeFigureOut">
              <a:rPr lang="pl-PL" smtClean="0"/>
              <a:pPr/>
              <a:t>05.05.2025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3F48E17-986C-4893-997E-B5617D320ABD}"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DB26BAB3-3FB6-48C1-AAAC-6082C3BEEC9A}" type="datetimeFigureOut">
              <a:rPr lang="pl-PL" smtClean="0"/>
              <a:pPr/>
              <a:t>05.05.2025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3F48E17-986C-4893-997E-B5617D320ABD}"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DB26BAB3-3FB6-48C1-AAAC-6082C3BEEC9A}" type="datetimeFigureOut">
              <a:rPr lang="pl-PL" smtClean="0"/>
              <a:pPr/>
              <a:t>05.05.2025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3F48E17-986C-4893-997E-B5617D320ABD}"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DB26BAB3-3FB6-48C1-AAAC-6082C3BEEC9A}" type="datetimeFigureOut">
              <a:rPr lang="pl-PL" smtClean="0"/>
              <a:pPr/>
              <a:t>05.05.2025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3F48E17-986C-4893-997E-B5617D320ABD}"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DB26BAB3-3FB6-48C1-AAAC-6082C3BEEC9A}" type="datetimeFigureOut">
              <a:rPr lang="pl-PL" smtClean="0"/>
              <a:pPr/>
              <a:t>05.05.2025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3F48E17-986C-4893-997E-B5617D320ABD}"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DB26BAB3-3FB6-48C1-AAAC-6082C3BEEC9A}" type="datetimeFigureOut">
              <a:rPr lang="pl-PL" smtClean="0"/>
              <a:pPr/>
              <a:t>05.05.2025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3F48E17-986C-4893-997E-B5617D320ABD}"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DB26BAB3-3FB6-48C1-AAAC-6082C3BEEC9A}" type="datetimeFigureOut">
              <a:rPr lang="pl-PL" smtClean="0"/>
              <a:pPr/>
              <a:t>05.05.2025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3F48E17-986C-4893-997E-B5617D320ABD}"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26BAB3-3FB6-48C1-AAAC-6082C3BEEC9A}" type="datetimeFigureOut">
              <a:rPr lang="pl-PL" smtClean="0"/>
              <a:pPr/>
              <a:t>05.05.2025</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F48E17-986C-4893-997E-B5617D320ABD}"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signwriting.pl/" TargetMode="External"/><Relationship Id="rId2" Type="http://schemas.openxmlformats.org/officeDocument/2006/relationships/hyperlink" Target="http://www.signbank.org/wiki/index.php?title=Main_Page#About_this_Wiki"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www.niepelnosprawni.pl/ledge/x/17138"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060849"/>
            <a:ext cx="7772400" cy="864096"/>
          </a:xfrm>
        </p:spPr>
        <p:txBody>
          <a:bodyPr/>
          <a:lstStyle/>
          <a:p>
            <a:r>
              <a:rPr lang="pl-PL" dirty="0"/>
              <a:t>Język Głuchych</a:t>
            </a:r>
          </a:p>
        </p:txBody>
      </p:sp>
      <p:sp>
        <p:nvSpPr>
          <p:cNvPr id="3" name="Podtytuł 2"/>
          <p:cNvSpPr>
            <a:spLocks noGrp="1"/>
          </p:cNvSpPr>
          <p:nvPr>
            <p:ph type="subTitle" idx="1"/>
          </p:nvPr>
        </p:nvSpPr>
        <p:spPr>
          <a:xfrm>
            <a:off x="827584" y="2988880"/>
            <a:ext cx="7488832" cy="1016184"/>
          </a:xfrm>
        </p:spPr>
        <p:txBody>
          <a:bodyPr>
            <a:normAutofit/>
          </a:bodyPr>
          <a:lstStyle/>
          <a:p>
            <a:r>
              <a:rPr lang="pl-PL" dirty="0">
                <a:solidFill>
                  <a:schemeClr val="tx2"/>
                </a:solidFill>
              </a:rPr>
              <a:t>Sposoby komunikowania się osób głuchych</a:t>
            </a:r>
          </a:p>
        </p:txBody>
      </p:sp>
      <p:pic>
        <p:nvPicPr>
          <p:cNvPr id="4" name="Picture 2" descr="C:\Documents and Settings\Kasia\Moje dokumenty\rece.jpeg"/>
          <p:cNvPicPr>
            <a:picLocks noChangeAspect="1" noChangeArrowheads="1"/>
          </p:cNvPicPr>
          <p:nvPr/>
        </p:nvPicPr>
        <p:blipFill>
          <a:blip r:embed="rId2" cstate="print"/>
          <a:srcRect/>
          <a:stretch>
            <a:fillRect/>
          </a:stretch>
        </p:blipFill>
        <p:spPr bwMode="auto">
          <a:xfrm>
            <a:off x="3527884" y="3461260"/>
            <a:ext cx="1807642" cy="2674583"/>
          </a:xfrm>
          <a:prstGeom prst="rect">
            <a:avLst/>
          </a:prstGeom>
          <a:noFill/>
        </p:spPr>
      </p:pic>
      <p:pic>
        <p:nvPicPr>
          <p:cNvPr id="7" name="Obraz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Obraz 5">
            <a:extLst>
              <a:ext uri="{FF2B5EF4-FFF2-40B4-BE49-F238E27FC236}">
                <a16:creationId xmlns:a16="http://schemas.microsoft.com/office/drawing/2014/main" id="{BD0A9142-275E-C155-D364-EF8265650FF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59632" y="490490"/>
            <a:ext cx="6048672" cy="126898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Proces – plan działania</a:t>
            </a: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3768025357"/>
              </p:ext>
            </p:extLst>
          </p:nvPr>
        </p:nvGraphicFramePr>
        <p:xfrm>
          <a:off x="457200" y="1556792"/>
          <a:ext cx="8229600" cy="1877288"/>
        </p:xfrm>
        <a:graphic>
          <a:graphicData uri="http://schemas.openxmlformats.org/drawingml/2006/table">
            <a:tbl>
              <a:tblPr firstRow="1" bandRow="1">
                <a:tableStyleId>{5C22544A-7EE6-4342-B048-85BDC9FD1C3A}</a:tableStyleId>
              </a:tblPr>
              <a:tblGrid>
                <a:gridCol w="8229600">
                  <a:extLst>
                    <a:ext uri="{9D8B030D-6E8A-4147-A177-3AD203B41FA5}">
                      <a16:colId xmlns:a16="http://schemas.microsoft.com/office/drawing/2014/main" val="20000"/>
                    </a:ext>
                  </a:extLst>
                </a:gridCol>
              </a:tblGrid>
              <a:tr h="3796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dirty="0"/>
                        <a:t>I TYDZIEŃ PRACY: praca w parach</a:t>
                      </a:r>
                    </a:p>
                  </a:txBody>
                  <a:tcPr/>
                </a:tc>
                <a:extLst>
                  <a:ext uri="{0D108BD9-81ED-4DB2-BD59-A6C34878D82A}">
                    <a16:rowId xmlns:a16="http://schemas.microsoft.com/office/drawing/2014/main" val="10000"/>
                  </a:ext>
                </a:extLst>
              </a:tr>
              <a:tr h="1497670">
                <a:tc>
                  <a:txBody>
                    <a:bodyPr/>
                    <a:lstStyle/>
                    <a:p>
                      <a:pPr marL="285750" indent="-285750">
                        <a:buFont typeface="Arial" panose="020B0604020202020204" pitchFamily="34" charset="0"/>
                        <a:buChar char="•"/>
                      </a:pPr>
                      <a:r>
                        <a:rPr lang="pl-PL" dirty="0"/>
                        <a:t>Zapoznanie</a:t>
                      </a:r>
                      <a:r>
                        <a:rPr lang="pl-PL" baseline="0" dirty="0"/>
                        <a:t> z treścią zadania</a:t>
                      </a:r>
                    </a:p>
                    <a:p>
                      <a:pPr marL="285750" indent="-285750">
                        <a:buFont typeface="Arial" panose="020B0604020202020204" pitchFamily="34" charset="0"/>
                        <a:buChar char="•"/>
                      </a:pPr>
                      <a:r>
                        <a:rPr lang="pl-PL" baseline="0" dirty="0"/>
                        <a:t>Podział uczniów w pary </a:t>
                      </a:r>
                    </a:p>
                    <a:p>
                      <a:pPr marL="285750" indent="-285750">
                        <a:buFont typeface="Arial" panose="020B0604020202020204" pitchFamily="34" charset="0"/>
                        <a:buChar char="•"/>
                      </a:pPr>
                      <a:r>
                        <a:rPr lang="pl-PL" baseline="0" dirty="0"/>
                        <a:t>Zapoznanie zasadami pracy ze źródłami internetowymi oraz innymi, wybranie najważniejszych informacji, źródeł</a:t>
                      </a:r>
                    </a:p>
                    <a:p>
                      <a:endParaRPr lang="pl-PL" dirty="0"/>
                    </a:p>
                  </a:txBody>
                  <a:tcPr/>
                </a:tc>
                <a:extLst>
                  <a:ext uri="{0D108BD9-81ED-4DB2-BD59-A6C34878D82A}">
                    <a16:rowId xmlns:a16="http://schemas.microsoft.com/office/drawing/2014/main" val="10001"/>
                  </a:ext>
                </a:extLst>
              </a:tr>
            </a:tbl>
          </a:graphicData>
        </a:graphic>
      </p:graphicFrame>
      <p:graphicFrame>
        <p:nvGraphicFramePr>
          <p:cNvPr id="5" name="Tabela 4"/>
          <p:cNvGraphicFramePr>
            <a:graphicFrameLocks noGrp="1"/>
          </p:cNvGraphicFramePr>
          <p:nvPr>
            <p:extLst>
              <p:ext uri="{D42A27DB-BD31-4B8C-83A1-F6EECF244321}">
                <p14:modId xmlns:p14="http://schemas.microsoft.com/office/powerpoint/2010/main" val="1273031228"/>
              </p:ext>
            </p:extLst>
          </p:nvPr>
        </p:nvGraphicFramePr>
        <p:xfrm>
          <a:off x="467544" y="3789040"/>
          <a:ext cx="8136904" cy="1620768"/>
        </p:xfrm>
        <a:graphic>
          <a:graphicData uri="http://schemas.openxmlformats.org/drawingml/2006/table">
            <a:tbl>
              <a:tblPr firstRow="1" bandRow="1">
                <a:tableStyleId>{5C22544A-7EE6-4342-B048-85BDC9FD1C3A}</a:tableStyleId>
              </a:tblPr>
              <a:tblGrid>
                <a:gridCol w="8136904">
                  <a:extLst>
                    <a:ext uri="{9D8B030D-6E8A-4147-A177-3AD203B41FA5}">
                      <a16:colId xmlns:a16="http://schemas.microsoft.com/office/drawing/2014/main" val="20000"/>
                    </a:ext>
                  </a:extLst>
                </a:gridCol>
              </a:tblGrid>
              <a:tr h="432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dirty="0"/>
                        <a:t>II TYDZIEŃ</a:t>
                      </a:r>
                      <a:r>
                        <a:rPr lang="pl-PL" baseline="0" dirty="0"/>
                        <a:t> PRACY: praca w parach</a:t>
                      </a:r>
                      <a:endParaRPr lang="pl-PL" dirty="0"/>
                    </a:p>
                  </a:txBody>
                  <a:tcPr/>
                </a:tc>
                <a:extLst>
                  <a:ext uri="{0D108BD9-81ED-4DB2-BD59-A6C34878D82A}">
                    <a16:rowId xmlns:a16="http://schemas.microsoft.com/office/drawing/2014/main" val="10000"/>
                  </a:ext>
                </a:extLst>
              </a:tr>
              <a:tr h="432048">
                <a:tc>
                  <a:txBody>
                    <a:bodyPr/>
                    <a:lstStyle/>
                    <a:p>
                      <a:pPr marL="285750" indent="-285750">
                        <a:buFont typeface="Arial" panose="020B0604020202020204" pitchFamily="34" charset="0"/>
                        <a:buChar char="•"/>
                      </a:pPr>
                      <a:r>
                        <a:rPr lang="pl-PL" dirty="0"/>
                        <a:t>Opracowywanie zadań w parach</a:t>
                      </a:r>
                    </a:p>
                    <a:p>
                      <a:pPr marL="285750" indent="-285750">
                        <a:buFont typeface="Arial" panose="020B0604020202020204" pitchFamily="34" charset="0"/>
                        <a:buChar char="•"/>
                      </a:pPr>
                      <a:r>
                        <a:rPr lang="pl-PL" dirty="0"/>
                        <a:t>Przygotowywanie prezentacji multimedialnej</a:t>
                      </a:r>
                    </a:p>
                    <a:p>
                      <a:pPr marL="285750" indent="-285750">
                        <a:buFont typeface="Arial" panose="020B0604020202020204" pitchFamily="34" charset="0"/>
                        <a:buChar char="•"/>
                      </a:pPr>
                      <a:r>
                        <a:rPr lang="pl-PL" baseline="0" dirty="0"/>
                        <a:t>Prezentacja zadania na forum klasy</a:t>
                      </a:r>
                      <a:endParaRPr lang="pl-PL" dirty="0"/>
                    </a:p>
                    <a:p>
                      <a:endParaRPr lang="pl-PL" dirty="0"/>
                    </a:p>
                  </a:txBody>
                  <a:tcPr/>
                </a:tc>
                <a:extLst>
                  <a:ext uri="{0D108BD9-81ED-4DB2-BD59-A6C34878D82A}">
                    <a16:rowId xmlns:a16="http://schemas.microsoft.com/office/drawing/2014/main" val="10001"/>
                  </a:ext>
                </a:extLst>
              </a:tr>
            </a:tbl>
          </a:graphicData>
        </a:graphic>
      </p:graphicFrame>
      <p:pic>
        <p:nvPicPr>
          <p:cNvPr id="3" name="Obraz 2">
            <a:extLst>
              <a:ext uri="{FF2B5EF4-FFF2-40B4-BE49-F238E27FC236}">
                <a16:creationId xmlns:a16="http://schemas.microsoft.com/office/drawing/2014/main" id="{10B8DD3F-12A5-7930-1C62-9715685AD95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6064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Źródła </a:t>
            </a:r>
          </a:p>
        </p:txBody>
      </p:sp>
      <p:sp>
        <p:nvSpPr>
          <p:cNvPr id="3" name="Symbol zastępczy zawartości 2"/>
          <p:cNvSpPr>
            <a:spLocks noGrp="1"/>
          </p:cNvSpPr>
          <p:nvPr>
            <p:ph idx="1"/>
          </p:nvPr>
        </p:nvSpPr>
        <p:spPr/>
        <p:txBody>
          <a:bodyPr/>
          <a:lstStyle/>
          <a:p>
            <a:r>
              <a:rPr lang="pl-PL" dirty="0">
                <a:latin typeface="Calibri" pitchFamily="34" charset="0"/>
                <a:hlinkClick r:id="rId2"/>
              </a:rPr>
              <a:t>http://www.signbank.org/wiki/index.php?title=Main_Page#About_this_Wiki</a:t>
            </a:r>
            <a:endParaRPr lang="pl-PL" dirty="0">
              <a:latin typeface="Calibri" pitchFamily="34" charset="0"/>
            </a:endParaRPr>
          </a:p>
          <a:p>
            <a:r>
              <a:rPr lang="pl-PL" dirty="0" err="1">
                <a:hlinkClick r:id="rId3"/>
              </a:rPr>
              <a:t>www.signwriting.pl</a:t>
            </a:r>
            <a:endParaRPr lang="pl-PL" dirty="0"/>
          </a:p>
          <a:p>
            <a:r>
              <a:rPr lang="pl-PL" dirty="0">
                <a:hlinkClick r:id="rId4"/>
              </a:rPr>
              <a:t>http://www.niepelnosprawni.pl/ledge/x/17138</a:t>
            </a:r>
            <a:endParaRPr lang="pl-PL" dirty="0"/>
          </a:p>
          <a:p>
            <a:r>
              <a:rPr lang="pl-PL" dirty="0"/>
              <a:t>http://www.sds24.pl/</a:t>
            </a:r>
            <a:r>
              <a:rPr lang="pl-PL" dirty="0" err="1"/>
              <a:t>komunikacja-metody-porozumiewania-sie-osob-z-wada-sluchu</a:t>
            </a:r>
            <a:r>
              <a:rPr lang="pl-PL" dirty="0"/>
              <a:t>/</a:t>
            </a:r>
          </a:p>
        </p:txBody>
      </p:sp>
      <p:pic>
        <p:nvPicPr>
          <p:cNvPr id="4" name="Obraz 3">
            <a:extLst>
              <a:ext uri="{FF2B5EF4-FFF2-40B4-BE49-F238E27FC236}">
                <a16:creationId xmlns:a16="http://schemas.microsoft.com/office/drawing/2014/main" id="{24D53332-E0D5-5733-9D39-DD97F88B8531}"/>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Ewaluacja:</a:t>
            </a:r>
            <a:endParaRPr lang="pl-PL" dirty="0"/>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4200451722"/>
              </p:ext>
            </p:extLst>
          </p:nvPr>
        </p:nvGraphicFramePr>
        <p:xfrm>
          <a:off x="467543" y="1600200"/>
          <a:ext cx="8219256" cy="4133056"/>
        </p:xfrm>
        <a:graphic>
          <a:graphicData uri="http://schemas.openxmlformats.org/drawingml/2006/table">
            <a:tbl>
              <a:tblPr firstRow="1" bandRow="1">
                <a:tableStyleId>{5C22544A-7EE6-4342-B048-85BDC9FD1C3A}</a:tableStyleId>
              </a:tblPr>
              <a:tblGrid>
                <a:gridCol w="2047056">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576889">
                <a:tc>
                  <a:txBody>
                    <a:bodyPr/>
                    <a:lstStyle/>
                    <a:p>
                      <a:r>
                        <a:rPr lang="pl-PL" dirty="0"/>
                        <a:t>Liczba</a:t>
                      </a:r>
                      <a:r>
                        <a:rPr lang="pl-PL" baseline="0" dirty="0"/>
                        <a:t> punktów</a:t>
                      </a:r>
                      <a:endParaRPr lang="pl-PL" dirty="0"/>
                    </a:p>
                  </a:txBody>
                  <a:tcPr/>
                </a:tc>
                <a:tc>
                  <a:txBody>
                    <a:bodyPr/>
                    <a:lstStyle/>
                    <a:p>
                      <a:r>
                        <a:rPr lang="pl-PL" dirty="0" err="1"/>
                        <a:t>1p</a:t>
                      </a:r>
                      <a:r>
                        <a:rPr lang="pl-PL" dirty="0"/>
                        <a:t>.</a:t>
                      </a:r>
                    </a:p>
                  </a:txBody>
                  <a:tcPr/>
                </a:tc>
                <a:tc>
                  <a:txBody>
                    <a:bodyPr/>
                    <a:lstStyle/>
                    <a:p>
                      <a:r>
                        <a:rPr lang="pl-PL" dirty="0" err="1"/>
                        <a:t>2p</a:t>
                      </a:r>
                      <a:r>
                        <a:rPr lang="pl-PL" dirty="0"/>
                        <a:t>.</a:t>
                      </a:r>
                    </a:p>
                  </a:txBody>
                  <a:tcPr/>
                </a:tc>
                <a:tc>
                  <a:txBody>
                    <a:bodyPr/>
                    <a:lstStyle/>
                    <a:p>
                      <a:r>
                        <a:rPr lang="pl-PL" dirty="0" err="1"/>
                        <a:t>3p</a:t>
                      </a:r>
                      <a:r>
                        <a:rPr lang="pl-PL" dirty="0"/>
                        <a:t>.</a:t>
                      </a:r>
                    </a:p>
                  </a:txBody>
                  <a:tcPr/>
                </a:tc>
                <a:extLst>
                  <a:ext uri="{0D108BD9-81ED-4DB2-BD59-A6C34878D82A}">
                    <a16:rowId xmlns:a16="http://schemas.microsoft.com/office/drawing/2014/main" val="10000"/>
                  </a:ext>
                </a:extLst>
              </a:tr>
              <a:tr h="3556167">
                <a:tc>
                  <a:txBody>
                    <a:bodyPr/>
                    <a:lstStyle/>
                    <a:p>
                      <a:r>
                        <a:rPr lang="pl-PL" b="1" dirty="0"/>
                        <a:t>CZĘŚĆ</a:t>
                      </a:r>
                      <a:r>
                        <a:rPr lang="pl-PL" b="1" baseline="0" dirty="0"/>
                        <a:t> I -</a:t>
                      </a:r>
                      <a:r>
                        <a:rPr lang="pl-PL" b="1" dirty="0"/>
                        <a:t>Zawartość merytoryczna – </a:t>
                      </a:r>
                    </a:p>
                    <a:p>
                      <a:r>
                        <a:rPr lang="pl-PL" b="1" dirty="0"/>
                        <a:t>praca w parach</a:t>
                      </a:r>
                    </a:p>
                  </a:txBody>
                  <a:tcPr/>
                </a:tc>
                <a:tc>
                  <a:txBody>
                    <a:bodyPr/>
                    <a:lstStyle/>
                    <a:p>
                      <a:r>
                        <a:rPr lang="pl-PL" dirty="0"/>
                        <a:t>Informacja niepełna, często nie na temat. Wykorzystanie źródeł powierzchowne.</a:t>
                      </a:r>
                    </a:p>
                  </a:txBody>
                  <a:tcPr/>
                </a:tc>
                <a:tc>
                  <a:txBody>
                    <a:bodyPr/>
                    <a:lstStyle/>
                    <a:p>
                      <a:r>
                        <a:rPr lang="pl-PL" dirty="0"/>
                        <a:t>Opracowanie większości sposobów</a:t>
                      </a:r>
                      <a:r>
                        <a:rPr lang="pl-PL" baseline="0" dirty="0"/>
                        <a:t> komunikacji</a:t>
                      </a:r>
                      <a:r>
                        <a:rPr lang="pl-PL" dirty="0"/>
                        <a:t> zgodnie z tematem. Wykorzystanie większości podanych źródeł</a:t>
                      </a:r>
                    </a:p>
                  </a:txBody>
                  <a:tcPr/>
                </a:tc>
                <a:tc>
                  <a:txBody>
                    <a:bodyPr/>
                    <a:lstStyle/>
                    <a:p>
                      <a:r>
                        <a:rPr lang="pl-PL" dirty="0"/>
                        <a:t>Wyczerpujące opracowanie tematu. Pełne wykorzystanie podanych źródeł oraz innych informacji.</a:t>
                      </a:r>
                    </a:p>
                  </a:txBody>
                  <a:tcPr/>
                </a:tc>
                <a:extLst>
                  <a:ext uri="{0D108BD9-81ED-4DB2-BD59-A6C34878D82A}">
                    <a16:rowId xmlns:a16="http://schemas.microsoft.com/office/drawing/2014/main" val="10001"/>
                  </a:ext>
                </a:extLst>
              </a:tr>
            </a:tbl>
          </a:graphicData>
        </a:graphic>
      </p:graphicFrame>
      <p:pic>
        <p:nvPicPr>
          <p:cNvPr id="3" name="Obraz 2">
            <a:extLst>
              <a:ext uri="{FF2B5EF4-FFF2-40B4-BE49-F238E27FC236}">
                <a16:creationId xmlns:a16="http://schemas.microsoft.com/office/drawing/2014/main" id="{33C25A17-80FA-F444-4876-830A8A75952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9695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Ewaluacja:</a:t>
            </a: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3875266225"/>
              </p:ext>
            </p:extLst>
          </p:nvPr>
        </p:nvGraphicFramePr>
        <p:xfrm>
          <a:off x="457200" y="1605280"/>
          <a:ext cx="7931224" cy="6583680"/>
        </p:xfrm>
        <a:graphic>
          <a:graphicData uri="http://schemas.openxmlformats.org/drawingml/2006/table">
            <a:tbl>
              <a:tblPr firstRow="1" bandRow="1">
                <a:tableStyleId>{5C22544A-7EE6-4342-B048-85BDC9FD1C3A}</a:tableStyleId>
              </a:tblPr>
              <a:tblGrid>
                <a:gridCol w="1982806">
                  <a:extLst>
                    <a:ext uri="{9D8B030D-6E8A-4147-A177-3AD203B41FA5}">
                      <a16:colId xmlns:a16="http://schemas.microsoft.com/office/drawing/2014/main" val="20000"/>
                    </a:ext>
                  </a:extLst>
                </a:gridCol>
                <a:gridCol w="1982806">
                  <a:extLst>
                    <a:ext uri="{9D8B030D-6E8A-4147-A177-3AD203B41FA5}">
                      <a16:colId xmlns:a16="http://schemas.microsoft.com/office/drawing/2014/main" val="20001"/>
                    </a:ext>
                  </a:extLst>
                </a:gridCol>
                <a:gridCol w="1982806">
                  <a:extLst>
                    <a:ext uri="{9D8B030D-6E8A-4147-A177-3AD203B41FA5}">
                      <a16:colId xmlns:a16="http://schemas.microsoft.com/office/drawing/2014/main" val="20002"/>
                    </a:ext>
                  </a:extLst>
                </a:gridCol>
                <a:gridCol w="1982806">
                  <a:extLst>
                    <a:ext uri="{9D8B030D-6E8A-4147-A177-3AD203B41FA5}">
                      <a16:colId xmlns:a16="http://schemas.microsoft.com/office/drawing/2014/main" val="20003"/>
                    </a:ext>
                  </a:extLst>
                </a:gridCol>
              </a:tblGrid>
              <a:tr h="342558">
                <a:tc>
                  <a:txBody>
                    <a:bodyPr/>
                    <a:lstStyle/>
                    <a:p>
                      <a:r>
                        <a:rPr lang="pl-PL" dirty="0"/>
                        <a:t>Liczba punktów </a:t>
                      </a:r>
                    </a:p>
                  </a:txBody>
                  <a:tcPr/>
                </a:tc>
                <a:tc>
                  <a:txBody>
                    <a:bodyPr/>
                    <a:lstStyle/>
                    <a:p>
                      <a:r>
                        <a:rPr lang="pl-PL" dirty="0" err="1"/>
                        <a:t>1p</a:t>
                      </a:r>
                      <a:r>
                        <a:rPr lang="pl-PL" dirty="0"/>
                        <a:t>.</a:t>
                      </a:r>
                    </a:p>
                  </a:txBody>
                  <a:tcPr/>
                </a:tc>
                <a:tc>
                  <a:txBody>
                    <a:bodyPr/>
                    <a:lstStyle/>
                    <a:p>
                      <a:r>
                        <a:rPr lang="pl-PL" dirty="0" err="1"/>
                        <a:t>2p</a:t>
                      </a:r>
                      <a:r>
                        <a:rPr lang="pl-PL" dirty="0"/>
                        <a:t>.</a:t>
                      </a:r>
                    </a:p>
                  </a:txBody>
                  <a:tcPr/>
                </a:tc>
                <a:tc>
                  <a:txBody>
                    <a:bodyPr/>
                    <a:lstStyle/>
                    <a:p>
                      <a:r>
                        <a:rPr lang="pl-PL" dirty="0" err="1"/>
                        <a:t>3p</a:t>
                      </a:r>
                      <a:r>
                        <a:rPr lang="pl-PL" dirty="0"/>
                        <a:t>.</a:t>
                      </a:r>
                    </a:p>
                  </a:txBody>
                  <a:tcPr/>
                </a:tc>
                <a:extLst>
                  <a:ext uri="{0D108BD9-81ED-4DB2-BD59-A6C34878D82A}">
                    <a16:rowId xmlns:a16="http://schemas.microsoft.com/office/drawing/2014/main" val="10000"/>
                  </a:ext>
                </a:extLst>
              </a:tr>
              <a:tr h="2365058">
                <a:tc>
                  <a:txBody>
                    <a:bodyPr/>
                    <a:lstStyle/>
                    <a:p>
                      <a:r>
                        <a:rPr lang="pl-PL" b="1" dirty="0"/>
                        <a:t>CZĘŚĆ</a:t>
                      </a:r>
                      <a:r>
                        <a:rPr lang="pl-PL" b="1" baseline="0" dirty="0"/>
                        <a:t> I -</a:t>
                      </a:r>
                      <a:endParaRPr lang="pl-PL" b="1" dirty="0"/>
                    </a:p>
                    <a:p>
                      <a:r>
                        <a:rPr lang="pl-PL" b="1" dirty="0"/>
                        <a:t>Prezentacja</a:t>
                      </a:r>
                    </a:p>
                  </a:txBody>
                  <a:tcPr/>
                </a:tc>
                <a:tc>
                  <a:txBody>
                    <a:bodyPr/>
                    <a:lstStyle/>
                    <a:p>
                      <a:r>
                        <a:rPr lang="pl-PL" dirty="0"/>
                        <a:t>Prezentacja tylko przeczytana (zamigana), słaba znajomość</a:t>
                      </a:r>
                      <a:r>
                        <a:rPr lang="pl-PL" baseline="0" dirty="0"/>
                        <a:t> tematu, słownictwa. Brak odpowiedzi na pytania nauczyciela</a:t>
                      </a:r>
                      <a:endParaRPr lang="pl-PL" dirty="0"/>
                    </a:p>
                  </a:txBody>
                  <a:tcPr/>
                </a:tc>
                <a:tc>
                  <a:txBody>
                    <a:bodyPr/>
                    <a:lstStyle/>
                    <a:p>
                      <a:r>
                        <a:rPr lang="pl-PL" dirty="0"/>
                        <a:t>Prezentacja częściowo przeczytana, częściowo samodzielnie</a:t>
                      </a:r>
                      <a:r>
                        <a:rPr lang="pl-PL" baseline="0" dirty="0"/>
                        <a:t> powiedziana (zamigana). Słabe odpowiedzi na pytania nauczyciela</a:t>
                      </a:r>
                      <a:endParaRPr lang="pl-PL" dirty="0"/>
                    </a:p>
                  </a:txBody>
                  <a:tcPr/>
                </a:tc>
                <a:tc>
                  <a:txBody>
                    <a:bodyPr/>
                    <a:lstStyle/>
                    <a:p>
                      <a:r>
                        <a:rPr lang="pl-PL" dirty="0"/>
                        <a:t>Prezentacja przedstawiona samodzielnie, duża</a:t>
                      </a:r>
                      <a:r>
                        <a:rPr lang="pl-PL" baseline="0" dirty="0"/>
                        <a:t> znajomość tematu. Dobre odpowiedzi na pytania nauczyciela</a:t>
                      </a:r>
                      <a:endParaRPr lang="pl-PL" dirty="0"/>
                    </a:p>
                  </a:txBody>
                  <a:tcPr/>
                </a:tc>
                <a:extLst>
                  <a:ext uri="{0D108BD9-81ED-4DB2-BD59-A6C34878D82A}">
                    <a16:rowId xmlns:a16="http://schemas.microsoft.com/office/drawing/2014/main" val="10001"/>
                  </a:ext>
                </a:extLst>
              </a:tr>
              <a:tr h="28718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b="1" dirty="0"/>
                        <a:t>CZĘŚĆ</a:t>
                      </a:r>
                      <a:r>
                        <a:rPr lang="pl-PL" b="1" baseline="0" dirty="0"/>
                        <a:t> II - </a:t>
                      </a:r>
                      <a:r>
                        <a:rPr lang="pl-PL" b="1" dirty="0"/>
                        <a:t>Praca indywidualna – wykonanie plakatu</a:t>
                      </a:r>
                    </a:p>
                    <a:p>
                      <a:endParaRPr lang="pl-PL" dirty="0"/>
                    </a:p>
                  </a:txBody>
                  <a:tcPr/>
                </a:tc>
                <a:tc>
                  <a:txBody>
                    <a:bodyPr/>
                    <a:lstStyle/>
                    <a:p>
                      <a:r>
                        <a:rPr lang="pl-PL" dirty="0"/>
                        <a:t>Brak wszystkich elementów wymienionych w zadaniu. Praca nieestetyczna, powierzchowna. Prezentacja wykonany z pomocą nauczyciela.</a:t>
                      </a:r>
                    </a:p>
                  </a:txBody>
                  <a:tcPr/>
                </a:tc>
                <a:tc>
                  <a:txBody>
                    <a:bodyPr/>
                    <a:lstStyle/>
                    <a:p>
                      <a:r>
                        <a:rPr lang="pl-PL" dirty="0"/>
                        <a:t>Wszystkie</a:t>
                      </a:r>
                      <a:r>
                        <a:rPr lang="pl-PL" baseline="0" dirty="0"/>
                        <a:t> </a:t>
                      </a:r>
                      <a:r>
                        <a:rPr lang="pl-PL" dirty="0"/>
                        <a:t>elementy wymienione w zadaniu wykonane, jednak bardzo powierzchownie. Praca</a:t>
                      </a:r>
                      <a:r>
                        <a:rPr lang="pl-PL" baseline="0" dirty="0"/>
                        <a:t> czytelna. Prezentacja  wykonany samodzielnie lub z niewielką pomocą nauczyciela</a:t>
                      </a:r>
                      <a:endParaRPr lang="pl-PL" dirty="0"/>
                    </a:p>
                  </a:txBody>
                  <a:tcPr/>
                </a:tc>
                <a:tc>
                  <a:txBody>
                    <a:bodyPr/>
                    <a:lstStyle/>
                    <a:p>
                      <a:r>
                        <a:rPr lang="pl-PL" dirty="0"/>
                        <a:t>Wyczerpująca realizacja wszystkich zagadnień. Praca estetyczna, uporządkowana. Użyte różne techniki . Praca samodzielna, przemyślana.</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977105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Ewaluacja – </a:t>
            </a:r>
            <a:r>
              <a:rPr lang="pl-PL" dirty="0">
                <a:solidFill>
                  <a:srgbClr val="FF0000"/>
                </a:solidFill>
              </a:rPr>
              <a:t>ocenianie</a:t>
            </a:r>
            <a:r>
              <a:rPr lang="pl-PL" dirty="0"/>
              <a:t>:</a:t>
            </a: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1718583480"/>
              </p:ext>
            </p:extLst>
          </p:nvPr>
        </p:nvGraphicFramePr>
        <p:xfrm>
          <a:off x="539552" y="1484786"/>
          <a:ext cx="8229600" cy="396403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66290">
                <a:tc>
                  <a:txBody>
                    <a:bodyPr/>
                    <a:lstStyle/>
                    <a:p>
                      <a:pPr algn="ctr"/>
                      <a:r>
                        <a:rPr lang="pl-PL" dirty="0">
                          <a:effectLst/>
                        </a:rPr>
                        <a:t>PUNKTY</a:t>
                      </a:r>
                    </a:p>
                  </a:txBody>
                  <a:tcPr marL="68580" marR="68580" marT="0" marB="0"/>
                </a:tc>
                <a:tc>
                  <a:txBody>
                    <a:bodyPr/>
                    <a:lstStyle/>
                    <a:p>
                      <a:pPr algn="ctr"/>
                      <a:r>
                        <a:rPr lang="pl-PL" sz="1800" dirty="0">
                          <a:effectLst/>
                          <a:latin typeface="Times New Roman"/>
                        </a:rPr>
                        <a:t>OCENA</a:t>
                      </a:r>
                      <a:endParaRPr lang="pl-PL" sz="1800" dirty="0">
                        <a:effectLst/>
                      </a:endParaRPr>
                    </a:p>
                  </a:txBody>
                  <a:tcPr marL="68580" marR="68580" marT="0" marB="0"/>
                </a:tc>
                <a:extLst>
                  <a:ext uri="{0D108BD9-81ED-4DB2-BD59-A6C34878D82A}">
                    <a16:rowId xmlns:a16="http://schemas.microsoft.com/office/drawing/2014/main" val="10000"/>
                  </a:ext>
                </a:extLst>
              </a:tr>
              <a:tr h="566290">
                <a:tc>
                  <a:txBody>
                    <a:bodyPr/>
                    <a:lstStyle/>
                    <a:p>
                      <a:pPr algn="ctr"/>
                      <a:r>
                        <a:rPr lang="pl-PL" dirty="0">
                          <a:effectLst/>
                        </a:rPr>
                        <a:t>   &lt;2</a:t>
                      </a:r>
                    </a:p>
                  </a:txBody>
                  <a:tcPr marL="68580" marR="68580" marT="0" marB="0"/>
                </a:tc>
                <a:tc>
                  <a:txBody>
                    <a:bodyPr/>
                    <a:lstStyle/>
                    <a:p>
                      <a:pPr algn="ctr"/>
                      <a:r>
                        <a:rPr lang="pl-PL" dirty="0">
                          <a:effectLst/>
                        </a:rPr>
                        <a:t>Niedostateczna</a:t>
                      </a:r>
                    </a:p>
                  </a:txBody>
                  <a:tcPr marL="68580" marR="68580" marT="0" marB="0"/>
                </a:tc>
                <a:extLst>
                  <a:ext uri="{0D108BD9-81ED-4DB2-BD59-A6C34878D82A}">
                    <a16:rowId xmlns:a16="http://schemas.microsoft.com/office/drawing/2014/main" val="10001"/>
                  </a:ext>
                </a:extLst>
              </a:tr>
              <a:tr h="566290">
                <a:tc>
                  <a:txBody>
                    <a:bodyPr/>
                    <a:lstStyle/>
                    <a:p>
                      <a:pPr algn="ctr"/>
                      <a:r>
                        <a:rPr lang="pl-PL" dirty="0">
                          <a:effectLst/>
                        </a:rPr>
                        <a:t>  4-3</a:t>
                      </a:r>
                    </a:p>
                  </a:txBody>
                  <a:tcPr marL="68580" marR="68580" marT="0" marB="0"/>
                </a:tc>
                <a:tc>
                  <a:txBody>
                    <a:bodyPr/>
                    <a:lstStyle/>
                    <a:p>
                      <a:pPr algn="ctr"/>
                      <a:r>
                        <a:rPr lang="pl-PL" dirty="0">
                          <a:effectLst/>
                        </a:rPr>
                        <a:t>Dopuszczająca</a:t>
                      </a:r>
                    </a:p>
                  </a:txBody>
                  <a:tcPr marL="68580" marR="68580" marT="0" marB="0"/>
                </a:tc>
                <a:extLst>
                  <a:ext uri="{0D108BD9-81ED-4DB2-BD59-A6C34878D82A}">
                    <a16:rowId xmlns:a16="http://schemas.microsoft.com/office/drawing/2014/main" val="10002"/>
                  </a:ext>
                </a:extLst>
              </a:tr>
              <a:tr h="566290">
                <a:tc>
                  <a:txBody>
                    <a:bodyPr/>
                    <a:lstStyle/>
                    <a:p>
                      <a:pPr algn="ctr"/>
                      <a:r>
                        <a:rPr lang="pl-PL" dirty="0">
                          <a:effectLst/>
                        </a:rPr>
                        <a:t>6-5</a:t>
                      </a:r>
                    </a:p>
                  </a:txBody>
                  <a:tcPr marL="68580" marR="68580" marT="0" marB="0"/>
                </a:tc>
                <a:tc>
                  <a:txBody>
                    <a:bodyPr/>
                    <a:lstStyle/>
                    <a:p>
                      <a:pPr algn="ctr"/>
                      <a:r>
                        <a:rPr lang="pl-PL" dirty="0">
                          <a:effectLst/>
                        </a:rPr>
                        <a:t>Dostateczna</a:t>
                      </a:r>
                    </a:p>
                  </a:txBody>
                  <a:tcPr marL="68580" marR="68580" marT="0" marB="0"/>
                </a:tc>
                <a:extLst>
                  <a:ext uri="{0D108BD9-81ED-4DB2-BD59-A6C34878D82A}">
                    <a16:rowId xmlns:a16="http://schemas.microsoft.com/office/drawing/2014/main" val="10003"/>
                  </a:ext>
                </a:extLst>
              </a:tr>
              <a:tr h="566290">
                <a:tc>
                  <a:txBody>
                    <a:bodyPr/>
                    <a:lstStyle/>
                    <a:p>
                      <a:pPr algn="ctr"/>
                      <a:r>
                        <a:rPr lang="pl-PL" dirty="0">
                          <a:effectLst/>
                        </a:rPr>
                        <a:t>8-7</a:t>
                      </a:r>
                    </a:p>
                  </a:txBody>
                  <a:tcPr marL="68580" marR="68580" marT="0" marB="0"/>
                </a:tc>
                <a:tc>
                  <a:txBody>
                    <a:bodyPr/>
                    <a:lstStyle/>
                    <a:p>
                      <a:pPr algn="ctr"/>
                      <a:r>
                        <a:rPr lang="pl-PL" dirty="0">
                          <a:effectLst/>
                        </a:rPr>
                        <a:t>Dobra</a:t>
                      </a:r>
                    </a:p>
                  </a:txBody>
                  <a:tcPr marL="68580" marR="68580" marT="0" marB="0"/>
                </a:tc>
                <a:extLst>
                  <a:ext uri="{0D108BD9-81ED-4DB2-BD59-A6C34878D82A}">
                    <a16:rowId xmlns:a16="http://schemas.microsoft.com/office/drawing/2014/main" val="10004"/>
                  </a:ext>
                </a:extLst>
              </a:tr>
              <a:tr h="566290">
                <a:tc>
                  <a:txBody>
                    <a:bodyPr/>
                    <a:lstStyle/>
                    <a:p>
                      <a:pPr algn="ctr"/>
                      <a:r>
                        <a:rPr lang="pl-PL" dirty="0">
                          <a:effectLst/>
                        </a:rPr>
                        <a:t> 9-10</a:t>
                      </a:r>
                    </a:p>
                  </a:txBody>
                  <a:tcPr marL="68580" marR="68580" marT="0" marB="0"/>
                </a:tc>
                <a:tc>
                  <a:txBody>
                    <a:bodyPr/>
                    <a:lstStyle/>
                    <a:p>
                      <a:pPr algn="ctr"/>
                      <a:r>
                        <a:rPr lang="pl-PL" dirty="0">
                          <a:effectLst/>
                        </a:rPr>
                        <a:t>Bardzo Dobra</a:t>
                      </a:r>
                    </a:p>
                  </a:txBody>
                  <a:tcPr marL="68580" marR="68580" marT="0" marB="0"/>
                </a:tc>
                <a:extLst>
                  <a:ext uri="{0D108BD9-81ED-4DB2-BD59-A6C34878D82A}">
                    <a16:rowId xmlns:a16="http://schemas.microsoft.com/office/drawing/2014/main" val="10005"/>
                  </a:ext>
                </a:extLst>
              </a:tr>
              <a:tr h="566290">
                <a:tc>
                  <a:txBody>
                    <a:bodyPr/>
                    <a:lstStyle/>
                    <a:p>
                      <a:pPr algn="ctr"/>
                      <a:r>
                        <a:rPr lang="pl-PL" dirty="0">
                          <a:effectLst/>
                        </a:rPr>
                        <a:t> 11-12</a:t>
                      </a:r>
                    </a:p>
                  </a:txBody>
                  <a:tcPr marL="68580" marR="68580" marT="0" marB="0"/>
                </a:tc>
                <a:tc>
                  <a:txBody>
                    <a:bodyPr/>
                    <a:lstStyle/>
                    <a:p>
                      <a:pPr algn="ctr"/>
                      <a:r>
                        <a:rPr lang="pl-PL" dirty="0">
                          <a:effectLst/>
                        </a:rPr>
                        <a:t>Celująca</a:t>
                      </a:r>
                    </a:p>
                  </a:txBody>
                  <a:tcPr marL="68580" marR="68580" marT="0" marB="0"/>
                </a:tc>
                <a:extLst>
                  <a:ext uri="{0D108BD9-81ED-4DB2-BD59-A6C34878D82A}">
                    <a16:rowId xmlns:a16="http://schemas.microsoft.com/office/drawing/2014/main" val="10006"/>
                  </a:ext>
                </a:extLst>
              </a:tr>
            </a:tbl>
          </a:graphicData>
        </a:graphic>
      </p:graphicFrame>
      <p:pic>
        <p:nvPicPr>
          <p:cNvPr id="3" name="Obraz 2">
            <a:extLst>
              <a:ext uri="{FF2B5EF4-FFF2-40B4-BE49-F238E27FC236}">
                <a16:creationId xmlns:a16="http://schemas.microsoft.com/office/drawing/2014/main" id="{6348F89D-471D-84B4-2C56-7082F4C40A4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3156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Konkluzja:</a:t>
            </a:r>
          </a:p>
        </p:txBody>
      </p:sp>
      <p:sp>
        <p:nvSpPr>
          <p:cNvPr id="3" name="Symbol zastępczy zawartości 2"/>
          <p:cNvSpPr>
            <a:spLocks noGrp="1"/>
          </p:cNvSpPr>
          <p:nvPr>
            <p:ph idx="1"/>
          </p:nvPr>
        </p:nvSpPr>
        <p:spPr/>
        <p:txBody>
          <a:bodyPr>
            <a:normAutofit/>
          </a:bodyPr>
          <a:lstStyle/>
          <a:p>
            <a:pPr marL="0" indent="0">
              <a:buNone/>
            </a:pPr>
            <a:r>
              <a:rPr lang="pl-PL" dirty="0"/>
              <a:t> Sposoby komunikowania się osób niesłyszących są bardo różne . Dzięki wykonanej pracy poznaliście różne sposoby komunikacji niesłyszących zależne:</a:t>
            </a:r>
          </a:p>
          <a:p>
            <a:pPr marL="0" indent="0">
              <a:buNone/>
            </a:pPr>
            <a:r>
              <a:rPr lang="pl-PL" dirty="0"/>
              <a:t>- od stopnia niedosłuchu</a:t>
            </a:r>
          </a:p>
          <a:p>
            <a:pPr marL="0" indent="0">
              <a:buNone/>
            </a:pPr>
            <a:r>
              <a:rPr lang="pl-PL" dirty="0"/>
              <a:t>- od stopnia opanowania mowy</a:t>
            </a:r>
          </a:p>
          <a:p>
            <a:pPr marL="0" indent="0">
              <a:buNone/>
            </a:pPr>
            <a:r>
              <a:rPr lang="pl-PL" dirty="0"/>
              <a:t>- od środowiska danej osoby </a:t>
            </a:r>
          </a:p>
        </p:txBody>
      </p:sp>
      <p:pic>
        <p:nvPicPr>
          <p:cNvPr id="4" name="Obraz 3">
            <a:extLst>
              <a:ext uri="{FF2B5EF4-FFF2-40B4-BE49-F238E27FC236}">
                <a16:creationId xmlns:a16="http://schemas.microsoft.com/office/drawing/2014/main" id="{80277388-1A96-655E-ACA5-E95953D677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7886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Konkluzja:</a:t>
            </a:r>
          </a:p>
        </p:txBody>
      </p:sp>
      <p:sp>
        <p:nvSpPr>
          <p:cNvPr id="3" name="Symbol zastępczy zawartości 2"/>
          <p:cNvSpPr>
            <a:spLocks noGrp="1"/>
          </p:cNvSpPr>
          <p:nvPr>
            <p:ph idx="1"/>
          </p:nvPr>
        </p:nvSpPr>
        <p:spPr/>
        <p:txBody>
          <a:bodyPr>
            <a:normAutofit/>
          </a:bodyPr>
          <a:lstStyle/>
          <a:p>
            <a:r>
              <a:rPr lang="pl-PL" dirty="0"/>
              <a:t>Mieliście możliwość wczuć się w rolę nauczyciela i nauczyć swoich kolegów, komunikowania się między sobą</a:t>
            </a:r>
          </a:p>
          <a:p>
            <a:r>
              <a:rPr lang="pl-PL" dirty="0"/>
              <a:t>Wykonując ten projekt mieliście możliwość poznania różnych źródeł internetowych, oraz zasad bezpiecznego korzystania z Internetu</a:t>
            </a:r>
          </a:p>
          <a:p>
            <a:endParaRPr lang="pl-PL" dirty="0"/>
          </a:p>
        </p:txBody>
      </p:sp>
      <p:pic>
        <p:nvPicPr>
          <p:cNvPr id="4" name="Obraz 3">
            <a:extLst>
              <a:ext uri="{FF2B5EF4-FFF2-40B4-BE49-F238E27FC236}">
                <a16:creationId xmlns:a16="http://schemas.microsoft.com/office/drawing/2014/main" id="{2EF0E5E4-6D81-6B42-0AF6-B615D7A6BAD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5570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Konkluzja </a:t>
            </a:r>
          </a:p>
        </p:txBody>
      </p:sp>
      <p:sp>
        <p:nvSpPr>
          <p:cNvPr id="3" name="Symbol zastępczy zawartości 2"/>
          <p:cNvSpPr>
            <a:spLocks noGrp="1"/>
          </p:cNvSpPr>
          <p:nvPr>
            <p:ph idx="1"/>
          </p:nvPr>
        </p:nvSpPr>
        <p:spPr/>
        <p:txBody>
          <a:bodyPr>
            <a:normAutofit lnSpcReduction="10000"/>
          </a:bodyPr>
          <a:lstStyle/>
          <a:p>
            <a:pPr algn="just"/>
            <a:r>
              <a:rPr lang="pl-PL" dirty="0"/>
              <a:t>Uwierzyliście w siebie, poznaliście własne możliwości i siebie nawzajem.</a:t>
            </a:r>
          </a:p>
          <a:p>
            <a:pPr algn="just"/>
            <a:r>
              <a:rPr lang="pl-PL" dirty="0"/>
              <a:t>Poznaliście zasady współpracy w parach, zasady dobrej komunikacji.</a:t>
            </a:r>
          </a:p>
          <a:p>
            <a:pPr algn="just"/>
            <a:r>
              <a:rPr lang="pl-PL" dirty="0"/>
              <a:t>Prezentując swoje zadania poznaliście zasady autoprezentacji oraz umiejętności występów publicznych.</a:t>
            </a:r>
          </a:p>
          <a:p>
            <a:pPr algn="just"/>
            <a:r>
              <a:rPr lang="pl-PL" dirty="0"/>
              <a:t>Otrzymaliście w tym zadaniu wiele ważnych informacji o swoim środowisku.</a:t>
            </a:r>
          </a:p>
        </p:txBody>
      </p:sp>
      <p:pic>
        <p:nvPicPr>
          <p:cNvPr id="4" name="Obraz 3">
            <a:extLst>
              <a:ext uri="{FF2B5EF4-FFF2-40B4-BE49-F238E27FC236}">
                <a16:creationId xmlns:a16="http://schemas.microsoft.com/office/drawing/2014/main" id="{BB1E3990-AE5F-CD1D-37A1-B84E80C3BEB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9671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Poradnik dla nauczyciela:</a:t>
            </a:r>
          </a:p>
        </p:txBody>
      </p:sp>
      <p:sp>
        <p:nvSpPr>
          <p:cNvPr id="3" name="Symbol zastępczy zawartości 2"/>
          <p:cNvSpPr>
            <a:spLocks noGrp="1"/>
          </p:cNvSpPr>
          <p:nvPr>
            <p:ph idx="1"/>
          </p:nvPr>
        </p:nvSpPr>
        <p:spPr/>
        <p:txBody>
          <a:bodyPr anchor="ctr">
            <a:normAutofit fontScale="55000" lnSpcReduction="20000"/>
          </a:bodyPr>
          <a:lstStyle/>
          <a:p>
            <a:pPr marL="0" indent="0">
              <a:buNone/>
            </a:pPr>
            <a:r>
              <a:rPr lang="pl-PL" sz="4000" dirty="0"/>
              <a:t>1. Przed rozpoczęciem projektu, należy dokładnie zapoznać uczniów z treścią zadania dostosowując sposób komunikacji do możliwości uczniów.</a:t>
            </a:r>
          </a:p>
          <a:p>
            <a:pPr marL="0" indent="0">
              <a:buNone/>
            </a:pPr>
            <a:r>
              <a:rPr lang="pl-PL" sz="4000" dirty="0"/>
              <a:t>2. Należy zapoznać uczniów z zasadami bezpiecznego korzystania z Internetu. Nauczyciel powinien z uczniami przejrzeć źródła internetowe, pomagając w ich zrozumieniu – z każdą parą oddzielnie.</a:t>
            </a:r>
          </a:p>
          <a:p>
            <a:pPr marL="0" indent="0">
              <a:buNone/>
            </a:pPr>
            <a:r>
              <a:rPr lang="pl-PL" sz="4000" dirty="0"/>
              <a:t>3. Sposób doboru uczniów w pary jest w gestii nauczyciela – można ten wybór pozostawić uczniom lub narzucić jeśli jest taka potrzeba.</a:t>
            </a:r>
          </a:p>
          <a:p>
            <a:pPr marL="0" indent="0">
              <a:buNone/>
            </a:pPr>
            <a:r>
              <a:rPr lang="pl-PL" sz="4000" dirty="0"/>
              <a:t>4. Zadaniem projektu tj. prezentacja, uczniowie powinni opracować w części na zajęciach w szkole (w zależności od możliwości intelektualnych uczniów). Nauczyciel powinien pomóc w opracowaniu planu pracy dla każdej pary, które ułatwią prawidłowe wykonanie projektu. </a:t>
            </a:r>
          </a:p>
          <a:p>
            <a:pPr marL="0" indent="0">
              <a:buNone/>
            </a:pPr>
            <a:r>
              <a:rPr lang="pl-PL" sz="4000" dirty="0"/>
              <a:t>5. Ważne jest zwrócenie uwagi dzieciom, aby prezentacje nie były przeładowane treścią, czasami obrazy mówią więcej niż słowa.</a:t>
            </a:r>
          </a:p>
          <a:p>
            <a:endParaRPr lang="pl-PL" dirty="0"/>
          </a:p>
        </p:txBody>
      </p:sp>
      <p:pic>
        <p:nvPicPr>
          <p:cNvPr id="4" name="Obraz 3">
            <a:extLst>
              <a:ext uri="{FF2B5EF4-FFF2-40B4-BE49-F238E27FC236}">
                <a16:creationId xmlns:a16="http://schemas.microsoft.com/office/drawing/2014/main" id="{B0697278-F07D-139D-82FA-31D757E67DA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328172"/>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2384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Poradnik dla nauczyciela:</a:t>
            </a:r>
          </a:p>
        </p:txBody>
      </p:sp>
      <p:sp>
        <p:nvSpPr>
          <p:cNvPr id="3" name="Symbol zastępczy zawartości 2"/>
          <p:cNvSpPr>
            <a:spLocks noGrp="1"/>
          </p:cNvSpPr>
          <p:nvPr>
            <p:ph idx="1"/>
          </p:nvPr>
        </p:nvSpPr>
        <p:spPr/>
        <p:txBody>
          <a:bodyPr>
            <a:normAutofit fontScale="70000" lnSpcReduction="20000"/>
          </a:bodyPr>
          <a:lstStyle/>
          <a:p>
            <a:pPr marL="0" indent="0">
              <a:buNone/>
            </a:pPr>
            <a:r>
              <a:rPr lang="pl-PL" dirty="0"/>
              <a:t>6. Nauczyciel powinien zwrócić uczniom uwagę, aby przygotowywana przez nich prezentacja była przemyślana, tak, żeby mogli później w zrozumiały sposób zaprezentować ja na forum klasy.</a:t>
            </a:r>
          </a:p>
          <a:p>
            <a:pPr marL="0" indent="0">
              <a:buNone/>
            </a:pPr>
            <a:r>
              <a:rPr lang="pl-PL" dirty="0"/>
              <a:t>7. Nauczyciel może udzielać uczniom wskazówek, w zależności od ich potrzeb. Ważne jest aby przypominać uczniom aby nie przepisywali definicji ze źródeł. Jeżeli, ich słownictwo jest niewystarczające, aby napisali treść swoimi słowami, to mogą je zastępować rysunkami lub odpowiednimi zdjęciami, wycinkami z gazet</a:t>
            </a:r>
          </a:p>
          <a:p>
            <a:pPr marL="0" indent="0">
              <a:buNone/>
            </a:pPr>
            <a:r>
              <a:rPr lang="pl-PL" dirty="0"/>
              <a:t>8. W prezentacji powinni brać udział obydwie osoby z pary. </a:t>
            </a:r>
          </a:p>
          <a:p>
            <a:pPr marL="0" indent="0">
              <a:buNone/>
            </a:pPr>
            <a:r>
              <a:rPr lang="pl-PL" dirty="0"/>
              <a:t>9. Druga część zadania powinna być w dużej mierze opracowana na zajęciach szkolnych.  W domu lub na zajęciach pozalekcyjnych uczniowie mogą przygotować sobie jedynie materiały, treści do wykonania plakatu.</a:t>
            </a:r>
          </a:p>
          <a:p>
            <a:endParaRPr lang="pl-PL" dirty="0"/>
          </a:p>
        </p:txBody>
      </p:sp>
      <p:pic>
        <p:nvPicPr>
          <p:cNvPr id="4" name="Obraz 3">
            <a:extLst>
              <a:ext uri="{FF2B5EF4-FFF2-40B4-BE49-F238E27FC236}">
                <a16:creationId xmlns:a16="http://schemas.microsoft.com/office/drawing/2014/main" id="{A2A41086-8F25-CEF9-4C7B-ACFEDFEF6B4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3662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Sposoby komunikacji głuchych</a:t>
            </a:r>
          </a:p>
        </p:txBody>
      </p:sp>
      <p:sp>
        <p:nvSpPr>
          <p:cNvPr id="3" name="Symbol zastępczy zawartości 2"/>
          <p:cNvSpPr>
            <a:spLocks noGrp="1"/>
          </p:cNvSpPr>
          <p:nvPr>
            <p:ph idx="1"/>
          </p:nvPr>
        </p:nvSpPr>
        <p:spPr>
          <a:xfrm>
            <a:off x="457200" y="1600201"/>
            <a:ext cx="8229600" cy="4205063"/>
          </a:xfrm>
        </p:spPr>
        <p:txBody>
          <a:bodyPr/>
          <a:lstStyle/>
          <a:p>
            <a:pPr algn="ctr"/>
            <a:r>
              <a:rPr lang="pl-PL" sz="2800" b="1" dirty="0"/>
              <a:t>Lekcja przeznaczona jest dla uczniów niesłyszących w ramach zajęć  komunikacji społecznej</a:t>
            </a:r>
          </a:p>
          <a:p>
            <a:endParaRPr lang="pl-PL" b="1" dirty="0">
              <a:solidFill>
                <a:schemeClr val="tx2"/>
              </a:solidFill>
            </a:endParaRPr>
          </a:p>
          <a:p>
            <a:endParaRPr lang="pl-PL" dirty="0">
              <a:solidFill>
                <a:schemeClr val="tx2"/>
              </a:solidFill>
            </a:endParaRPr>
          </a:p>
        </p:txBody>
      </p:sp>
      <p:pic>
        <p:nvPicPr>
          <p:cNvPr id="4" name="Picture 2" descr="C:\Documents and Settings\Kasia\Moje dokumenty\rece.jpeg"/>
          <p:cNvPicPr>
            <a:picLocks noChangeAspect="1" noChangeArrowheads="1"/>
          </p:cNvPicPr>
          <p:nvPr/>
        </p:nvPicPr>
        <p:blipFill>
          <a:blip r:embed="rId2" cstate="print"/>
          <a:srcRect/>
          <a:stretch>
            <a:fillRect/>
          </a:stretch>
        </p:blipFill>
        <p:spPr bwMode="auto">
          <a:xfrm>
            <a:off x="2699791" y="2780928"/>
            <a:ext cx="4019772" cy="2952328"/>
          </a:xfrm>
          <a:prstGeom prst="rect">
            <a:avLst/>
          </a:prstGeom>
          <a:noFill/>
        </p:spPr>
      </p:pic>
      <p:pic>
        <p:nvPicPr>
          <p:cNvPr id="5" name="Obraz 4">
            <a:extLst>
              <a:ext uri="{FF2B5EF4-FFF2-40B4-BE49-F238E27FC236}">
                <a16:creationId xmlns:a16="http://schemas.microsoft.com/office/drawing/2014/main" id="{68604031-A112-EF96-50D3-9A53AF79A12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3161" y="476672"/>
            <a:ext cx="8229600" cy="864096"/>
          </a:xfrm>
        </p:spPr>
        <p:txBody>
          <a:bodyPr/>
          <a:lstStyle/>
          <a:p>
            <a:r>
              <a:rPr lang="pl-PL" dirty="0"/>
              <a:t>Poradnik dla nauczyciela:</a:t>
            </a:r>
          </a:p>
        </p:txBody>
      </p:sp>
      <p:sp>
        <p:nvSpPr>
          <p:cNvPr id="3" name="Symbol zastępczy zawartości 2"/>
          <p:cNvSpPr>
            <a:spLocks noGrp="1"/>
          </p:cNvSpPr>
          <p:nvPr>
            <p:ph idx="1"/>
          </p:nvPr>
        </p:nvSpPr>
        <p:spPr>
          <a:xfrm>
            <a:off x="457200" y="1628801"/>
            <a:ext cx="8229600" cy="3024336"/>
          </a:xfrm>
        </p:spPr>
        <p:txBody>
          <a:bodyPr>
            <a:normAutofit/>
          </a:bodyPr>
          <a:lstStyle/>
          <a:p>
            <a:pPr marL="0" indent="0">
              <a:buNone/>
            </a:pPr>
            <a:r>
              <a:rPr lang="pl-PL" sz="2200" dirty="0"/>
              <a:t>10. Sugerowany czas wykonania projektu to 2 tygodnie (łącznie z prezentacją projektu). Jeśli jest taka potrzeba (obecność w klasie kilku uczniów z dodatkowymi sprzężeniami)czas może być wydłużony o tydzień.</a:t>
            </a:r>
          </a:p>
          <a:p>
            <a:pPr marL="0" indent="0">
              <a:buNone/>
            </a:pPr>
            <a:r>
              <a:rPr lang="pl-PL" sz="2200" dirty="0"/>
              <a:t>11. Sugerowane jest, aby przy realizacji tego projektu poprosić o współpracę psychologa i nauczyciela języka migowego i logopedę </a:t>
            </a:r>
          </a:p>
        </p:txBody>
      </p:sp>
      <p:pic>
        <p:nvPicPr>
          <p:cNvPr id="6" name="Obraz 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96423" y="6021288"/>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26984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CC021185-CB3F-2A67-EE50-32CE5FCA3BAF}"/>
              </a:ext>
            </a:extLst>
          </p:cNvPr>
          <p:cNvSpPr txBox="1"/>
          <p:nvPr/>
        </p:nvSpPr>
        <p:spPr>
          <a:xfrm>
            <a:off x="395536" y="2207308"/>
            <a:ext cx="8424936" cy="1262846"/>
          </a:xfrm>
          <a:prstGeom prst="rect">
            <a:avLst/>
          </a:prstGeom>
          <a:noFill/>
        </p:spPr>
        <p:txBody>
          <a:bodyPr wrap="square">
            <a:spAutoFit/>
          </a:bodyPr>
          <a:lstStyle/>
          <a:p>
            <a:pPr>
              <a:lnSpc>
                <a:spcPct val="107000"/>
              </a:lnSpc>
              <a:spcAft>
                <a:spcPts val="800"/>
              </a:spcAft>
            </a:pPr>
            <a:r>
              <a:rPr lang="pl-PL" sz="1800" i="1" kern="100" dirty="0">
                <a:effectLst/>
                <a:latin typeface="Arial" panose="020B0604020202020204" pitchFamily="34" charset="0"/>
                <a:ea typeface="Calibri" panose="020F0502020204030204" pitchFamily="34" charset="0"/>
                <a:cs typeface="Times New Roman" panose="02020603050405020304" pitchFamily="18" charset="0"/>
              </a:rPr>
              <a:t>Dofinansowane ze środków UE. Wyrażone poglądy i opinie są jedynie opiniami autora lub autorów i niekoniecznie odzwierciedlają poglądy i opinie Unii Europejskiej lub Fundacji Rozwoju Systemu Edukacji. Unia Europejska ani Fundacja Rozwoju Systemu Edukacji nie ponoszą za nie odpowiedzialności.</a:t>
            </a:r>
            <a:endParaRPr lang="pl-P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Obraz 6">
            <a:extLst>
              <a:ext uri="{FF2B5EF4-FFF2-40B4-BE49-F238E27FC236}">
                <a16:creationId xmlns:a16="http://schemas.microsoft.com/office/drawing/2014/main" id="{5F01E04C-CB2B-A021-9289-53DEB2C52CF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5896" y="523588"/>
            <a:ext cx="6019424" cy="1262845"/>
          </a:xfrm>
          <a:prstGeom prst="rect">
            <a:avLst/>
          </a:prstGeom>
        </p:spPr>
      </p:pic>
      <p:pic>
        <p:nvPicPr>
          <p:cNvPr id="4" name="Obraz 3">
            <a:extLst>
              <a:ext uri="{FF2B5EF4-FFF2-40B4-BE49-F238E27FC236}">
                <a16:creationId xmlns:a16="http://schemas.microsoft.com/office/drawing/2014/main" id="{7076A2C4-8840-FF0E-056F-F1ED93AD611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96423" y="6021288"/>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5796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Spis treści</a:t>
            </a:r>
          </a:p>
        </p:txBody>
      </p:sp>
      <p:sp>
        <p:nvSpPr>
          <p:cNvPr id="3" name="Symbol zastępczy zawartości 2"/>
          <p:cNvSpPr>
            <a:spLocks noGrp="1"/>
          </p:cNvSpPr>
          <p:nvPr>
            <p:ph idx="1"/>
          </p:nvPr>
        </p:nvSpPr>
        <p:spPr/>
        <p:txBody>
          <a:bodyPr/>
          <a:lstStyle/>
          <a:p>
            <a:pPr marL="0" indent="0">
              <a:buNone/>
            </a:pPr>
            <a:r>
              <a:rPr lang="pl-PL" dirty="0"/>
              <a:t>1. Wprowadzenie</a:t>
            </a:r>
          </a:p>
          <a:p>
            <a:pPr marL="0" indent="0">
              <a:buNone/>
            </a:pPr>
            <a:r>
              <a:rPr lang="pl-PL" dirty="0"/>
              <a:t>2. Zadania</a:t>
            </a:r>
          </a:p>
          <a:p>
            <a:pPr marL="0" indent="0">
              <a:buNone/>
            </a:pPr>
            <a:r>
              <a:rPr lang="pl-PL" dirty="0"/>
              <a:t>3. Proces</a:t>
            </a:r>
          </a:p>
          <a:p>
            <a:pPr marL="0" indent="0">
              <a:buNone/>
            </a:pPr>
            <a:r>
              <a:rPr lang="pl-PL" dirty="0"/>
              <a:t>4. Źródła</a:t>
            </a:r>
          </a:p>
          <a:p>
            <a:pPr marL="0" indent="0">
              <a:buNone/>
            </a:pPr>
            <a:r>
              <a:rPr lang="pl-PL" dirty="0"/>
              <a:t>5. Ewaluacja</a:t>
            </a:r>
          </a:p>
          <a:p>
            <a:pPr marL="0" indent="0">
              <a:buNone/>
            </a:pPr>
            <a:r>
              <a:rPr lang="pl-PL" dirty="0"/>
              <a:t>6. Konkluzja</a:t>
            </a:r>
          </a:p>
          <a:p>
            <a:pPr marL="0" indent="0">
              <a:buNone/>
            </a:pPr>
            <a:r>
              <a:rPr lang="pl-PL" dirty="0"/>
              <a:t>7. Poradnik dla nauczyciela</a:t>
            </a:r>
          </a:p>
          <a:p>
            <a:endParaRPr lang="pl-PL" dirty="0"/>
          </a:p>
        </p:txBody>
      </p:sp>
      <p:pic>
        <p:nvPicPr>
          <p:cNvPr id="4" name="Obraz 3">
            <a:extLst>
              <a:ext uri="{FF2B5EF4-FFF2-40B4-BE49-F238E27FC236}">
                <a16:creationId xmlns:a16="http://schemas.microsoft.com/office/drawing/2014/main" id="{42E304AD-34A8-254F-D629-2AFD17CDB50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Wprowadzenie</a:t>
            </a:r>
          </a:p>
        </p:txBody>
      </p:sp>
      <p:sp>
        <p:nvSpPr>
          <p:cNvPr id="3" name="Symbol zastępczy zawartości 2"/>
          <p:cNvSpPr>
            <a:spLocks noGrp="1"/>
          </p:cNvSpPr>
          <p:nvPr>
            <p:ph idx="1"/>
          </p:nvPr>
        </p:nvSpPr>
        <p:spPr/>
        <p:txBody>
          <a:bodyPr>
            <a:normAutofit/>
          </a:bodyPr>
          <a:lstStyle/>
          <a:p>
            <a:pPr marL="0" indent="0">
              <a:buNone/>
            </a:pPr>
            <a:r>
              <a:rPr lang="pl-PL" dirty="0">
                <a:solidFill>
                  <a:srgbClr val="002060"/>
                </a:solidFill>
              </a:rPr>
              <a:t>1. Co to jest komunikacja miedzy ludźmi?</a:t>
            </a:r>
          </a:p>
          <a:p>
            <a:pPr marL="0" indent="0">
              <a:buNone/>
            </a:pPr>
            <a:r>
              <a:rPr lang="pl-PL" dirty="0">
                <a:solidFill>
                  <a:srgbClr val="002060"/>
                </a:solidFill>
              </a:rPr>
              <a:t>2. Jakie formy komunikacji osób niesłyszących znacie?</a:t>
            </a:r>
          </a:p>
          <a:p>
            <a:pPr marL="0" indent="0">
              <a:buNone/>
            </a:pPr>
            <a:r>
              <a:rPr lang="pl-PL" dirty="0">
                <a:solidFill>
                  <a:srgbClr val="002060"/>
                </a:solidFill>
              </a:rPr>
              <a:t>3. W jaki sposób Wy komunikujecie się </a:t>
            </a:r>
            <a:br>
              <a:rPr lang="pl-PL" dirty="0">
                <a:solidFill>
                  <a:srgbClr val="002060"/>
                </a:solidFill>
              </a:rPr>
            </a:br>
            <a:r>
              <a:rPr lang="pl-PL" dirty="0">
                <a:solidFill>
                  <a:srgbClr val="002060"/>
                </a:solidFill>
              </a:rPr>
              <a:t>z osobami z waszej rodziny, kolegami ze szkoły, nauczycielami, wychowawcami?</a:t>
            </a:r>
          </a:p>
          <a:p>
            <a:pPr marL="0" indent="0">
              <a:buNone/>
            </a:pPr>
            <a:r>
              <a:rPr lang="pl-PL" dirty="0">
                <a:solidFill>
                  <a:srgbClr val="002060"/>
                </a:solidFill>
              </a:rPr>
              <a:t>4. Czy znacie odpowiedzi na te pytania ?</a:t>
            </a:r>
          </a:p>
        </p:txBody>
      </p:sp>
      <p:pic>
        <p:nvPicPr>
          <p:cNvPr id="4" name="Obraz 3">
            <a:extLst>
              <a:ext uri="{FF2B5EF4-FFF2-40B4-BE49-F238E27FC236}">
                <a16:creationId xmlns:a16="http://schemas.microsoft.com/office/drawing/2014/main" id="{42610BB7-F065-9EC6-1251-D77E98679ED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Wprowadzenie</a:t>
            </a:r>
          </a:p>
        </p:txBody>
      </p:sp>
      <p:sp>
        <p:nvSpPr>
          <p:cNvPr id="3" name="Symbol zastępczy zawartości 2"/>
          <p:cNvSpPr>
            <a:spLocks noGrp="1"/>
          </p:cNvSpPr>
          <p:nvPr>
            <p:ph idx="1"/>
          </p:nvPr>
        </p:nvSpPr>
        <p:spPr/>
        <p:txBody>
          <a:bodyPr>
            <a:normAutofit lnSpcReduction="10000"/>
          </a:bodyPr>
          <a:lstStyle/>
          <a:p>
            <a:pPr>
              <a:buNone/>
            </a:pPr>
            <a:r>
              <a:rPr lang="pl-PL" dirty="0"/>
              <a:t>Osoby niesłyszące używają </a:t>
            </a:r>
          </a:p>
          <a:p>
            <a:pPr>
              <a:buNone/>
            </a:pPr>
            <a:r>
              <a:rPr lang="pl-PL" dirty="0"/>
              <a:t>różnych form komunikowania</a:t>
            </a:r>
          </a:p>
          <a:p>
            <a:pPr>
              <a:buNone/>
            </a:pPr>
            <a:r>
              <a:rPr lang="pl-PL" dirty="0"/>
              <a:t> się miedzy sobą, z rodziną </a:t>
            </a:r>
          </a:p>
          <a:p>
            <a:pPr>
              <a:buNone/>
            </a:pPr>
            <a:r>
              <a:rPr lang="pl-PL" dirty="0"/>
              <a:t>z najbliższym otoczeniem. </a:t>
            </a:r>
          </a:p>
          <a:p>
            <a:pPr>
              <a:buNone/>
            </a:pPr>
            <a:r>
              <a:rPr lang="pl-PL" dirty="0"/>
              <a:t>Na pewno znacie te formy</a:t>
            </a:r>
          </a:p>
          <a:p>
            <a:pPr>
              <a:buNone/>
            </a:pPr>
            <a:r>
              <a:rPr lang="pl-PL" dirty="0"/>
              <a:t> komunikowania się tylko </a:t>
            </a:r>
          </a:p>
          <a:p>
            <a:pPr>
              <a:buNone/>
            </a:pPr>
            <a:r>
              <a:rPr lang="pl-PL" dirty="0"/>
              <a:t>trzeba je uporządkować i to</a:t>
            </a:r>
          </a:p>
          <a:p>
            <a:pPr>
              <a:buNone/>
            </a:pPr>
            <a:r>
              <a:rPr lang="pl-PL" dirty="0"/>
              <a:t> będzie waszym zadaniem.</a:t>
            </a:r>
          </a:p>
          <a:p>
            <a:endParaRPr lang="pl-PL" dirty="0"/>
          </a:p>
        </p:txBody>
      </p:sp>
      <p:pic>
        <p:nvPicPr>
          <p:cNvPr id="4" name="Picture 2" descr="C:\Documents and Settings\Kasia\Moje dokumenty\images.jpeg"/>
          <p:cNvPicPr>
            <a:picLocks noChangeAspect="1" noChangeArrowheads="1"/>
          </p:cNvPicPr>
          <p:nvPr/>
        </p:nvPicPr>
        <p:blipFill>
          <a:blip r:embed="rId2" cstate="print"/>
          <a:srcRect/>
          <a:stretch>
            <a:fillRect/>
          </a:stretch>
        </p:blipFill>
        <p:spPr bwMode="auto">
          <a:xfrm>
            <a:off x="5508104" y="1844824"/>
            <a:ext cx="3168352" cy="3456384"/>
          </a:xfrm>
          <a:prstGeom prst="rect">
            <a:avLst/>
          </a:prstGeom>
          <a:noFill/>
        </p:spPr>
      </p:pic>
      <p:pic>
        <p:nvPicPr>
          <p:cNvPr id="5" name="Obraz 4">
            <a:extLst>
              <a:ext uri="{FF2B5EF4-FFF2-40B4-BE49-F238E27FC236}">
                <a16:creationId xmlns:a16="http://schemas.microsoft.com/office/drawing/2014/main" id="{C8E2B5DB-F3C0-739B-7AF3-077C78F8348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a:latin typeface="Arial Unicode MS" pitchFamily="34" charset="-128"/>
                <a:ea typeface="Arial Unicode MS" pitchFamily="34" charset="-128"/>
                <a:cs typeface="Arial Unicode MS" pitchFamily="34" charset="-128"/>
              </a:rPr>
              <a:t>Sposoby komunikacji niesłyszących</a:t>
            </a:r>
          </a:p>
        </p:txBody>
      </p:sp>
      <p:pic>
        <p:nvPicPr>
          <p:cNvPr id="34818" name="Picture 2" descr="CO SŁYCHAĆ kopia_resize"/>
          <p:cNvPicPr>
            <a:picLocks noChangeAspect="1" noChangeArrowheads="1"/>
          </p:cNvPicPr>
          <p:nvPr/>
        </p:nvPicPr>
        <p:blipFill>
          <a:blip r:embed="rId2" cstate="print"/>
          <a:srcRect/>
          <a:stretch>
            <a:fillRect/>
          </a:stretch>
        </p:blipFill>
        <p:spPr bwMode="auto">
          <a:xfrm>
            <a:off x="1979713" y="1844824"/>
            <a:ext cx="1944216" cy="3096344"/>
          </a:xfrm>
          <a:prstGeom prst="rect">
            <a:avLst/>
          </a:prstGeom>
          <a:noFill/>
          <a:ln w="9525">
            <a:noFill/>
            <a:miter lim="800000"/>
            <a:headEnd/>
            <a:tailEnd/>
          </a:ln>
        </p:spPr>
      </p:pic>
      <p:pic>
        <p:nvPicPr>
          <p:cNvPr id="34819" name="Picture 3" descr="rozmawiac_resize"/>
          <p:cNvPicPr>
            <a:picLocks noChangeAspect="1" noChangeArrowheads="1"/>
          </p:cNvPicPr>
          <p:nvPr/>
        </p:nvPicPr>
        <p:blipFill>
          <a:blip r:embed="rId3" cstate="print"/>
          <a:srcRect/>
          <a:stretch>
            <a:fillRect/>
          </a:stretch>
        </p:blipFill>
        <p:spPr bwMode="auto">
          <a:xfrm>
            <a:off x="5724128" y="2852936"/>
            <a:ext cx="2160240" cy="2808312"/>
          </a:xfrm>
          <a:prstGeom prst="rect">
            <a:avLst/>
          </a:prstGeom>
          <a:noFill/>
          <a:ln w="9525">
            <a:noFill/>
            <a:miter lim="800000"/>
            <a:headEnd/>
            <a:tailEnd/>
          </a:ln>
        </p:spPr>
      </p:pic>
      <p:cxnSp>
        <p:nvCxnSpPr>
          <p:cNvPr id="6" name="Łącznik prosty ze strzałką 5"/>
          <p:cNvCxnSpPr/>
          <p:nvPr/>
        </p:nvCxnSpPr>
        <p:spPr>
          <a:xfrm>
            <a:off x="4499992" y="3284984"/>
            <a:ext cx="914400" cy="91440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3" name="Obraz 2">
            <a:extLst>
              <a:ext uri="{FF2B5EF4-FFF2-40B4-BE49-F238E27FC236}">
                <a16:creationId xmlns:a16="http://schemas.microsoft.com/office/drawing/2014/main" id="{78096C9B-F85B-31B8-4874-4CB4B332697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Zadanie .</a:t>
            </a:r>
          </a:p>
        </p:txBody>
      </p:sp>
      <p:sp>
        <p:nvSpPr>
          <p:cNvPr id="3" name="Symbol zastępczy zawartości 2"/>
          <p:cNvSpPr>
            <a:spLocks noGrp="1"/>
          </p:cNvSpPr>
          <p:nvPr>
            <p:ph idx="1"/>
          </p:nvPr>
        </p:nvSpPr>
        <p:spPr>
          <a:xfrm>
            <a:off x="457200" y="1628800"/>
            <a:ext cx="8229600" cy="4525963"/>
          </a:xfrm>
        </p:spPr>
        <p:txBody>
          <a:bodyPr>
            <a:normAutofit fontScale="92500" lnSpcReduction="10000"/>
          </a:bodyPr>
          <a:lstStyle/>
          <a:p>
            <a:r>
              <a:rPr lang="pl-PL" dirty="0"/>
              <a:t>Zadanie będzie polegało na wypisaniu</a:t>
            </a:r>
          </a:p>
          <a:p>
            <a:pPr>
              <a:buNone/>
            </a:pPr>
            <a:r>
              <a:rPr lang="pl-PL" dirty="0"/>
              <a:t>    i wyjaśnieniu wszystkich sposobów komunikowania się osób niesłyszących .</a:t>
            </a:r>
          </a:p>
          <a:p>
            <a:r>
              <a:rPr lang="pl-PL" dirty="0"/>
              <a:t>Podzielcie się na grupy dwuosobowe i każda grupa poszuka informacji i wykona prezentację </a:t>
            </a:r>
          </a:p>
          <a:p>
            <a:pPr>
              <a:buNone/>
            </a:pPr>
            <a:r>
              <a:rPr lang="pl-PL" dirty="0"/>
              <a:t>    w Power Point na temat : </a:t>
            </a:r>
          </a:p>
          <a:p>
            <a:pPr algn="ctr">
              <a:buNone/>
            </a:pPr>
            <a:r>
              <a:rPr lang="pl-PL" dirty="0">
                <a:latin typeface="Arial Black" pitchFamily="34" charset="0"/>
              </a:rPr>
              <a:t>„Sposoby </a:t>
            </a:r>
          </a:p>
          <a:p>
            <a:pPr algn="ctr">
              <a:buNone/>
            </a:pPr>
            <a:r>
              <a:rPr lang="pl-PL" dirty="0">
                <a:latin typeface="Arial Black" pitchFamily="34" charset="0"/>
              </a:rPr>
              <a:t>komunikowania </a:t>
            </a:r>
          </a:p>
          <a:p>
            <a:pPr algn="ctr">
              <a:buNone/>
            </a:pPr>
            <a:r>
              <a:rPr lang="pl-PL" dirty="0">
                <a:latin typeface="Arial Black" pitchFamily="34" charset="0"/>
              </a:rPr>
              <a:t>się niesłyszących”</a:t>
            </a:r>
          </a:p>
        </p:txBody>
      </p:sp>
      <p:sp>
        <p:nvSpPr>
          <p:cNvPr id="4" name="Uśmiechnięta buźka 3"/>
          <p:cNvSpPr/>
          <p:nvPr/>
        </p:nvSpPr>
        <p:spPr>
          <a:xfrm>
            <a:off x="6516216" y="4221088"/>
            <a:ext cx="1944216" cy="1728192"/>
          </a:xfrm>
          <a:prstGeom prst="smileyFace">
            <a:avLst/>
          </a:prstGeom>
          <a:blipFill>
            <a:blip r:embed="rId2" cstate="print">
              <a:lum bright="6000"/>
            </a:blip>
            <a:tile tx="0" ty="0" sx="100000" sy="100000" flip="none" algn="tl"/>
          </a:blipFill>
          <a:ln cmpd="sng">
            <a:solidFill>
              <a:schemeClr val="accent1">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5" name="Obraz 4">
            <a:extLst>
              <a:ext uri="{FF2B5EF4-FFF2-40B4-BE49-F238E27FC236}">
                <a16:creationId xmlns:a16="http://schemas.microsoft.com/office/drawing/2014/main" id="{5662FE91-F2CD-57DA-C314-A5B2FAADB79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Zadanie </a:t>
            </a:r>
          </a:p>
        </p:txBody>
      </p:sp>
      <p:sp>
        <p:nvSpPr>
          <p:cNvPr id="3" name="Symbol zastępczy zawartości 2"/>
          <p:cNvSpPr>
            <a:spLocks noGrp="1"/>
          </p:cNvSpPr>
          <p:nvPr>
            <p:ph idx="1"/>
          </p:nvPr>
        </p:nvSpPr>
        <p:spPr/>
        <p:txBody>
          <a:bodyPr/>
          <a:lstStyle/>
          <a:p>
            <a:r>
              <a:rPr lang="pl-PL" dirty="0"/>
              <a:t>Należy wypisać wszystkie sposoby komunikowania się osób niesłyszących</a:t>
            </a:r>
          </a:p>
          <a:p>
            <a:r>
              <a:rPr lang="pl-PL" dirty="0"/>
              <a:t>Należy je krótko opisać na czym polegają</a:t>
            </a:r>
          </a:p>
          <a:p>
            <a:r>
              <a:rPr lang="pl-PL" dirty="0"/>
              <a:t>Można wykorzystać znaki migowe </a:t>
            </a:r>
          </a:p>
          <a:p>
            <a:r>
              <a:rPr lang="pl-PL" dirty="0"/>
              <a:t>Można wykorzystać rysunki i filmiki </a:t>
            </a:r>
          </a:p>
        </p:txBody>
      </p:sp>
      <p:pic>
        <p:nvPicPr>
          <p:cNvPr id="4" name="Obraz 3">
            <a:extLst>
              <a:ext uri="{FF2B5EF4-FFF2-40B4-BE49-F238E27FC236}">
                <a16:creationId xmlns:a16="http://schemas.microsoft.com/office/drawing/2014/main" id="{A7F44DED-20D0-409C-F23A-8FF886EB326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Proces:</a:t>
            </a:r>
          </a:p>
        </p:txBody>
      </p:sp>
      <p:sp>
        <p:nvSpPr>
          <p:cNvPr id="3" name="Symbol zastępczy zawartości 2"/>
          <p:cNvSpPr>
            <a:spLocks noGrp="1"/>
          </p:cNvSpPr>
          <p:nvPr>
            <p:ph idx="1"/>
          </p:nvPr>
        </p:nvSpPr>
        <p:spPr/>
        <p:txBody>
          <a:bodyPr>
            <a:normAutofit fontScale="92500" lnSpcReduction="20000"/>
          </a:bodyPr>
          <a:lstStyle/>
          <a:p>
            <a:pPr marL="0" indent="0">
              <a:buNone/>
            </a:pPr>
            <a:r>
              <a:rPr lang="pl-PL" sz="2600" b="1" u="sng" dirty="0"/>
              <a:t>Proces przygotowania pierwszej części zadania:</a:t>
            </a:r>
          </a:p>
          <a:p>
            <a:pPr marL="0" indent="0">
              <a:buNone/>
            </a:pPr>
            <a:r>
              <a:rPr lang="pl-PL" sz="2600" dirty="0"/>
              <a:t>W tej części zadania musicie w parach przygotować prezentację multimedialną na podany temat.</a:t>
            </a:r>
          </a:p>
          <a:p>
            <a:pPr marL="0" indent="0">
              <a:buNone/>
            </a:pPr>
            <a:r>
              <a:rPr lang="pl-PL" sz="2600" u="sng" dirty="0"/>
              <a:t>Każda prezentacja powinna zawierać następujące treści:</a:t>
            </a:r>
          </a:p>
          <a:p>
            <a:pPr marL="0" indent="0">
              <a:buNone/>
            </a:pPr>
            <a:r>
              <a:rPr lang="pl-PL" sz="2600" dirty="0"/>
              <a:t>1. Temat </a:t>
            </a:r>
          </a:p>
          <a:p>
            <a:pPr marL="0" indent="0">
              <a:buNone/>
            </a:pPr>
            <a:r>
              <a:rPr lang="pl-PL" sz="2600" dirty="0"/>
              <a:t>2. Imiona, nazwiska uczniów którzy ją przygotowali.</a:t>
            </a:r>
          </a:p>
          <a:p>
            <a:pPr marL="0" indent="0">
              <a:buNone/>
            </a:pPr>
            <a:r>
              <a:rPr lang="pl-PL" sz="2600" dirty="0"/>
              <a:t>3. Opracowanie tematu według wytycznych:</a:t>
            </a:r>
          </a:p>
          <a:p>
            <a:pPr marL="0" indent="0"/>
            <a:r>
              <a:rPr lang="pl-PL" sz="2600" dirty="0"/>
              <a:t>Sposoby komunikowania się osób niesłyszących</a:t>
            </a:r>
          </a:p>
          <a:p>
            <a:pPr marL="0" indent="0"/>
            <a:r>
              <a:rPr lang="pl-PL" sz="2600" dirty="0"/>
              <a:t>Opis każdego sposobu komunikacji</a:t>
            </a:r>
          </a:p>
          <a:p>
            <a:pPr marL="0" indent="0"/>
            <a:r>
              <a:rPr lang="pl-PL" sz="2600" dirty="0"/>
              <a:t>Dodatkowo rysunek lub zdjęcie </a:t>
            </a:r>
          </a:p>
          <a:p>
            <a:pPr marL="0" indent="0"/>
            <a:r>
              <a:rPr lang="pl-PL" sz="2600" dirty="0"/>
              <a:t>Można zrobić film przedstawiający komunikacje osób niesłyszących</a:t>
            </a:r>
          </a:p>
          <a:p>
            <a:pPr marL="0" indent="0">
              <a:buNone/>
            </a:pPr>
            <a:endParaRPr lang="pl-PL" dirty="0"/>
          </a:p>
        </p:txBody>
      </p:sp>
      <p:pic>
        <p:nvPicPr>
          <p:cNvPr id="4" name="Obraz 3">
            <a:extLst>
              <a:ext uri="{FF2B5EF4-FFF2-40B4-BE49-F238E27FC236}">
                <a16:creationId xmlns:a16="http://schemas.microsoft.com/office/drawing/2014/main" id="{FBE1893C-E3AE-3DAD-2A11-DE40D92E263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273356"/>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4028409"/>
      </p:ext>
    </p:extLst>
  </p:cSld>
  <p:clrMapOvr>
    <a:masterClrMapping/>
  </p:clrMapOvr>
</p:sld>
</file>

<file path=ppt/theme/theme1.xml><?xml version="1.0" encoding="utf-8"?>
<a:theme xmlns:a="http://schemas.openxmlformats.org/drawingml/2006/main" name="Motyw pakietu Office">
  <a:themeElements>
    <a:clrScheme name="Techniczny">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3953</TotalTime>
  <Words>1073</Words>
  <Application>Microsoft Office PowerPoint</Application>
  <PresentationFormat>Pokaz na ekranie (4:3)</PresentationFormat>
  <Paragraphs>132</Paragraphs>
  <Slides>21</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21</vt:i4>
      </vt:variant>
    </vt:vector>
  </HeadingPairs>
  <TitlesOfParts>
    <vt:vector size="27" baseType="lpstr">
      <vt:lpstr>Arial</vt:lpstr>
      <vt:lpstr>Arial Black</vt:lpstr>
      <vt:lpstr>Arial Unicode MS</vt:lpstr>
      <vt:lpstr>Calibri</vt:lpstr>
      <vt:lpstr>Times New Roman</vt:lpstr>
      <vt:lpstr>Motyw pakietu Office</vt:lpstr>
      <vt:lpstr>Język Głuchych</vt:lpstr>
      <vt:lpstr>Sposoby komunikacji głuchych</vt:lpstr>
      <vt:lpstr>Spis treści</vt:lpstr>
      <vt:lpstr>Wprowadzenie</vt:lpstr>
      <vt:lpstr>Wprowadzenie</vt:lpstr>
      <vt:lpstr>Sposoby komunikacji niesłyszących</vt:lpstr>
      <vt:lpstr>Zadanie .</vt:lpstr>
      <vt:lpstr>Zadanie </vt:lpstr>
      <vt:lpstr>Proces:</vt:lpstr>
      <vt:lpstr>Proces – plan działania</vt:lpstr>
      <vt:lpstr>Źródła </vt:lpstr>
      <vt:lpstr>Ewaluacja:</vt:lpstr>
      <vt:lpstr>Ewaluacja:</vt:lpstr>
      <vt:lpstr>Ewaluacja – ocenianie:</vt:lpstr>
      <vt:lpstr>Konkluzja:</vt:lpstr>
      <vt:lpstr>Konkluzja:</vt:lpstr>
      <vt:lpstr>Konkluzja </vt:lpstr>
      <vt:lpstr>Poradnik dla nauczyciela:</vt:lpstr>
      <vt:lpstr>Poradnik dla nauczyciela:</vt:lpstr>
      <vt:lpstr>Poradnik dla nauczyciela:</vt:lpstr>
      <vt:lpstr>Prezentacja programu PowerPoint</vt:lpstr>
    </vt:vector>
  </TitlesOfParts>
  <Company>wiater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Język Głuchych</dc:title>
  <dc:creator>Kasia</dc:creator>
  <cp:lastModifiedBy>xx xx</cp:lastModifiedBy>
  <cp:revision>16</cp:revision>
  <dcterms:created xsi:type="dcterms:W3CDTF">2017-09-27T15:41:11Z</dcterms:created>
  <dcterms:modified xsi:type="dcterms:W3CDTF">2025-05-05T11:15:57Z</dcterms:modified>
</cp:coreProperties>
</file>