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73" r:id="rId3"/>
    <p:sldId id="277" r:id="rId4"/>
    <p:sldId id="278" r:id="rId5"/>
    <p:sldId id="297" r:id="rId6"/>
    <p:sldId id="298" r:id="rId7"/>
    <p:sldId id="303" r:id="rId8"/>
    <p:sldId id="299" r:id="rId9"/>
    <p:sldId id="300" r:id="rId10"/>
    <p:sldId id="301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296" r:id="rId19"/>
    <p:sldId id="272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2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641C2-96E8-F506-F2CD-7C649761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A23197-3C40-7D2E-A532-E9D0866EB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5245C7-F4E9-0B70-9512-53B091F8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60B693-C10B-18D0-F9BD-FA5A81A8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4172AF-4D7C-7073-1896-1587B8A6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26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20279-580A-DDA3-BE56-45522D96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4D183D-C571-E959-812B-EC57E658F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484D92-C823-44E9-2714-F44B08A6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E61F02-3216-67F6-5D1B-C49B8BCE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27B05C-7583-2E0D-FAAC-33A09698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4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A10DCE3-2B93-3805-1949-D577CB764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B834AC-98A8-C9C5-BF97-EC044A4E7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8FC4EE-FA8F-3815-5E3D-23192C0E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5E79A8-3A6D-99FC-D6C2-A6901676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451E3D-1B1B-BEBC-BD27-34080B59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83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37D098-2A13-1E4D-9BA6-20974678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E4C9E-E871-37A0-3D76-46F6CE1AF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BB82B3-47CA-F039-4DF2-B0BC46E8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A0474F-07FE-D8E4-5409-3771FFB9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9A5999-7482-E59D-5F47-82613FE9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2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B6996-9FCF-DF3F-BC22-39F982FE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206FA7-B911-1533-9771-D61B2584F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E79827-355A-F75B-2FEB-417473E5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EE171-BDD0-4202-7F4D-CFDD386C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AE1C4F-1FB2-F4B1-9A2F-334253D3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74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91D8DD-16D8-245C-A31E-96723DAD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3D768A-C8CB-5496-9494-2FA01C63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C4BBBA-580E-0C03-4262-440EBE7D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69A7FB-6E7C-52FD-95D9-738B1B38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212C63-3296-84FB-D819-6DAFE2C4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9D68A3-7450-0A3A-40F6-EAF187B1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06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8274B3-64B8-3FA6-7F25-42D5E64B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588D6D-D93F-D448-8FC5-E910D185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D60BEF-DBEE-0B56-3E82-D775FB6F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A3CF51-B5A0-F39E-BAFB-7913E94BC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60A11A9-3F99-8219-49C5-2E95AE315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663B172-445D-3737-D9AA-DE025593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F280E6-8489-069F-75F5-BD167272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5181328-45FF-A956-40D1-DA4CA84D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36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43924-FC2F-1E84-770E-DBBB1794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399022-9CDC-1C88-8B63-CC0F54AC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C9961C-3F32-4512-D9AB-7DF24BD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1CC1CC-BDD2-3135-A79A-EA3099CF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0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C2E3CD-4BDB-ACFD-52EE-9F3C8E0B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FC428E6-489C-4C8A-B0DF-C98C5268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B50789-A2FD-6F49-05D8-6BC1CC42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34A26-2437-DEC9-6C1C-88CD74C9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727EF-28C2-7C57-84C5-D18DDA24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D88169-6F76-5D81-5903-AEA223F41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382A0A-B11A-0178-013D-807E5EEC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3C2ED3-48CA-6BBE-0C7C-ADF245F3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48D907-3385-00DD-D5B2-68462E1F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5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7CC8E-1E02-3123-D367-E5E8A2C3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6E569B-4824-14AD-CA40-379DBBE58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39A910-4166-C237-F8E6-A9899358B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0B582D-9ACB-DEAA-1AFA-0615072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30E00D-B331-80FA-0872-CD004DF7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1F2C8E-B9AA-9116-7DA5-09445909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57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D2E81CD-19A2-8930-8CD6-92937D26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1F0706-F030-1716-E306-8B4EA7B61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302BBA-044C-0B68-800B-10EAFBEDC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C320-2830-4068-9C22-0FDA8958BD58}" type="datetimeFigureOut">
              <a:rPr lang="pl-PL" smtClean="0"/>
              <a:t>29.05.2025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76BD9A-4B39-69FF-3458-8F5017818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D342A1-4B5E-AA87-45F9-4243FAC3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22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ntiyoutuber.cz/clanky/fattypillow-karel-sivak-youtube-youtuber-psychicke-problemy.A230424_102656_antiyout-clanky_sorm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databazeyoutuberu.cz/youtuber/fattypillow/" TargetMode="External"/><Relationship Id="rId12" Type="http://schemas.openxmlformats.org/officeDocument/2006/relationships/hyperlink" Target="https://www.clovekvtisni.cz/media/publications/1344/file/hra-s-dobr-mi-ot-zkami_zkoum-me-na-e-p-edsudky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FattyPillow" TargetMode="External"/><Relationship Id="rId11" Type="http://schemas.openxmlformats.org/officeDocument/2006/relationships/hyperlink" Target="https://cs.wikipedia.org/WIKI/BARACK_OBAMA#/MEDIA/SOUBOR:PRESIDENT_BARACK_OBAMA.JPG" TargetMode="External"/><Relationship Id="rId5" Type="http://schemas.openxmlformats.org/officeDocument/2006/relationships/hyperlink" Target="https://www.runczech.com/CS/O-NAS/O-NAS/HISTORIE/EMIL-ZATOPEK" TargetMode="External"/><Relationship Id="rId10" Type="http://schemas.openxmlformats.org/officeDocument/2006/relationships/hyperlink" Target="https://www.idnes.cz/onadnes/moda/winnie-harlow-vitiligo-modelka.A200717_154752_modni-trendy_syk" TargetMode="External"/><Relationship Id="rId4" Type="http://schemas.openxmlformats.org/officeDocument/2006/relationships/hyperlink" Target="https://pixabay.com/cs/" TargetMode="External"/><Relationship Id="rId9" Type="http://schemas.openxmlformats.org/officeDocument/2006/relationships/hyperlink" Target="https://www.novinky.cz/CLANEK/ZENA-STYL-NOVYM-ANDILKEM-VICTORIAS-SECRET-SE-STALA-WINNIE-%20HARLOW-MODELKA-S-VITILIGEM-4007094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5C5784BF-6247-7B52-8E27-41C86B10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34" y="1855694"/>
            <a:ext cx="10730753" cy="481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F923693-8319-1A43-01D1-38FE0D827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13" y="480544"/>
            <a:ext cx="5533263" cy="116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Obraz 5">
            <a:extLst>
              <a:ext uri="{FF2B5EF4-FFF2-40B4-BE49-F238E27FC236}">
                <a16:creationId xmlns:a16="http://schemas.microsoft.com/office/drawing/2014/main" id="{EECC3817-4E32-6EE3-40A2-705E2487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73212"/>
            <a:ext cx="1554793" cy="49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4EB3E-2190-F906-7CBE-14ED9E1F4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8912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F2DD0C7-AC4B-593D-FDF2-2C871022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EC69EAF-6EE2-806C-B133-A22B5950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2D6C798-0672-9425-BC38-E4B88D3EF027}"/>
              </a:ext>
            </a:extLst>
          </p:cNvPr>
          <p:cNvSpPr txBox="1"/>
          <p:nvPr/>
        </p:nvSpPr>
        <p:spPr>
          <a:xfrm>
            <a:off x="3190113" y="2584333"/>
            <a:ext cx="641424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50"/>
              </a:spcBef>
            </a:pP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B0B1F91-9840-1007-0A37-E0E0D08FB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Text Box 1">
            <a:extLst>
              <a:ext uri="{FF2B5EF4-FFF2-40B4-BE49-F238E27FC236}">
                <a16:creationId xmlns:a16="http://schemas.microsoft.com/office/drawing/2014/main" id="{C88E8A4D-8BAA-DE4E-A782-1E4A375E4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7898" y="3956815"/>
            <a:ext cx="4395413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5000" b="1" i="0" u="none" strike="noStrike" cap="none" normalizeH="0" baseline="0" dirty="0">
                <a:ln>
                  <a:noFill/>
                </a:ln>
                <a:solidFill>
                  <a:srgbClr val="457D5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PŘEDSUDKY</a:t>
            </a:r>
            <a:endParaRPr kumimoji="0" lang="cs-CZ" altLang="pl-PL" sz="5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52DAA85-07DA-249C-C2E8-82853FF34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83" y="1219200"/>
            <a:ext cx="10380039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pl-PL" sz="12500" b="1" i="0" u="none" strike="noStrike" cap="none" normalizeH="0" baseline="0" dirty="0">
              <a:ln>
                <a:noFill/>
              </a:ln>
              <a:solidFill>
                <a:srgbClr val="457D58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5000" b="1" i="0" u="none" strike="noStrike" cap="none" normalizeH="0" baseline="0" dirty="0">
                <a:ln>
                  <a:noFill/>
                </a:ln>
                <a:solidFill>
                  <a:srgbClr val="457D58"/>
                </a:solidFill>
                <a:effectLst/>
              </a:rPr>
              <a:t>PAST NA</a:t>
            </a:r>
            <a:endParaRPr lang="cs-CZ" altLang="pl-PL" sz="5000" b="1" dirty="0">
              <a:solidFill>
                <a:srgbClr val="457D58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5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000" b="0" i="1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ea typeface="Calibri" panose="020F0502020204030204" pitchFamily="34" charset="0"/>
              </a:rPr>
              <a:t>metodika výuky</a:t>
            </a:r>
            <a:endParaRPr kumimoji="0" lang="cs-CZ" altLang="pl-PL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382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D1E7AEE-FF33-2DB7-EADB-B571BFC0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64" y="818437"/>
            <a:ext cx="10545683" cy="585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F91FFB2F-466A-81F6-CFDE-D6F9AFE6A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31E5BE1-C3E9-9DCC-FBE4-FEAB7C022108}"/>
              </a:ext>
            </a:extLst>
          </p:cNvPr>
          <p:cNvSpPr txBox="1"/>
          <p:nvPr/>
        </p:nvSpPr>
        <p:spPr>
          <a:xfrm>
            <a:off x="1397706" y="2174789"/>
            <a:ext cx="60940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HODINA –</a:t>
            </a:r>
            <a:r>
              <a:rPr lang="cs-CZ" sz="2200" b="1" spc="-8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ÚVODNÍ 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SHRNUTÍ</a:t>
            </a:r>
            <a:endParaRPr lang="pl-PL" sz="2200" b="1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44C742B-B2FE-542A-394E-1F822BED34F0}"/>
              </a:ext>
            </a:extLst>
          </p:cNvPr>
          <p:cNvSpPr txBox="1"/>
          <p:nvPr/>
        </p:nvSpPr>
        <p:spPr>
          <a:xfrm>
            <a:off x="1644048" y="2636392"/>
            <a:ext cx="732388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Shrnutí informací z minulé hodiny pomocí brainstormingu - co jsou  předsudky,</a:t>
            </a:r>
            <a:r>
              <a:rPr lang="cs-CZ" sz="2200" spc="-4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stereotypy,</a:t>
            </a:r>
            <a:r>
              <a:rPr lang="cs-CZ" sz="2200" spc="-4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nálepkování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22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4597429-F7EF-361D-E604-7D8FDB3023A7}"/>
              </a:ext>
            </a:extLst>
          </p:cNvPr>
          <p:cNvSpPr txBox="1"/>
          <p:nvPr/>
        </p:nvSpPr>
        <p:spPr>
          <a:xfrm>
            <a:off x="314291" y="3411340"/>
            <a:ext cx="60940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3375" indent="-285750">
              <a:spcBef>
                <a:spcPts val="3430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Příprava na 2. aktivitu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image25.png">
            <a:extLst>
              <a:ext uri="{FF2B5EF4-FFF2-40B4-BE49-F238E27FC236}">
                <a16:creationId xmlns:a16="http://schemas.microsoft.com/office/drawing/2014/main" id="{A698748E-06AA-AA93-EB9B-E2C133BB72E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6716" y="3242192"/>
            <a:ext cx="2258972" cy="225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0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791710C-1C48-2D78-2889-A7B3C696B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12" y="1006097"/>
            <a:ext cx="10545683" cy="585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87D99A8F-776A-FBEC-1610-067CAB4EF2E5}"/>
              </a:ext>
            </a:extLst>
          </p:cNvPr>
          <p:cNvSpPr txBox="1">
            <a:spLocks/>
          </p:cNvSpPr>
          <p:nvPr/>
        </p:nvSpPr>
        <p:spPr>
          <a:xfrm>
            <a:off x="-570271" y="-105795"/>
            <a:ext cx="8711381" cy="92423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7530" marR="1023620">
              <a:lnSpc>
                <a:spcPts val="7155"/>
              </a:lnSpc>
              <a:spcBef>
                <a:spcPts val="5300"/>
              </a:spcBef>
            </a:pPr>
            <a:r>
              <a:rPr lang="cs-CZ" sz="12000" b="1" dirty="0"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cs-CZ" sz="1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AKTIVITA</a:t>
            </a:r>
            <a:r>
              <a:rPr lang="cs-CZ" sz="12000" b="1" spc="-13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Č.2 </a:t>
            </a:r>
            <a:r>
              <a:rPr lang="cs-CZ" sz="12000" b="1" spc="-13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0" b="1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cs-CZ" sz="1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KVÍZ</a:t>
            </a:r>
            <a:endParaRPr lang="pl-PL" sz="1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27530" marR="1023620">
              <a:lnSpc>
                <a:spcPts val="7155"/>
              </a:lnSpc>
              <a:spcBef>
                <a:spcPts val="5300"/>
              </a:spcBef>
            </a:pPr>
            <a:endParaRPr lang="pl-PL" sz="1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27530" marR="1023620">
              <a:lnSpc>
                <a:spcPts val="7155"/>
              </a:lnSpc>
              <a:spcBef>
                <a:spcPts val="5300"/>
              </a:spcBef>
              <a:buNone/>
            </a:pPr>
            <a:endParaRPr lang="pl-PL" sz="3200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DC985E2-E0A9-F138-1448-C8A86BF31416}"/>
              </a:ext>
            </a:extLst>
          </p:cNvPr>
          <p:cNvSpPr txBox="1"/>
          <p:nvPr/>
        </p:nvSpPr>
        <p:spPr>
          <a:xfrm>
            <a:off x="1475772" y="2199718"/>
            <a:ext cx="637765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AKTIVITA -</a:t>
            </a:r>
            <a:r>
              <a:rPr lang="cs-CZ" sz="2200" b="1" spc="-9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KVÍZ</a:t>
            </a:r>
            <a:endParaRPr lang="pl-PL" sz="2200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F9749C2-2700-655A-5478-9D322C0CAD60}"/>
              </a:ext>
            </a:extLst>
          </p:cNvPr>
          <p:cNvSpPr txBox="1"/>
          <p:nvPr/>
        </p:nvSpPr>
        <p:spPr>
          <a:xfrm>
            <a:off x="-922843" y="2630605"/>
            <a:ext cx="14789314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3195" marR="2884170" indent="-285750" algn="just">
              <a:lnSpc>
                <a:spcPct val="90000"/>
              </a:lnSpc>
              <a:spcBef>
                <a:spcPts val="4830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Učitel představí 2. aktivitu – kvíz. Na tabuli budou</a:t>
            </a:r>
            <a:r>
              <a:rPr lang="cs-CZ" sz="2200" spc="5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promítány fotografie známých osobností. Tyto osobnosti se  v  životě  setkaly</a:t>
            </a:r>
            <a:r>
              <a:rPr lang="cs-CZ" sz="22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cs-CZ" sz="2200" spc="2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předsudky.</a:t>
            </a:r>
            <a:r>
              <a:rPr lang="cs-CZ" sz="2200" spc="2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Žáci</a:t>
            </a:r>
            <a:r>
              <a:rPr lang="cs-CZ" sz="22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tipují,</a:t>
            </a:r>
            <a:r>
              <a:rPr lang="cs-CZ" sz="2200" spc="2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cs-CZ" sz="2200" spc="2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jaké</a:t>
            </a:r>
            <a:r>
              <a:rPr lang="cs-CZ" sz="2200" spc="2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předsudky</a:t>
            </a:r>
            <a:r>
              <a:rPr lang="cs-CZ" sz="22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cs-CZ" sz="2200" spc="2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jedná.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1D8D9DD-562B-E8D6-12EE-6748791649C2}"/>
              </a:ext>
            </a:extLst>
          </p:cNvPr>
          <p:cNvSpPr txBox="1"/>
          <p:nvPr/>
        </p:nvSpPr>
        <p:spPr>
          <a:xfrm>
            <a:off x="-922842" y="3637034"/>
            <a:ext cx="119535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3195" indent="-285750" algn="just">
              <a:spcBef>
                <a:spcPts val="3435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Učitel hned u každé osobnosti sdělí správnou odpověď. Je možné krátce diskutovat o tom, jestli o dané situaci žáci  věděli, jak pravděpodobně známou osobnost přístup okolí ovlivnil, jak by takový přístup ovlivnil</a:t>
            </a:r>
            <a:r>
              <a:rPr lang="cs-CZ" sz="2200" spc="3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E6FCACF-7569-C4D6-4327-5685E77AE519}"/>
              </a:ext>
            </a:extLst>
          </p:cNvPr>
          <p:cNvSpPr txBox="1"/>
          <p:nvPr/>
        </p:nvSpPr>
        <p:spPr>
          <a:xfrm>
            <a:off x="-922843" y="4745030"/>
            <a:ext cx="14789314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3195" marR="2884170" indent="-285750" algn="just">
              <a:lnSpc>
                <a:spcPct val="90000"/>
              </a:lnSpc>
              <a:spcBef>
                <a:spcPts val="3765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Učitel se ptá, zda žáci znají další známé osobnosti, které se  setkali</a:t>
            </a:r>
            <a:r>
              <a:rPr lang="cs-CZ" sz="2200" spc="1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cs-CZ" sz="2200" spc="1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předsudky</a:t>
            </a:r>
            <a:r>
              <a:rPr lang="cs-CZ" sz="2200" spc="1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cs-CZ" sz="2200" spc="1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které</a:t>
            </a:r>
            <a:r>
              <a:rPr lang="cs-CZ" sz="2200" spc="1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cs-CZ" sz="2200" spc="1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vymanily</a:t>
            </a:r>
            <a:r>
              <a:rPr lang="cs-CZ" sz="2200" spc="1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</a:t>
            </a:r>
            <a:r>
              <a:rPr lang="cs-CZ" sz="2200" spc="1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své</a:t>
            </a:r>
            <a:r>
              <a:rPr lang="cs-CZ" sz="2200" spc="1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„nálepky“.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Obraz 5">
            <a:extLst>
              <a:ext uri="{FF2B5EF4-FFF2-40B4-BE49-F238E27FC236}">
                <a16:creationId xmlns:a16="http://schemas.microsoft.com/office/drawing/2014/main" id="{2BE96A23-599E-E9FB-E6E8-4FBD6B478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261873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02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CE2F600-DBF7-4FC8-56CA-1CF47C0A2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58" y="694481"/>
            <a:ext cx="10545683" cy="597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530BB758-1755-D7B5-256F-EED78841B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227B298-7E9B-0DFF-E0CD-0F820955FF94}"/>
              </a:ext>
            </a:extLst>
          </p:cNvPr>
          <p:cNvSpPr txBox="1"/>
          <p:nvPr/>
        </p:nvSpPr>
        <p:spPr>
          <a:xfrm>
            <a:off x="1345556" y="1904563"/>
            <a:ext cx="74975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AKTIVITA -</a:t>
            </a:r>
            <a:r>
              <a:rPr lang="cs-CZ" sz="2200" b="1" spc="-9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KVÍZ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solidFill>
                  <a:srgbClr val="CBDDD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E8293F6-8E0B-67CA-9DF4-C9EBA645FEB9}"/>
              </a:ext>
            </a:extLst>
          </p:cNvPr>
          <p:cNvSpPr txBox="1"/>
          <p:nvPr/>
        </p:nvSpPr>
        <p:spPr>
          <a:xfrm>
            <a:off x="1345556" y="2345203"/>
            <a:ext cx="991661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Emil Zátopek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běžec, 4x vyhrál olympijské hry, přezdívka: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Česk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á</a:t>
            </a:r>
            <a:r>
              <a:rPr lang="cs-CZ" sz="22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lokomotiva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22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cs-CZ" sz="22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cs-CZ" sz="22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běh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cs-CZ" sz="22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cs-CZ" sz="22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dosta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cs-CZ" sz="22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</a:t>
            </a:r>
            <a:r>
              <a:rPr lang="cs-CZ" sz="22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</a:t>
            </a:r>
            <a:r>
              <a:rPr lang="cs-CZ" sz="22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</a:t>
            </a:r>
            <a:r>
              <a:rPr lang="cs-CZ" sz="22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letec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cs-CZ" sz="22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cs-CZ" sz="2200" spc="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vůbe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  nechtěl svůj první závod běžet, setkal se </a:t>
            </a: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předsudky kvůli svému nezaměnitelnému běžeckému stylu (výrazné grimasy  </a:t>
            </a: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 obličeji, které signalizují utrpení, otáčení hlavou), on však tvrdil,</a:t>
            </a:r>
            <a:r>
              <a:rPr lang="cs-CZ" sz="2200" spc="2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že</a:t>
            </a:r>
            <a:r>
              <a:rPr lang="cs-CZ" sz="2200" spc="2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běh</a:t>
            </a:r>
            <a:r>
              <a:rPr lang="cs-CZ" sz="2200" spc="2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není</a:t>
            </a:r>
            <a:r>
              <a:rPr lang="cs-CZ" sz="2200" spc="2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krasobruslení</a:t>
            </a:r>
            <a:r>
              <a:rPr lang="cs-CZ" sz="2200" spc="2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cs-CZ" sz="2200" spc="2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body</a:t>
            </a:r>
            <a:r>
              <a:rPr lang="cs-CZ" sz="2200" spc="2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získává</a:t>
            </a:r>
            <a:r>
              <a:rPr lang="cs-CZ" sz="2200" spc="2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</a:t>
            </a:r>
            <a:r>
              <a:rPr lang="cs-CZ" sz="2200" spc="2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rychlost. </a:t>
            </a: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51F1915-A859-FC73-9CA5-0181C1B95D06}"/>
              </a:ext>
            </a:extLst>
          </p:cNvPr>
          <p:cNvSpPr txBox="1"/>
          <p:nvPr/>
        </p:nvSpPr>
        <p:spPr>
          <a:xfrm>
            <a:off x="1345556" y="4076388"/>
            <a:ext cx="945651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Lionel Messi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argentinská fotbalová hvězda, historicky nejlepší střelec Barcelony. V dětství byl malého vzrůstu, kvůli své výšce musel čelit řadě předsudků Pocházel z chudé rodiny, která neměla finance na léčbu. Nakonec jeho léčbu financoval</a:t>
            </a:r>
            <a:r>
              <a:rPr lang="cs-CZ" sz="2200" spc="-2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ředitel</a:t>
            </a:r>
            <a:r>
              <a:rPr lang="cs-CZ" sz="2200" spc="-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týmu</a:t>
            </a:r>
            <a:r>
              <a:rPr lang="cs-CZ" sz="2200" spc="-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FC</a:t>
            </a:r>
            <a:r>
              <a:rPr lang="cs-CZ" sz="2200" spc="-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Barcelona,</a:t>
            </a:r>
            <a:r>
              <a:rPr lang="cs-CZ" sz="2200" spc="-2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který</a:t>
            </a:r>
            <a:r>
              <a:rPr lang="cs-CZ" sz="2200" spc="-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</a:t>
            </a:r>
            <a:r>
              <a:rPr lang="cs-CZ" sz="2200" spc="-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zároveň</a:t>
            </a:r>
            <a:r>
              <a:rPr lang="cs-CZ" sz="2200" spc="-2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nabídl kontrakt.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764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55C991C-44B8-0A21-4078-3C0A391F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393539"/>
            <a:ext cx="10829989" cy="62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7FA9E304-8682-36B4-8A18-E7F26308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8C6A62C-6B4E-7FEE-1070-055112A3E7AE}"/>
              </a:ext>
            </a:extLst>
          </p:cNvPr>
          <p:cNvSpPr txBox="1"/>
          <p:nvPr/>
        </p:nvSpPr>
        <p:spPr>
          <a:xfrm>
            <a:off x="1171936" y="1673069"/>
            <a:ext cx="74975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AKTIVITA -</a:t>
            </a:r>
            <a:r>
              <a:rPr lang="cs-CZ" sz="2200" b="1" spc="-9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KVÍZ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solidFill>
                  <a:srgbClr val="CBDDD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A118156-AED7-F243-9DA3-742607DBD67E}"/>
              </a:ext>
            </a:extLst>
          </p:cNvPr>
          <p:cNvSpPr txBox="1"/>
          <p:nvPr/>
        </p:nvSpPr>
        <p:spPr>
          <a:xfrm>
            <a:off x="1171936" y="2113305"/>
            <a:ext cx="1005840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FattyPillow</a:t>
            </a:r>
            <a:r>
              <a:rPr lang="cs-CZ" sz="2200" b="1" spc="-1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cs-CZ" sz="2200" spc="-1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streamer,</a:t>
            </a:r>
            <a:r>
              <a:rPr lang="cs-CZ" sz="2200" spc="-1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youtuber,</a:t>
            </a:r>
            <a:r>
              <a:rPr lang="cs-CZ" sz="2200" spc="-1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bavič.</a:t>
            </a:r>
            <a:r>
              <a:rPr lang="cs-CZ" sz="2200" spc="-1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Kvůli</a:t>
            </a:r>
            <a:r>
              <a:rPr lang="cs-CZ" sz="2200" spc="-1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své</a:t>
            </a:r>
            <a:r>
              <a:rPr lang="cs-CZ" sz="2200" spc="-1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nadváze</a:t>
            </a:r>
            <a:r>
              <a:rPr lang="cs-CZ" sz="2200" spc="-1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často</a:t>
            </a:r>
            <a:r>
              <a:rPr lang="cs-CZ" sz="2200" spc="-1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setkával</a:t>
            </a:r>
            <a:r>
              <a:rPr lang="cs-CZ" sz="2200" spc="-1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cs-CZ" sz="2200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předsudky.</a:t>
            </a:r>
            <a:r>
              <a:rPr lang="cs-CZ" sz="2200" spc="-1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Později</a:t>
            </a:r>
            <a:r>
              <a:rPr lang="cs-CZ" sz="2200" spc="-1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cs-CZ" sz="2200" spc="-1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cs-CZ" sz="2200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něj</a:t>
            </a:r>
            <a:r>
              <a:rPr lang="cs-CZ" sz="2200" spc="-1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rozvinulo</a:t>
            </a:r>
            <a:r>
              <a:rPr lang="cs-CZ" sz="2200" spc="-1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několik  psychických poruch, o kterých hovoří otevřeně se svými followery.</a:t>
            </a:r>
            <a:r>
              <a:rPr lang="cs-CZ" sz="2200" spc="-1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Přes</a:t>
            </a:r>
            <a:r>
              <a:rPr lang="cs-CZ" sz="2200" spc="-1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předsudky</a:t>
            </a:r>
            <a:r>
              <a:rPr lang="cs-CZ" sz="2200" spc="-1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</a:t>
            </a:r>
            <a:r>
              <a:rPr lang="cs-CZ" sz="2200" spc="-1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jeden</a:t>
            </a:r>
            <a:r>
              <a:rPr lang="cs-CZ" sz="2200" spc="-1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</a:t>
            </a:r>
            <a:r>
              <a:rPr lang="cs-CZ" sz="2200" spc="-1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nejznámějších</a:t>
            </a:r>
            <a:r>
              <a:rPr lang="cs-CZ" sz="2200" spc="-1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cs-CZ" sz="2200" spc="-1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nejlépe vydělávajících českých streamerů a youtuberů.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2EA6AF3-D889-96DE-B6CF-A5321B4CA2E5}"/>
              </a:ext>
            </a:extLst>
          </p:cNvPr>
          <p:cNvSpPr txBox="1"/>
          <p:nvPr/>
        </p:nvSpPr>
        <p:spPr>
          <a:xfrm>
            <a:off x="-1226915" y="3836854"/>
            <a:ext cx="15695270" cy="2203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3195" marR="3996055" indent="-285750">
              <a:lnSpc>
                <a:spcPct val="90000"/>
              </a:lnSpc>
              <a:spcBef>
                <a:spcPts val="3725"/>
              </a:spcBef>
              <a:buFont typeface="Wingdings" panose="05000000000000000000" pitchFamily="2" charset="2"/>
              <a:buChar char="§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Winnie Harlow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jedna z nejznámějších modelek, prorazila v</a:t>
            </a:r>
            <a:r>
              <a:rPr lang="cs-CZ" sz="2200" spc="1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modelingu</a:t>
            </a:r>
            <a:r>
              <a:rPr lang="cs-CZ" sz="22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díky</a:t>
            </a:r>
            <a:r>
              <a:rPr lang="cs-CZ" sz="2200" spc="1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své</a:t>
            </a:r>
            <a:r>
              <a:rPr lang="cs-CZ" sz="22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dvoubarevné</a:t>
            </a:r>
            <a:r>
              <a:rPr lang="cs-CZ" sz="2200" spc="1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pleti,</a:t>
            </a:r>
            <a:r>
              <a:rPr lang="cs-CZ" sz="2200" spc="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 kterou</a:t>
            </a:r>
            <a:r>
              <a:rPr lang="cs-CZ" sz="2200" spc="1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může vzácné onemocnění kůže zvané vitiligo. Od svého okolí často slýchala, že vypadá jako zebra nebo kráva, přemýšlela nad sebevraždou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endParaRPr lang="cs-CZ" dirty="0">
              <a:solidFill>
                <a:srgbClr val="F5F5E8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636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653DC6F-37FF-648D-396C-8194E355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393539"/>
            <a:ext cx="10829989" cy="62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7410E9D3-EED6-0786-0862-CEBC38B68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EC47631-F2B2-18C8-1BFB-4B0BE6974856}"/>
              </a:ext>
            </a:extLst>
          </p:cNvPr>
          <p:cNvSpPr txBox="1"/>
          <p:nvPr/>
        </p:nvSpPr>
        <p:spPr>
          <a:xfrm>
            <a:off x="1195086" y="1763442"/>
            <a:ext cx="60940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AKTIVITA -</a:t>
            </a:r>
            <a:r>
              <a:rPr lang="cs-CZ" sz="2200" b="1" spc="-9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KVÍZ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5D6663A-8ABB-0401-2130-CF0B9123CED6}"/>
              </a:ext>
            </a:extLst>
          </p:cNvPr>
          <p:cNvSpPr txBox="1"/>
          <p:nvPr/>
        </p:nvSpPr>
        <p:spPr>
          <a:xfrm>
            <a:off x="1195086" y="2286927"/>
            <a:ext cx="9071657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Barack</a:t>
            </a:r>
            <a:r>
              <a:rPr lang="cs-CZ" sz="2200" b="1" spc="-3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Obama</a:t>
            </a:r>
            <a:r>
              <a:rPr lang="cs-CZ" sz="2200" b="1" spc="-3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cs-CZ" sz="2200" spc="-2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americký</a:t>
            </a:r>
            <a:r>
              <a:rPr lang="cs-CZ" sz="2200" spc="-2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právník,</a:t>
            </a:r>
            <a:r>
              <a:rPr lang="cs-CZ" sz="2200" spc="-2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politik,</a:t>
            </a:r>
            <a:r>
              <a:rPr lang="cs-CZ" sz="2200" spc="-2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první</a:t>
            </a:r>
            <a:r>
              <a:rPr lang="cs-CZ" sz="2200" spc="-2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Afroameričan,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kter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ý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prezidente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(2009-2017)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nosite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Nobelov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  ceny míru (2009) – čelil předsudkům kvůli barvě pleti, v úřadu prezidenta často kritizoval právě ty, kteří se nechávají ovládat předsudky.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5625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86006FA-61E2-2D0F-4B24-91ADA7999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4" y="467351"/>
            <a:ext cx="10829989" cy="62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4F013BBA-E28C-8666-882F-FA17F2555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D56A865-EF36-663D-E8F7-EAC778FE7BE3}"/>
              </a:ext>
            </a:extLst>
          </p:cNvPr>
          <p:cNvSpPr txBox="1"/>
          <p:nvPr/>
        </p:nvSpPr>
        <p:spPr>
          <a:xfrm>
            <a:off x="4158206" y="1244807"/>
            <a:ext cx="609407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FOTOGRAFIE K AKTIVITĚ Č. 2</a:t>
            </a:r>
            <a:r>
              <a:rPr lang="cs-CZ" sz="2200" b="1" spc="-3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2200" b="1" dirty="0"/>
          </a:p>
        </p:txBody>
      </p:sp>
      <p:pic>
        <p:nvPicPr>
          <p:cNvPr id="6" name="image31.jpeg">
            <a:extLst>
              <a:ext uri="{FF2B5EF4-FFF2-40B4-BE49-F238E27FC236}">
                <a16:creationId xmlns:a16="http://schemas.microsoft.com/office/drawing/2014/main" id="{C3F610AF-3453-0913-341F-9F30C0B941A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1456" y="1918667"/>
            <a:ext cx="2334959" cy="3727531"/>
          </a:xfrm>
          <a:prstGeom prst="rect">
            <a:avLst/>
          </a:prstGeom>
        </p:spPr>
      </p:pic>
      <p:pic>
        <p:nvPicPr>
          <p:cNvPr id="7" name="image32.jpeg">
            <a:extLst>
              <a:ext uri="{FF2B5EF4-FFF2-40B4-BE49-F238E27FC236}">
                <a16:creationId xmlns:a16="http://schemas.microsoft.com/office/drawing/2014/main" id="{A9FAD30C-8519-8CED-3303-2EE880AF9EE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1286" y="1918667"/>
            <a:ext cx="1832020" cy="1613272"/>
          </a:xfrm>
          <a:prstGeom prst="rect">
            <a:avLst/>
          </a:prstGeom>
        </p:spPr>
      </p:pic>
      <p:pic>
        <p:nvPicPr>
          <p:cNvPr id="8" name="image33.jpeg">
            <a:extLst>
              <a:ext uri="{FF2B5EF4-FFF2-40B4-BE49-F238E27FC236}">
                <a16:creationId xmlns:a16="http://schemas.microsoft.com/office/drawing/2014/main" id="{CE58FCCF-BB3A-4C8E-9461-FF7F41846FD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61964" y="1815729"/>
            <a:ext cx="2287549" cy="1613272"/>
          </a:xfrm>
          <a:prstGeom prst="rect">
            <a:avLst/>
          </a:prstGeom>
        </p:spPr>
      </p:pic>
      <p:pic>
        <p:nvPicPr>
          <p:cNvPr id="9" name="image29.jpeg">
            <a:extLst>
              <a:ext uri="{FF2B5EF4-FFF2-40B4-BE49-F238E27FC236}">
                <a16:creationId xmlns:a16="http://schemas.microsoft.com/office/drawing/2014/main" id="{15BD07D8-846B-2CFD-4495-C634942A091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82951" y="3605752"/>
            <a:ext cx="2169325" cy="2007441"/>
          </a:xfrm>
          <a:prstGeom prst="rect">
            <a:avLst/>
          </a:prstGeom>
        </p:spPr>
      </p:pic>
      <p:pic>
        <p:nvPicPr>
          <p:cNvPr id="10" name="image30.jpeg">
            <a:extLst>
              <a:ext uri="{FF2B5EF4-FFF2-40B4-BE49-F238E27FC236}">
                <a16:creationId xmlns:a16="http://schemas.microsoft.com/office/drawing/2014/main" id="{9528509E-C43B-9107-8FD2-53E47756B14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67264" y="3684897"/>
            <a:ext cx="2857471" cy="196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8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9D046A7-A7A3-822F-1C40-94C040442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818437"/>
            <a:ext cx="10829989" cy="585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E75385F1-8596-21D5-A23A-1CB35747C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0965BB10-535A-4D46-E96D-F2809C28D52D}"/>
              </a:ext>
            </a:extLst>
          </p:cNvPr>
          <p:cNvSpPr txBox="1">
            <a:spLocks/>
          </p:cNvSpPr>
          <p:nvPr/>
        </p:nvSpPr>
        <p:spPr>
          <a:xfrm>
            <a:off x="-697594" y="-109161"/>
            <a:ext cx="12723689" cy="92423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7530" marR="1023620">
              <a:lnSpc>
                <a:spcPts val="7155"/>
              </a:lnSpc>
              <a:spcBef>
                <a:spcPts val="5300"/>
              </a:spcBef>
            </a:pPr>
            <a:r>
              <a:rPr lang="cs-CZ" sz="12000" b="1" dirty="0">
                <a:latin typeface="Calibri" panose="020F0502020204030204" pitchFamily="34" charset="0"/>
                <a:ea typeface="Calibri" panose="020F0502020204030204" pitchFamily="34" charset="0"/>
              </a:rPr>
              <a:t>06. </a:t>
            </a:r>
            <a:r>
              <a:rPr lang="cs-CZ" sz="14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REFLEXE, DISKUZE   -  METODA SRTROMU</a:t>
            </a:r>
            <a:endParaRPr lang="pl-PL" sz="14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27530" marR="1023620">
              <a:lnSpc>
                <a:spcPts val="7155"/>
              </a:lnSpc>
              <a:spcBef>
                <a:spcPts val="5300"/>
              </a:spcBef>
            </a:pPr>
            <a:endParaRPr lang="pl-PL" sz="1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27530" marR="1023620">
              <a:lnSpc>
                <a:spcPts val="7155"/>
              </a:lnSpc>
              <a:spcBef>
                <a:spcPts val="5300"/>
              </a:spcBef>
              <a:buNone/>
            </a:pPr>
            <a:r>
              <a:rPr lang="cs-CZ" sz="1800" b="1" dirty="0">
                <a:solidFill>
                  <a:srgbClr val="CBDDD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REFLEXE A</a:t>
            </a:r>
            <a:endParaRPr lang="pl-PL" sz="32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2C126BB-E8F8-BD72-92F7-1803F0C62AF9}"/>
              </a:ext>
            </a:extLst>
          </p:cNvPr>
          <p:cNvSpPr txBox="1"/>
          <p:nvPr/>
        </p:nvSpPr>
        <p:spPr>
          <a:xfrm>
            <a:off x="4224760" y="1392385"/>
            <a:ext cx="76161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REFLEXE A DISKUZE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559DBDA-6405-9516-AC74-BDAB0DD95498}"/>
              </a:ext>
            </a:extLst>
          </p:cNvPr>
          <p:cNvSpPr txBox="1"/>
          <p:nvPr/>
        </p:nvSpPr>
        <p:spPr>
          <a:xfrm>
            <a:off x="1194974" y="2002948"/>
            <a:ext cx="1011349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Učitel rozdělí třídu na 3 skupiny, rozdá žákům papíry, na které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 žáci namalují strom – kořeny, kmen, korunu a vysvětluje žákům, že kořeny stromu jsou příčiny a koruna stromu důsledky. Ptá se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žáků, proč člověk v běžném životě mívá předsudky. Učitel zapisuje nápady na tabuli, žáci si vyberou ty, které jim přijdou nejlepší / nejdůležitější a následně je jednotlivé skupiny zapíšou ke kořenům.</a:t>
            </a:r>
            <a:r>
              <a:rPr lang="cs-CZ" sz="18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77DD306-2885-4EA6-4612-DEE5A13FD591}"/>
              </a:ext>
            </a:extLst>
          </p:cNvPr>
          <p:cNvSpPr txBox="1"/>
          <p:nvPr/>
        </p:nvSpPr>
        <p:spPr>
          <a:xfrm>
            <a:off x="1194974" y="3788052"/>
            <a:ext cx="988188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Poté se učitel ptá, co mohou předsudky způsobit? Jednotlivé skupiny diskutují, učitel zapisuje nápady na tabuli. Následně každá</a:t>
            </a:r>
            <a:r>
              <a:rPr lang="cs-CZ" sz="2200" spc="-2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skupina</a:t>
            </a:r>
            <a:r>
              <a:rPr lang="cs-CZ" sz="2200" spc="-2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napíše</a:t>
            </a:r>
            <a:r>
              <a:rPr lang="cs-CZ" sz="2200" spc="-2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několik</a:t>
            </a:r>
            <a:r>
              <a:rPr lang="cs-CZ" sz="2200" spc="-2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nápadů,</a:t>
            </a:r>
            <a:r>
              <a:rPr lang="cs-CZ" sz="2200" spc="-2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které</a:t>
            </a:r>
            <a:r>
              <a:rPr lang="cs-CZ" sz="2200" spc="-2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jsou</a:t>
            </a:r>
            <a:r>
              <a:rPr lang="cs-CZ" sz="2200" spc="-2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jim</a:t>
            </a:r>
            <a:r>
              <a:rPr lang="cs-CZ" sz="2200" spc="-2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nejbližší, do koruny stromu.  </a:t>
            </a: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Následně učitel pomocí vizualizéru nasdílí stromy na</a:t>
            </a:r>
            <a:r>
              <a:rPr lang="cs-CZ" sz="2200" spc="7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tabuli a diskutují o příčinách a důsledcích předsudků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>
              <a:solidFill>
                <a:srgbClr val="F5F5E8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>
              <a:solidFill>
                <a:srgbClr val="F5F5E8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>
              <a:solidFill>
                <a:srgbClr val="F5F5E8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995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A91095D-619C-507A-CE50-4FC498314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5" y="393539"/>
            <a:ext cx="10829989" cy="62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329D4894-F8CB-84D6-E9CF-A417CC9FC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7F00F7C-9389-4DDE-BF96-4DF219025A66}"/>
              </a:ext>
            </a:extLst>
          </p:cNvPr>
          <p:cNvSpPr txBox="1"/>
          <p:nvPr/>
        </p:nvSpPr>
        <p:spPr>
          <a:xfrm>
            <a:off x="-1189299" y="1719370"/>
            <a:ext cx="60940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680"/>
              </a:spcBef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PŘÍKLAD STROMU</a:t>
            </a:r>
            <a:endParaRPr lang="pl-PL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098749E8-0BE9-0D58-839F-FE16D7FF4920}"/>
              </a:ext>
            </a:extLst>
          </p:cNvPr>
          <p:cNvGrpSpPr>
            <a:grpSpLocks/>
          </p:cNvGrpSpPr>
          <p:nvPr/>
        </p:nvGrpSpPr>
        <p:grpSpPr bwMode="auto">
          <a:xfrm>
            <a:off x="4968156" y="1290445"/>
            <a:ext cx="3239726" cy="4277109"/>
            <a:chOff x="15132" y="741"/>
            <a:chExt cx="10755" cy="15150"/>
          </a:xfrm>
        </p:grpSpPr>
        <p:pic>
          <p:nvPicPr>
            <p:cNvPr id="5126" name="Picture 6">
              <a:extLst>
                <a:ext uri="{FF2B5EF4-FFF2-40B4-BE49-F238E27FC236}">
                  <a16:creationId xmlns:a16="http://schemas.microsoft.com/office/drawing/2014/main" id="{72824E0C-9F69-2284-1084-5E0DC57A1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31" y="740"/>
              <a:ext cx="10755" cy="1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58A28E4A-7874-1D5A-8D25-99EF254BE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7" y="15247"/>
              <a:ext cx="1463" cy="4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834297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19696C8-31EC-356A-FDBC-0E721E64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55" y="991601"/>
            <a:ext cx="10526453" cy="562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295E70A3-1664-17A3-DA84-A0525C76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62" y="603261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756C447-776B-44F5-2D0A-C1AD5873E6B6}"/>
              </a:ext>
            </a:extLst>
          </p:cNvPr>
          <p:cNvSpPr txBox="1"/>
          <p:nvPr/>
        </p:nvSpPr>
        <p:spPr>
          <a:xfrm>
            <a:off x="-3319332" y="-143037"/>
            <a:ext cx="10858500" cy="2269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</a:pP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ZDROJE: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E532CEB-25CB-4D91-56EB-D03217DDAAA8}"/>
              </a:ext>
            </a:extLst>
          </p:cNvPr>
          <p:cNvSpPr txBox="1"/>
          <p:nvPr/>
        </p:nvSpPr>
        <p:spPr>
          <a:xfrm>
            <a:off x="-416094" y="1778119"/>
            <a:ext cx="11840307" cy="3786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0855">
              <a:spcBef>
                <a:spcPts val="3470"/>
              </a:spcBef>
              <a:buNone/>
            </a:pP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HTTPS://PIXABAY.COM/CS/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HTTPS://WWW.RUNCZECH.COM/CS/O-NAS/O-NAS/HISTORIE/EMIL-ZATOPEK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HTTPS://CS.WIKIPEDIA.ORG/WIKI/FATTYPILLOW#/MEDIA/SOUBOR:FATTYPILLOW_A_YOUTUBEBUTTON_IN_T%C5%99</a:t>
            </a:r>
            <a:r>
              <a:rPr lang="cs-CZ" sz="16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EB%C3%AD%C4%8D,_T%C5%99EB%C3%AD%C4%8D_DISTRICT.JPG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HTTPS://CS.WIKIPEDIA.ORG/WIKI/FATTYPILLOW</a:t>
            </a:r>
            <a:r>
              <a:rPr lang="cs-CZ" sz="16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HTTPS://WWW.DATABAZEYOUTUBERU.CZ/YOUTUBER/FATTYPILLOW/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60855" marR="3182620">
              <a:lnSpc>
                <a:spcPct val="90000"/>
              </a:lnSpc>
              <a:spcBef>
                <a:spcPts val="200"/>
              </a:spcBef>
              <a:buNone/>
            </a:pP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HTTPS://WWW.ANTIYOUTUBER.CZ/CLANKY/FATTYPILLOW-KAREL-SIVAK-YOUTUBE-YOUTUBER-PSYCHICKE-</a:t>
            </a:r>
            <a:r>
              <a:rPr lang="cs-CZ" sz="16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PROBLEMY.A230424_102656_ANTIYOUT-CLANKY_SORM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HTTPS://WWW.NOVINKY.CZ/CLANEK/ZENA-STYL-NOVYM-ANDILKEM-VICTORIAS-SECRET-SE-STALA-WINNIE-</a:t>
            </a:r>
            <a:r>
              <a:rPr lang="cs-CZ" sz="16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 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9"/>
              </a:rPr>
              <a:t>HARLOW-MODELKA-S-VITILIGEM-40070947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HTTPS://WWW.IDNES.CZ/ONADNES/MODA/WINNIE-HARLOW-VITILIGO-MODELKA.A200717_154752_MODNI-</a:t>
            </a:r>
            <a:r>
              <a:rPr lang="cs-CZ" sz="16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0"/>
              </a:rPr>
              <a:t>TRENDY_SYK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1"/>
              </a:rPr>
              <a:t>HTTPS://CS.WIKIPEDIA.ORG/WIKI/BARACK_OBAMA#/MEDIA/SOUBOR:PRESIDENT_BARACK_OBAMA.JPG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2"/>
              </a:rPr>
              <a:t>HTTPS://WWW.COVEKVTISNI.CZ/MEDIA/PUBLICATIONS/1344/FILE/HRA-S-DOBR-MI-OT-ZKAMI_ZKOUM-ME-NA-E-</a:t>
            </a:r>
            <a:r>
              <a:rPr lang="cs-CZ" sz="1600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600" u="none" strike="noStrike" dirty="0">
                <a:solidFill>
                  <a:srgbClr val="F5F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12"/>
              </a:rPr>
              <a:t>P-EDSUDKY.PDF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97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F283CC5-C2F0-B6DF-6070-7D451981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66" y="1493134"/>
            <a:ext cx="9935423" cy="501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2AFE858-E13F-4894-3C25-6386F22C3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56" y="333135"/>
            <a:ext cx="4905487" cy="1029147"/>
          </a:xfrm>
          <a:prstGeom prst="rect">
            <a:avLst/>
          </a:prstGeom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687CB671-D3F4-A2A0-5378-1FCDAD6B7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70" y="60046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D4B2FFE-E58B-E6BF-D868-4F1E74D99241}"/>
              </a:ext>
            </a:extLst>
          </p:cNvPr>
          <p:cNvSpPr txBox="1"/>
          <p:nvPr/>
        </p:nvSpPr>
        <p:spPr>
          <a:xfrm>
            <a:off x="1006509" y="2971197"/>
            <a:ext cx="10178980" cy="1262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ctr">
              <a:lnSpc>
                <a:spcPct val="107000"/>
              </a:lnSpc>
              <a:spcAft>
                <a:spcPts val="800"/>
              </a:spcAft>
            </a:pPr>
            <a:r>
              <a:rPr lang="cs-CZ" sz="18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Spolufinancováno z fondů EU. Vyjádřené názory a názory jsou výhradně názory autora (autorů) a nemusí nutně odrážet názory a názory Evropské unie nebo Nadace pro rozvoj vzdělávacího systému. Nenese za ně odpovědnost ani Evropská unie, ani Nadace pro rozvoj vzdělávací soustavy.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2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6BE235F1-99B8-4782-AAB3-E848C8543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18565"/>
            <a:ext cx="10766612" cy="5392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5">
            <a:extLst>
              <a:ext uri="{FF2B5EF4-FFF2-40B4-BE49-F238E27FC236}">
                <a16:creationId xmlns:a16="http://schemas.microsoft.com/office/drawing/2014/main" id="{04923708-291B-8003-9153-5C353EA5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C7BB952-60E5-1FA3-97B3-A75AA866D25B}"/>
              </a:ext>
            </a:extLst>
          </p:cNvPr>
          <p:cNvSpPr txBox="1"/>
          <p:nvPr/>
        </p:nvSpPr>
        <p:spPr>
          <a:xfrm>
            <a:off x="3046880" y="1841811"/>
            <a:ext cx="66887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“ČLOVĚK DOSÁHNE NEJLEPŠÍCH VÝSLEDKŮ V OKAMŽIKU, KDY PŘEKONÁ PŘEDSUDKY A PŘIJME </a:t>
            </a:r>
            <a:r>
              <a:rPr lang="cs-CZ" sz="4000" b="1" spc="-9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VÝZVY.“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84558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249576-D823-3558-F74C-D29C7B4A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641" y="6703"/>
            <a:ext cx="10121153" cy="941476"/>
          </a:xfrm>
        </p:spPr>
        <p:txBody>
          <a:bodyPr>
            <a:normAutofit/>
          </a:bodyPr>
          <a:lstStyle/>
          <a:p>
            <a:r>
              <a:rPr lang="cs-CZ" sz="3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OBSAH</a:t>
            </a:r>
            <a:endParaRPr lang="pl-PL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864DE05-ED08-7D37-F4DA-742BAAF79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64" y="753035"/>
            <a:ext cx="9980595" cy="591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5.png">
            <a:extLst>
              <a:ext uri="{FF2B5EF4-FFF2-40B4-BE49-F238E27FC236}">
                <a16:creationId xmlns:a16="http://schemas.microsoft.com/office/drawing/2014/main" id="{91A398FD-753E-DB44-41AC-CAA84424D4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77588" y="13854"/>
            <a:ext cx="1514412" cy="1153391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2DE6C80-9BB0-901C-9DA3-549D110F52E0}"/>
              </a:ext>
            </a:extLst>
          </p:cNvPr>
          <p:cNvSpPr txBox="1"/>
          <p:nvPr/>
        </p:nvSpPr>
        <p:spPr>
          <a:xfrm>
            <a:off x="1841912" y="2107549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01. METODIKA HODINY</a:t>
            </a:r>
            <a:endParaRPr lang="pl-PL" sz="2200" b="1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4378620-5B96-96AD-08F4-1F0963953202}"/>
              </a:ext>
            </a:extLst>
          </p:cNvPr>
          <p:cNvSpPr txBox="1"/>
          <p:nvPr/>
        </p:nvSpPr>
        <p:spPr>
          <a:xfrm>
            <a:off x="1841912" y="2569832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02. MOTIVACE - POJMY</a:t>
            </a:r>
            <a:endParaRPr lang="pl-PL" sz="22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AEAE9B2-CDDE-BEA9-53B9-A5B0FEDBD61F}"/>
              </a:ext>
            </a:extLst>
          </p:cNvPr>
          <p:cNvSpPr txBox="1"/>
          <p:nvPr/>
        </p:nvSpPr>
        <p:spPr>
          <a:xfrm>
            <a:off x="1841912" y="3707368"/>
            <a:ext cx="83644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790"/>
              </a:spcBef>
              <a:buSzPts val="6300"/>
              <a:tabLst>
                <a:tab pos="4355465" algn="l"/>
                <a:tab pos="435610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04. </a:t>
            </a:r>
            <a:r>
              <a:rPr lang="cs-CZ" sz="22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cs-CZ" sz="22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cs-CZ" sz="22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cs-CZ" sz="2200" b="1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.1</a:t>
            </a:r>
            <a:r>
              <a:rPr lang="cs-CZ" sz="2200" b="1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cs-CZ" sz="2200" b="1" spc="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cs-CZ" sz="22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ŘAZOVÁN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Í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276A2DE-54B3-A645-5352-B68548D9282F}"/>
              </a:ext>
            </a:extLst>
          </p:cNvPr>
          <p:cNvSpPr txBox="1"/>
          <p:nvPr/>
        </p:nvSpPr>
        <p:spPr>
          <a:xfrm>
            <a:off x="1841912" y="4167177"/>
            <a:ext cx="83644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790"/>
              </a:spcBef>
              <a:buSzPts val="6300"/>
              <a:tabLst>
                <a:tab pos="4355465" algn="l"/>
                <a:tab pos="435610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AKTIVITA Č. 2 –</a:t>
            </a:r>
            <a:r>
              <a:rPr lang="cs-CZ" sz="2200" b="1" spc="-2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KVÍZ 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5EE226C-C185-C4D7-14DA-8D2FB4EF455D}"/>
              </a:ext>
            </a:extLst>
          </p:cNvPr>
          <p:cNvSpPr txBox="1"/>
          <p:nvPr/>
        </p:nvSpPr>
        <p:spPr>
          <a:xfrm>
            <a:off x="1414494" y="4626986"/>
            <a:ext cx="84825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1155">
              <a:buNone/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06. REFLEXE,</a:t>
            </a:r>
            <a:r>
              <a:rPr lang="cs-CZ" sz="2200" b="1" spc="-1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DISKUZE</a:t>
            </a:r>
            <a:r>
              <a:rPr lang="cs-CZ" sz="2200" b="1" spc="-1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cs-CZ" sz="2200" b="1" spc="-1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METODA</a:t>
            </a:r>
            <a:r>
              <a:rPr lang="cs-CZ" sz="2200" b="1" spc="-1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STROMU 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1" name="Obraz 5">
            <a:extLst>
              <a:ext uri="{FF2B5EF4-FFF2-40B4-BE49-F238E27FC236}">
                <a16:creationId xmlns:a16="http://schemas.microsoft.com/office/drawing/2014/main" id="{E982B81C-0B8B-A531-D365-E7FAAFBB5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5AF8A94-66D3-F148-1158-D3B30D93AA2C}"/>
              </a:ext>
            </a:extLst>
          </p:cNvPr>
          <p:cNvSpPr txBox="1"/>
          <p:nvPr/>
        </p:nvSpPr>
        <p:spPr>
          <a:xfrm>
            <a:off x="1841913" y="2937927"/>
            <a:ext cx="82030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03. HLAVNÍ</a:t>
            </a:r>
            <a:r>
              <a:rPr lang="cs-CZ" sz="2200" b="1" spc="-5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r>
              <a:rPr lang="cs-CZ" sz="2200" b="1" spc="-5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cs-CZ" sz="2200" b="1" spc="-5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PŘEDSUDKY</a:t>
            </a:r>
            <a:r>
              <a:rPr lang="cs-CZ" sz="2200" b="1" spc="-5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cs-CZ" sz="2200" b="1" spc="-5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PŘEDSUDKY </a:t>
            </a:r>
            <a:r>
              <a:rPr lang="cs-CZ" sz="2200" b="1" spc="-5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VŮČI </a:t>
            </a:r>
            <a:r>
              <a:rPr lang="cs-CZ" sz="2200" b="1" spc="-5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JEDINCŮM  SE</a:t>
            </a:r>
            <a:b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SLUCHOVÝM POSTIŽENÍM -</a:t>
            </a:r>
            <a:r>
              <a:rPr lang="cs-CZ" sz="2200" b="1" spc="-3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ZKUŠENOSTI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47711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>
            <a:extLst>
              <a:ext uri="{FF2B5EF4-FFF2-40B4-BE49-F238E27FC236}">
                <a16:creationId xmlns:a16="http://schemas.microsoft.com/office/drawing/2014/main" id="{9154F4AA-0C91-E6B3-5F01-352703F8C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29" y="726140"/>
            <a:ext cx="10632141" cy="587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3E0E9DB-E80D-C838-8054-CD1DD87BD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294" y="187660"/>
            <a:ext cx="10515600" cy="1503029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01. METODIKA HODINY</a:t>
            </a:r>
            <a:br>
              <a:rPr lang="cs-CZ" sz="3200" b="1" spc="-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3200" dirty="0"/>
          </a:p>
        </p:txBody>
      </p:sp>
      <p:pic>
        <p:nvPicPr>
          <p:cNvPr id="14" name="Obraz 5">
            <a:extLst>
              <a:ext uri="{FF2B5EF4-FFF2-40B4-BE49-F238E27FC236}">
                <a16:creationId xmlns:a16="http://schemas.microsoft.com/office/drawing/2014/main" id="{EA88B3E6-DBCC-1A2C-6479-74F47F6B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142527E2-A6B2-B763-AC21-66D94B0BDFB1}"/>
              </a:ext>
            </a:extLst>
          </p:cNvPr>
          <p:cNvSpPr txBox="1"/>
          <p:nvPr/>
        </p:nvSpPr>
        <p:spPr>
          <a:xfrm>
            <a:off x="-1482539" y="1881469"/>
            <a:ext cx="1289460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28290">
              <a:spcBef>
                <a:spcPts val="1645"/>
              </a:spcBef>
              <a:buNone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Předmět: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Základy společenských věd / Občanská nauka </a:t>
            </a: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Mezipředmětové vztahy: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Výtvarná výchova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28290">
              <a:buNone/>
            </a:pPr>
            <a:r>
              <a:rPr lang="cs-CZ" sz="22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Tř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í</a:t>
            </a:r>
            <a:r>
              <a:rPr lang="cs-CZ" sz="22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cs-CZ" sz="2200" b="1" spc="1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2200" spc="1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2200" spc="1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2200" spc="1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28290"/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Téma: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Past na předsudky</a:t>
            </a:r>
          </a:p>
          <a:p>
            <a:pPr marL="2828290"/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Výchovný cíl: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Díky aktivitám a příkladům poukázat na problematiku</a:t>
            </a:r>
            <a:r>
              <a:rPr lang="cs-CZ" sz="2200" spc="3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předsudků,</a:t>
            </a:r>
            <a:r>
              <a:rPr lang="cs-CZ" sz="2200" spc="3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cs-CZ" sz="2200" spc="3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jejich</a:t>
            </a:r>
            <a:r>
              <a:rPr lang="cs-CZ" sz="2200" spc="3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příčiny,</a:t>
            </a:r>
            <a:r>
              <a:rPr lang="cs-CZ" sz="2200" spc="3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projevy</a:t>
            </a:r>
            <a:r>
              <a:rPr lang="cs-CZ" sz="2200" spc="3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cs-CZ" sz="2200" spc="3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důsled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71424C0-B6CA-BD13-F810-F84EDEFB2420}"/>
              </a:ext>
            </a:extLst>
          </p:cNvPr>
          <p:cNvSpPr txBox="1"/>
          <p:nvPr/>
        </p:nvSpPr>
        <p:spPr>
          <a:xfrm>
            <a:off x="-1549668" y="3904539"/>
            <a:ext cx="13459315" cy="201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28290">
              <a:spcBef>
                <a:spcPts val="3670"/>
              </a:spcBef>
              <a:buNone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Časový projekt:</a:t>
            </a:r>
            <a:b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1.hodina: Motivace / Hlavní část / 1.</a:t>
            </a:r>
            <a:r>
              <a:rPr lang="cs-CZ" sz="2200" spc="1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aktivita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880870" lvl="0">
              <a:lnSpc>
                <a:spcPct val="90000"/>
              </a:lnSpc>
              <a:spcBef>
                <a:spcPts val="120"/>
              </a:spcBef>
              <a:buClr>
                <a:srgbClr val="F5F5E8"/>
              </a:buClr>
              <a:buSzPts val="3700"/>
              <a:tabLst>
                <a:tab pos="3313430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2. hodina: Brainstorming + shrnutí / 2. aktivita, reflexe, diskuze    </a:t>
            </a:r>
          </a:p>
          <a:p>
            <a:pPr marR="1880870" lvl="0">
              <a:lnSpc>
                <a:spcPct val="90000"/>
              </a:lnSpc>
              <a:spcBef>
                <a:spcPts val="120"/>
              </a:spcBef>
              <a:buClr>
                <a:srgbClr val="F5F5E8"/>
              </a:buClr>
              <a:buSzPts val="3700"/>
              <a:tabLst>
                <a:tab pos="3313430" algn="l"/>
              </a:tabLst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Pomůcky:</a:t>
            </a: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Smart board, vizualizér, barevné obrázky, prezentace fotografií, předtištěné </a:t>
            </a:r>
            <a:b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            obrázky stromů, psací potřeby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682CB53-08CB-3AD3-8BE7-38F568C4BDA2}"/>
              </a:ext>
            </a:extLst>
          </p:cNvPr>
          <p:cNvSpPr txBox="1"/>
          <p:nvPr/>
        </p:nvSpPr>
        <p:spPr>
          <a:xfrm>
            <a:off x="1889312" y="3244334"/>
            <a:ext cx="6871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obrázky stromů, psací</a:t>
            </a:r>
            <a:r>
              <a:rPr lang="cs-CZ" sz="1800" spc="8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potřeby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487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1D446EF-48F9-7D92-912B-EB993F260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1" y="743347"/>
            <a:ext cx="10797988" cy="585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82EE07D8-F7BF-36AE-6721-E890B653C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9DA317AD-A261-C58B-C42E-94E0A9AB34B4}"/>
              </a:ext>
            </a:extLst>
          </p:cNvPr>
          <p:cNvSpPr txBox="1">
            <a:spLocks/>
          </p:cNvSpPr>
          <p:nvPr/>
        </p:nvSpPr>
        <p:spPr>
          <a:xfrm>
            <a:off x="-570271" y="-105795"/>
            <a:ext cx="8711381" cy="9242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7530" marR="1023620">
              <a:lnSpc>
                <a:spcPts val="7155"/>
              </a:lnSpc>
              <a:spcBef>
                <a:spcPts val="5300"/>
              </a:spcBef>
              <a:buNone/>
            </a:pPr>
            <a:r>
              <a:rPr lang="cs-CZ" sz="3000" b="1" dirty="0">
                <a:latin typeface="Calibri" panose="020F0502020204030204" pitchFamily="34" charset="0"/>
                <a:ea typeface="Calibri" panose="020F0502020204030204" pitchFamily="34" charset="0"/>
              </a:rPr>
              <a:t>02. 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MOTIVACE </a:t>
            </a:r>
            <a:r>
              <a:rPr lang="cs-CZ" sz="3000" b="1" spc="-13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cs-CZ" sz="3000" b="1" spc="-13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POJMY:</a:t>
            </a:r>
            <a:endParaRPr lang="pl-PL" sz="30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07327F6-179C-FB0B-6314-22265F94C2C3}"/>
              </a:ext>
            </a:extLst>
          </p:cNvPr>
          <p:cNvSpPr txBox="1"/>
          <p:nvPr/>
        </p:nvSpPr>
        <p:spPr>
          <a:xfrm>
            <a:off x="1424757" y="1912003"/>
            <a:ext cx="1117450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PŘEDSUDKY,</a:t>
            </a:r>
            <a:r>
              <a:rPr lang="cs-CZ" sz="2200" b="1" spc="-11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STEREOTYPY, NÁLEPKOVÁNÍ,</a:t>
            </a:r>
            <a:r>
              <a:rPr lang="cs-CZ" sz="2200" b="1" spc="-45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HODNOCENÍ</a:t>
            </a:r>
            <a:endParaRPr lang="pl-PL" sz="2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7A5B165-04A1-D6D4-D243-69340E989BB1}"/>
              </a:ext>
            </a:extLst>
          </p:cNvPr>
          <p:cNvSpPr txBox="1"/>
          <p:nvPr/>
        </p:nvSpPr>
        <p:spPr>
          <a:xfrm>
            <a:off x="1424757" y="2342890"/>
            <a:ext cx="63806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HODINA – ÚVODNÍ MOTIVACE</a:t>
            </a:r>
            <a:endParaRPr lang="pl-PL" sz="2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C6773B5-5ED8-9AF6-81AB-5457A96E910D}"/>
              </a:ext>
            </a:extLst>
          </p:cNvPr>
          <p:cNvSpPr txBox="1"/>
          <p:nvPr/>
        </p:nvSpPr>
        <p:spPr>
          <a:xfrm>
            <a:off x="-958103" y="2757815"/>
            <a:ext cx="95104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60345" indent="-342900">
              <a:spcBef>
                <a:spcPts val="4500"/>
              </a:spcBef>
              <a:buFont typeface="Courier New" panose="02070309020205020404" pitchFamily="49" charset="0"/>
              <a:buChar char="o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Tabule – téma hodiny: Předsudky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7D17B27-C6E1-7151-4618-A16D5E8F1153}"/>
              </a:ext>
            </a:extLst>
          </p:cNvPr>
          <p:cNvSpPr txBox="1"/>
          <p:nvPr/>
        </p:nvSpPr>
        <p:spPr>
          <a:xfrm>
            <a:off x="-570271" y="3230704"/>
            <a:ext cx="120474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60345" indent="-342900">
              <a:spcBef>
                <a:spcPts val="3375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Vyučující nastíní téma hodiny, které je napsané na</a:t>
            </a:r>
            <a:r>
              <a:rPr lang="cs-CZ" sz="2200" spc="7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tabuli a ověří, zda žáci ví, co znamená mít vůči někomu či něčemu předsudky.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F0562A-4B23-ADAD-67CD-D4357D063262}"/>
              </a:ext>
            </a:extLst>
          </p:cNvPr>
          <p:cNvSpPr txBox="1"/>
          <p:nvPr/>
        </p:nvSpPr>
        <p:spPr>
          <a:xfrm>
            <a:off x="1858897" y="3940690"/>
            <a:ext cx="95128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Žáci se krátce zamyslí nad tím, co předsudky jsou</a:t>
            </a:r>
            <a:endParaRPr lang="pl-PL" sz="2200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14B97B9C-5450-021F-79EE-20E8D10DF1CD}"/>
              </a:ext>
            </a:extLst>
          </p:cNvPr>
          <p:cNvSpPr txBox="1"/>
          <p:nvPr/>
        </p:nvSpPr>
        <p:spPr>
          <a:xfrm>
            <a:off x="-570271" y="4415070"/>
            <a:ext cx="14472101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3195" marR="2884170" indent="-285750" algn="just">
              <a:lnSpc>
                <a:spcPct val="90000"/>
              </a:lnSpc>
              <a:spcBef>
                <a:spcPts val="3715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Učitel si s žáky ujasní, že se jedná o hodnocení někoho na základě svých představ – bez posouzení toho, co o něm skutečně víme. Že to znamená, že soudíme člověka předem, aniž bychom ho poznali.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4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90ECB8A-C253-D8C4-2D54-8FDDD50E5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42" y="818437"/>
            <a:ext cx="10412115" cy="585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CCF72354-33C9-C1AD-7270-EAFBF42F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33452C42-020E-2674-1C94-C89BF1FC1013}"/>
              </a:ext>
            </a:extLst>
          </p:cNvPr>
          <p:cNvSpPr txBox="1">
            <a:spLocks/>
          </p:cNvSpPr>
          <p:nvPr/>
        </p:nvSpPr>
        <p:spPr>
          <a:xfrm>
            <a:off x="-570271" y="-105795"/>
            <a:ext cx="8711381" cy="9242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7530" marR="1023620">
              <a:lnSpc>
                <a:spcPts val="7155"/>
              </a:lnSpc>
              <a:spcBef>
                <a:spcPts val="5300"/>
              </a:spcBef>
              <a:buNone/>
            </a:pPr>
            <a:r>
              <a:rPr lang="cs-CZ" sz="3000" b="1" dirty="0">
                <a:latin typeface="Calibri" panose="020F0502020204030204" pitchFamily="34" charset="0"/>
                <a:ea typeface="Calibri" panose="020F0502020204030204" pitchFamily="34" charset="0"/>
              </a:rPr>
              <a:t>03. </a:t>
            </a:r>
            <a:r>
              <a:rPr lang="cs-CZ" sz="32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HLAVNÍ</a:t>
            </a:r>
            <a:r>
              <a:rPr lang="cs-CZ" sz="3200" b="1" spc="-695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2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ČÁST</a:t>
            </a:r>
            <a:r>
              <a:rPr lang="cs-CZ" sz="3200" b="1" spc="-69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2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</a:t>
            </a:r>
            <a:r>
              <a:rPr lang="cs-CZ" sz="3200" b="1" spc="-69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2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PŘEDSUDKY</a:t>
            </a:r>
            <a:r>
              <a:rPr lang="cs-CZ" sz="3200" b="1" spc="-69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32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A840884-8E67-A5C1-83FF-CB1098AE1C22}"/>
              </a:ext>
            </a:extLst>
          </p:cNvPr>
          <p:cNvSpPr txBox="1"/>
          <p:nvPr/>
        </p:nvSpPr>
        <p:spPr>
          <a:xfrm>
            <a:off x="1087052" y="1327261"/>
            <a:ext cx="13230832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68370" marR="4813300" indent="718185" algn="r">
              <a:lnSpc>
                <a:spcPct val="90000"/>
              </a:lnSpc>
              <a:spcBef>
                <a:spcPts val="1205"/>
              </a:spcBef>
              <a:buNone/>
            </a:pPr>
            <a:r>
              <a:rPr lang="cs-CZ" sz="22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PŘEDSUDKY VŮČI</a:t>
            </a:r>
            <a:r>
              <a:rPr lang="cs-CZ" sz="2200" b="1" spc="50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JEDINCŮM</a:t>
            </a:r>
            <a:r>
              <a:rPr lang="cs-CZ" sz="2200" b="1" spc="25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SLUCHOVÝM POSTIŽENÍM - </a:t>
            </a:r>
            <a:r>
              <a:rPr lang="cs-CZ" sz="2200" b="1" spc="-5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ZKUŠENOSTI</a:t>
            </a:r>
            <a:endParaRPr lang="pl-PL" sz="22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18C7F63-DA31-EAA8-A764-D2B65B9D4776}"/>
              </a:ext>
            </a:extLst>
          </p:cNvPr>
          <p:cNvSpPr txBox="1"/>
          <p:nvPr/>
        </p:nvSpPr>
        <p:spPr>
          <a:xfrm>
            <a:off x="1331586" y="2028992"/>
            <a:ext cx="82874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HODINA – UJASNĚNÍ POJMŮ</a:t>
            </a:r>
            <a:endParaRPr lang="pl-PL" sz="20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E15DB3B-0AE0-6ED2-3A77-CE6588E4949E}"/>
              </a:ext>
            </a:extLst>
          </p:cNvPr>
          <p:cNvSpPr txBox="1"/>
          <p:nvPr/>
        </p:nvSpPr>
        <p:spPr>
          <a:xfrm>
            <a:off x="1331585" y="2429102"/>
            <a:ext cx="97476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Učitel rozdá žákům obrázky a ptá se, jakých úmyslných / neúmyslných předsudků se lidé dopouštějí v každodenním životě vůči lidem na fotografiích</a:t>
            </a:r>
            <a:endParaRPr lang="pl-PL" sz="20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74FABAD-78EF-0A5E-EF84-3FDDCACD43F0}"/>
              </a:ext>
            </a:extLst>
          </p:cNvPr>
          <p:cNvSpPr txBox="1"/>
          <p:nvPr/>
        </p:nvSpPr>
        <p:spPr>
          <a:xfrm>
            <a:off x="-1108440" y="3136988"/>
            <a:ext cx="14210982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3195" marR="2059305" indent="-285750">
              <a:lnSpc>
                <a:spcPct val="88000"/>
              </a:lnSpc>
              <a:spcBef>
                <a:spcPts val="3385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 obrázcích nalezneme tyto situace / možné předsudky: Žena, která se stará o dítě. Muž manažer. Starší člověk s mobilním telefonem / u počítače. Bohatí lidé přišli k penězům nelegálně. Lidé s nadváhou jsou leniví a nemají sebekontrolu v jídle. Lidé z venkova jsou zaostalejší než lidé z města. Kdo hraje videohry, bude na nich závislý a nemá žádné životní cíle. Svobodní lidé jsou nešťastní</a:t>
            </a:r>
            <a:r>
              <a:rPr lang="cs-CZ" sz="2000" spc="1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cs-CZ" sz="2000" spc="1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opuštění.</a:t>
            </a:r>
            <a:r>
              <a:rPr lang="cs-CZ" sz="2000" spc="1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Kdo</a:t>
            </a:r>
            <a:r>
              <a:rPr lang="cs-CZ" sz="2000" spc="1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není</a:t>
            </a:r>
            <a:r>
              <a:rPr lang="cs-CZ" sz="2000" spc="1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ekologicky</a:t>
            </a:r>
            <a:r>
              <a:rPr lang="cs-CZ" sz="2000" spc="1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uvědomělý,</a:t>
            </a:r>
            <a:r>
              <a:rPr lang="cs-CZ" sz="2000" spc="1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</a:t>
            </a:r>
            <a:r>
              <a:rPr lang="cs-CZ" sz="2000" spc="1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nezodpovědný a nezáleží mu na budoucnosti planety – viz obrázky další slide.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D46C68D-D5D3-CBE2-AAF1-42B9DBB2B11C}"/>
              </a:ext>
            </a:extLst>
          </p:cNvPr>
          <p:cNvSpPr txBox="1"/>
          <p:nvPr/>
        </p:nvSpPr>
        <p:spPr>
          <a:xfrm>
            <a:off x="-1108440" y="4801815"/>
            <a:ext cx="14315154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3195" marR="2059305" indent="-285750">
              <a:lnSpc>
                <a:spcPct val="88000"/>
              </a:lnSpc>
              <a:spcBef>
                <a:spcPts val="329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 případě, že si žáci neví rady, učitel žákům poradí, ať řeknou to první o lidech na fotografiích, co je napadne, když se na obrázek</a:t>
            </a:r>
            <a:r>
              <a:rPr lang="cs-CZ" sz="2000" spc="7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podívají. Žáci postupně vyjmenovávají různé předsudky a vymýšlí stereotypní hodnocení, s kterými se lidé na obrázcích mohli setkat.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59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DCDC18E-0A24-19A8-1629-7297D1045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1"/>
            <a:ext cx="12192000" cy="6858001"/>
          </a:xfrm>
          <a:prstGeom prst="rect">
            <a:avLst/>
          </a:prstGeom>
          <a:solidFill>
            <a:srgbClr val="F5F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6" name="image15.png">
            <a:extLst>
              <a:ext uri="{FF2B5EF4-FFF2-40B4-BE49-F238E27FC236}">
                <a16:creationId xmlns:a16="http://schemas.microsoft.com/office/drawing/2014/main" id="{145DDEF9-A32F-EEB8-CF0B-BA44FB443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542" y="0"/>
            <a:ext cx="1620457" cy="84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16.jpeg">
            <a:extLst>
              <a:ext uri="{FF2B5EF4-FFF2-40B4-BE49-F238E27FC236}">
                <a16:creationId xmlns:a16="http://schemas.microsoft.com/office/drawing/2014/main" id="{580145DF-AC4C-A9EB-F0A1-BCC239CF0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39" y="579517"/>
            <a:ext cx="1841821" cy="27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05B8B854-83BB-2739-4B79-4914AE538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140E13-DC9C-8C02-665A-6EFFFCAE8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454" y="256526"/>
            <a:ext cx="221009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000" b="1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ea typeface="Calibri" panose="020F0502020204030204" pitchFamily="34" charset="0"/>
              </a:rPr>
              <a:t>FOTOGRAFIE</a:t>
            </a:r>
            <a:endParaRPr kumimoji="0" lang="cs-CZ" altLang="pl-PL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image17.jpeg">
            <a:extLst>
              <a:ext uri="{FF2B5EF4-FFF2-40B4-BE49-F238E27FC236}">
                <a16:creationId xmlns:a16="http://schemas.microsoft.com/office/drawing/2014/main" id="{FDF08849-0F5A-C5EE-05E7-F061939A4A3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5601" y="3252259"/>
            <a:ext cx="1845866" cy="2771850"/>
          </a:xfrm>
          <a:prstGeom prst="rect">
            <a:avLst/>
          </a:prstGeom>
        </p:spPr>
      </p:pic>
      <p:pic>
        <p:nvPicPr>
          <p:cNvPr id="6" name="image19.jpeg">
            <a:extLst>
              <a:ext uri="{FF2B5EF4-FFF2-40B4-BE49-F238E27FC236}">
                <a16:creationId xmlns:a16="http://schemas.microsoft.com/office/drawing/2014/main" id="{04AB4A8B-B025-75A2-C0FA-05A2263B182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27946" y="1025022"/>
            <a:ext cx="3087041" cy="1968254"/>
          </a:xfrm>
          <a:prstGeom prst="rect">
            <a:avLst/>
          </a:prstGeom>
        </p:spPr>
      </p:pic>
      <p:pic>
        <p:nvPicPr>
          <p:cNvPr id="7" name="image18.jpeg">
            <a:extLst>
              <a:ext uri="{FF2B5EF4-FFF2-40B4-BE49-F238E27FC236}">
                <a16:creationId xmlns:a16="http://schemas.microsoft.com/office/drawing/2014/main" id="{EE1CD488-D9A0-4D6F-A931-AC7D942FC82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46028" y="1250127"/>
            <a:ext cx="3087042" cy="1901012"/>
          </a:xfrm>
          <a:prstGeom prst="rect">
            <a:avLst/>
          </a:prstGeom>
        </p:spPr>
      </p:pic>
      <p:pic>
        <p:nvPicPr>
          <p:cNvPr id="8" name="image12.jpeg">
            <a:extLst>
              <a:ext uri="{FF2B5EF4-FFF2-40B4-BE49-F238E27FC236}">
                <a16:creationId xmlns:a16="http://schemas.microsoft.com/office/drawing/2014/main" id="{64FCF9D8-692C-605F-6384-2310BD739EE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683379" y="3561099"/>
            <a:ext cx="3087042" cy="2006601"/>
          </a:xfrm>
          <a:prstGeom prst="rect">
            <a:avLst/>
          </a:prstGeom>
        </p:spPr>
      </p:pic>
      <p:pic>
        <p:nvPicPr>
          <p:cNvPr id="9" name="image14.jpeg">
            <a:extLst>
              <a:ext uri="{FF2B5EF4-FFF2-40B4-BE49-F238E27FC236}">
                <a16:creationId xmlns:a16="http://schemas.microsoft.com/office/drawing/2014/main" id="{E2649317-778D-A1A8-97B3-C3C68654A2E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52835" y="3637891"/>
            <a:ext cx="2949176" cy="1968254"/>
          </a:xfrm>
          <a:prstGeom prst="rect">
            <a:avLst/>
          </a:prstGeom>
        </p:spPr>
      </p:pic>
      <p:pic>
        <p:nvPicPr>
          <p:cNvPr id="10" name="image13.jpeg">
            <a:extLst>
              <a:ext uri="{FF2B5EF4-FFF2-40B4-BE49-F238E27FC236}">
                <a16:creationId xmlns:a16="http://schemas.microsoft.com/office/drawing/2014/main" id="{3DBBE3CD-4D52-1E59-E4B6-89BD1637903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3779" y="3637891"/>
            <a:ext cx="2838373" cy="192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88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D783A89-A70C-395A-6EC1-1511F4266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05" y="187660"/>
            <a:ext cx="10518789" cy="648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623507C3-4619-B264-628D-C696EE787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41FFFA8-6AEA-4BB2-982A-2FAF0F7AD764}"/>
              </a:ext>
            </a:extLst>
          </p:cNvPr>
          <p:cNvSpPr txBox="1"/>
          <p:nvPr/>
        </p:nvSpPr>
        <p:spPr>
          <a:xfrm>
            <a:off x="-978634" y="1720243"/>
            <a:ext cx="14456780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marR="6645275">
              <a:lnSpc>
                <a:spcPct val="90000"/>
              </a:lnSpc>
              <a:spcBef>
                <a:spcPts val="1110"/>
              </a:spcBef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HODINA – ZKUŠENOSTI, NÁPADY, DISKUZE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2007164-43E4-BC0C-23E6-EE5212731BDB}"/>
              </a:ext>
            </a:extLst>
          </p:cNvPr>
          <p:cNvSpPr txBox="1"/>
          <p:nvPr/>
        </p:nvSpPr>
        <p:spPr>
          <a:xfrm>
            <a:off x="1461303" y="2190548"/>
            <a:ext cx="92317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Učitel</a:t>
            </a:r>
            <a:r>
              <a:rPr lang="cs-CZ" sz="2200" spc="-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cs-CZ" sz="2200" spc="-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zeptá</a:t>
            </a:r>
            <a:r>
              <a:rPr lang="cs-CZ" sz="2200" spc="-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žáků,</a:t>
            </a:r>
            <a:r>
              <a:rPr lang="cs-CZ" sz="2200" spc="-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jestli</a:t>
            </a:r>
            <a:r>
              <a:rPr lang="cs-CZ" sz="2200" spc="-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cs-CZ" sz="2200" spc="-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cs-CZ" sz="2200" spc="-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předsudky</a:t>
            </a:r>
            <a:r>
              <a:rPr lang="cs-CZ" sz="2200" spc="-9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setkali.</a:t>
            </a:r>
            <a:endParaRPr lang="pl-PL" sz="22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6FF8910-A1F7-1EC8-8C4D-AEF70D365231}"/>
              </a:ext>
            </a:extLst>
          </p:cNvPr>
          <p:cNvSpPr txBox="1"/>
          <p:nvPr/>
        </p:nvSpPr>
        <p:spPr>
          <a:xfrm>
            <a:off x="1461302" y="2694708"/>
            <a:ext cx="923174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Žáci sdílí svoje zkušenosti a</a:t>
            </a:r>
            <a:r>
              <a:rPr lang="cs-CZ" sz="2200" spc="-1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diskutují Učitel se zeptá, s jakými předsudky se mohou</a:t>
            </a:r>
            <a:r>
              <a:rPr lang="cs-CZ" sz="2200" spc="-4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setkat jedinci se sluchovým postižením.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C0208DE-C83F-D702-79C1-ED66A4ED5155}"/>
              </a:ext>
            </a:extLst>
          </p:cNvPr>
          <p:cNvSpPr txBox="1"/>
          <p:nvPr/>
        </p:nvSpPr>
        <p:spPr>
          <a:xfrm>
            <a:off x="-978634" y="3546925"/>
            <a:ext cx="93590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3195" indent="-285750">
              <a:spcBef>
                <a:spcPts val="3455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Žáci společně přemýšlí a diskutují o těchto předsudcích.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0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C4FBC5B-7E7F-F18C-9139-574B2FE9B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63" y="902825"/>
            <a:ext cx="10422277" cy="576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71F8F3EB-2284-4E70-26AD-E4719570C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09C81AAE-94D8-8210-349F-683549812FA5}"/>
              </a:ext>
            </a:extLst>
          </p:cNvPr>
          <p:cNvSpPr txBox="1">
            <a:spLocks/>
          </p:cNvSpPr>
          <p:nvPr/>
        </p:nvSpPr>
        <p:spPr>
          <a:xfrm>
            <a:off x="-570271" y="-105795"/>
            <a:ext cx="8711381" cy="92423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7530" marR="1023620">
              <a:lnSpc>
                <a:spcPts val="7155"/>
              </a:lnSpc>
              <a:spcBef>
                <a:spcPts val="5300"/>
              </a:spcBef>
            </a:pPr>
            <a:r>
              <a:rPr lang="cs-CZ" sz="12000" b="1" dirty="0">
                <a:latin typeface="Calibri" panose="020F0502020204030204" pitchFamily="34" charset="0"/>
                <a:ea typeface="Calibri" panose="020F0502020204030204" pitchFamily="34" charset="0"/>
              </a:rPr>
              <a:t>04. </a:t>
            </a:r>
            <a:r>
              <a:rPr lang="cs-CZ" sz="1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AKTIVITA</a:t>
            </a:r>
            <a:r>
              <a:rPr lang="cs-CZ" sz="12000" b="1" spc="-139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Č.1</a:t>
            </a:r>
            <a:r>
              <a:rPr lang="cs-CZ" sz="12000" b="1" spc="-13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12000" b="1" spc="-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cs-CZ" sz="1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PŘIŘAZOVÁNÍ</a:t>
            </a:r>
            <a:endParaRPr lang="pl-PL" sz="1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27530" marR="1023620">
              <a:lnSpc>
                <a:spcPts val="7155"/>
              </a:lnSpc>
              <a:spcBef>
                <a:spcPts val="5300"/>
              </a:spcBef>
              <a:buNone/>
            </a:pPr>
            <a:endParaRPr lang="pl-PL" sz="32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44048E2-6278-596C-27A0-4988A93974E3}"/>
              </a:ext>
            </a:extLst>
          </p:cNvPr>
          <p:cNvSpPr txBox="1"/>
          <p:nvPr/>
        </p:nvSpPr>
        <p:spPr>
          <a:xfrm>
            <a:off x="1371599" y="1991374"/>
            <a:ext cx="870994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80"/>
              </a:spcBef>
              <a:buClr>
                <a:srgbClr val="F5F5E8"/>
              </a:buClr>
              <a:buSzPts val="4500"/>
              <a:tabLst>
                <a:tab pos="288798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AKTIVITA -</a:t>
            </a:r>
            <a:r>
              <a:rPr lang="cs-CZ" sz="2200" b="1" spc="-75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PŘIŘAZOVÁNÍ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F64A86C-C0A7-4439-6BB9-573B76E3AAD9}"/>
              </a:ext>
            </a:extLst>
          </p:cNvPr>
          <p:cNvSpPr txBox="1"/>
          <p:nvPr/>
        </p:nvSpPr>
        <p:spPr>
          <a:xfrm>
            <a:off x="1371599" y="2422261"/>
            <a:ext cx="85247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Učitel přibližuje první aktivitu – jedná se o</a:t>
            </a:r>
            <a:r>
              <a:rPr lang="cs-CZ" sz="2200" spc="6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přiřazování</a:t>
            </a:r>
            <a:endParaRPr lang="pl-PL" sz="22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4DF4898-657F-ACDC-E903-B60B4947DA25}"/>
              </a:ext>
            </a:extLst>
          </p:cNvPr>
          <p:cNvSpPr txBox="1"/>
          <p:nvPr/>
        </p:nvSpPr>
        <p:spPr>
          <a:xfrm>
            <a:off x="-1044834" y="2937536"/>
            <a:ext cx="12943607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60345" marR="4305300" indent="-342900">
              <a:lnSpc>
                <a:spcPct val="90000"/>
              </a:lnSpc>
              <a:spcBef>
                <a:spcPts val="3710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Učitel vysvětlí pojem „nálepkování“ – tedy hodnocení, které člověk získá na základě určité skutečnosti a které je příliš zjednodušující, zavádějící a nebo někdy i zcela nepravdivé.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73B3722-A15B-872E-EEB7-6BBBF4B368DA}"/>
              </a:ext>
            </a:extLst>
          </p:cNvPr>
          <p:cNvSpPr txBox="1"/>
          <p:nvPr/>
        </p:nvSpPr>
        <p:spPr>
          <a:xfrm>
            <a:off x="-1005069" y="4322578"/>
            <a:ext cx="14202137" cy="23267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60345" marR="4305300" indent="-342900">
              <a:lnSpc>
                <a:spcPct val="90000"/>
              </a:lnSpc>
              <a:spcBef>
                <a:spcPts val="3745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Žáci dostanou několik fotografií lidí a lístky, na kterých jsou</a:t>
            </a:r>
            <a:r>
              <a:rPr lang="cs-CZ" sz="2200" spc="3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vypsány</a:t>
            </a:r>
            <a:r>
              <a:rPr lang="cs-CZ" sz="2200" spc="3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různé</a:t>
            </a:r>
            <a:r>
              <a:rPr lang="cs-CZ" sz="2200" spc="3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předsudky.</a:t>
            </a:r>
            <a:r>
              <a:rPr lang="cs-CZ" sz="2200" spc="3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Žáci</a:t>
            </a:r>
            <a:r>
              <a:rPr lang="cs-CZ" sz="2200" spc="3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přiřazují</a:t>
            </a:r>
            <a:r>
              <a:rPr lang="cs-CZ" sz="2200" spc="37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fotografii k předsudku. Následně diskutují o tom, jestli i oni sami by takto někoho „nálepkovali“ a proč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7568502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1437</Words>
  <Application>Microsoft Office PowerPoint</Application>
  <PresentationFormat>Panoramiczny</PresentationFormat>
  <Paragraphs>86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Wingdings</vt:lpstr>
      <vt:lpstr>Motyw pakietu Office</vt:lpstr>
      <vt:lpstr>Prezentacja programu PowerPoint</vt:lpstr>
      <vt:lpstr>Prezentacja programu PowerPoint</vt:lpstr>
      <vt:lpstr>OBSAH</vt:lpstr>
      <vt:lpstr>01. METODIKA HODINY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xx xx</dc:creator>
  <cp:lastModifiedBy>xx xx</cp:lastModifiedBy>
  <cp:revision>8</cp:revision>
  <dcterms:created xsi:type="dcterms:W3CDTF">2025-05-22T11:27:55Z</dcterms:created>
  <dcterms:modified xsi:type="dcterms:W3CDTF">2025-05-29T16:48:50Z</dcterms:modified>
</cp:coreProperties>
</file>