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73" r:id="rId3"/>
    <p:sldId id="277" r:id="rId4"/>
    <p:sldId id="278" r:id="rId5"/>
    <p:sldId id="297" r:id="rId6"/>
    <p:sldId id="298" r:id="rId7"/>
    <p:sldId id="303" r:id="rId8"/>
    <p:sldId id="299" r:id="rId9"/>
    <p:sldId id="300" r:id="rId10"/>
    <p:sldId id="30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96" r:id="rId19"/>
    <p:sldId id="27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11.06.2025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tiyoutuber.cz/clanky/fattypillow-karel-sivak-youtube-youtuber-psychicke-problemy.A230424_102656_antiyout-clanky_sorm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databazeyoutuberu.cz/youtuber/fattypillow/" TargetMode="External"/><Relationship Id="rId12" Type="http://schemas.openxmlformats.org/officeDocument/2006/relationships/hyperlink" Target="https://www.clovekvtisni.cz/media/publications/1344/file/hra-s-dobr-mi-ot-zkami_zkoum-me-na-e-p-edsudky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FattyPillow" TargetMode="External"/><Relationship Id="rId11" Type="http://schemas.openxmlformats.org/officeDocument/2006/relationships/hyperlink" Target="https://cs.wikipedia.org/WIKI/BARACK_OBAMA#/MEDIA/SOUBOR:PRESIDENT_BARACK_OBAMA.JPG" TargetMode="External"/><Relationship Id="rId5" Type="http://schemas.openxmlformats.org/officeDocument/2006/relationships/hyperlink" Target="https://www.runczech.com/CS/O-NAS/O-NAS/HISTORIE/EMIL-ZATOPEK" TargetMode="External"/><Relationship Id="rId10" Type="http://schemas.openxmlformats.org/officeDocument/2006/relationships/hyperlink" Target="https://www.idnes.cz/onadnes/moda/winnie-harlow-vitiligo-modelka.A200717_154752_modni-trendy_syk" TargetMode="External"/><Relationship Id="rId4" Type="http://schemas.openxmlformats.org/officeDocument/2006/relationships/hyperlink" Target="https://pixabay.com/cs/" TargetMode="External"/><Relationship Id="rId9" Type="http://schemas.openxmlformats.org/officeDocument/2006/relationships/hyperlink" Target="https://www.novinky.cz/CLANEK/ZENA-STYL-NOVYM-ANDILKEM-VICTORIAS-SECRET-SE-STALA-WINNIE-%20HARLOW-MODELKA-S-VITILIGEM-4007094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5C5784BF-6247-7B52-8E27-41C86B10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2" y="1855695"/>
            <a:ext cx="10730753" cy="481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68" y="451149"/>
            <a:ext cx="5533263" cy="116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73212"/>
            <a:ext cx="1554793" cy="4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D6C798-0672-9425-BC38-E4B88D3EF027}"/>
              </a:ext>
            </a:extLst>
          </p:cNvPr>
          <p:cNvSpPr txBox="1"/>
          <p:nvPr/>
        </p:nvSpPr>
        <p:spPr>
          <a:xfrm>
            <a:off x="3190113" y="2584333"/>
            <a:ext cx="64142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</a:pP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0B1F91-9840-1007-0A37-E0E0D08F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5F6913B-9B1A-3F25-D59D-564BB7D5BA54}"/>
              </a:ext>
            </a:extLst>
          </p:cNvPr>
          <p:cNvSpPr txBox="1"/>
          <p:nvPr/>
        </p:nvSpPr>
        <p:spPr>
          <a:xfrm>
            <a:off x="152400" y="3041234"/>
            <a:ext cx="10869562" cy="1877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7205" indent="2566035">
              <a:lnSpc>
                <a:spcPct val="82000"/>
              </a:lnSpc>
              <a:spcBef>
                <a:spcPts val="6850"/>
              </a:spcBef>
              <a:buNone/>
            </a:pPr>
            <a:r>
              <a:rPr lang="pl-PL" sz="5600" b="1" dirty="0">
                <a:solidFill>
                  <a:srgbClr val="447C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PUŁAPKA PRZESĄDÓW </a:t>
            </a:r>
            <a:br>
              <a:rPr lang="pl-PL" sz="5600" b="1" dirty="0">
                <a:solidFill>
                  <a:srgbClr val="447C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5600" b="1" dirty="0">
                <a:solidFill>
                  <a:srgbClr val="447C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</a:t>
            </a:r>
            <a:r>
              <a:rPr lang="en-US" sz="3000" i="1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</a:t>
            </a:r>
            <a:r>
              <a:rPr lang="pl-PL" sz="3000" i="1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yka</a:t>
            </a:r>
            <a:r>
              <a:rPr lang="pl-PL" sz="3000" i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nauczania</a:t>
            </a:r>
            <a:r>
              <a:rPr lang="en-US" sz="3000" i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3600" i="1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167120">
              <a:lnSpc>
                <a:spcPts val="2585"/>
              </a:lnSpc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D1E7AEE-FF33-2DB7-EADB-B571BFC0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8" y="685800"/>
            <a:ext cx="10545683" cy="59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91FFB2F-466A-81F6-CFDE-D6F9AFE6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31E5BE1-C3E9-9DCC-FBE4-FEAB7C022108}"/>
              </a:ext>
            </a:extLst>
          </p:cNvPr>
          <p:cNvSpPr txBox="1"/>
          <p:nvPr/>
        </p:nvSpPr>
        <p:spPr>
          <a:xfrm>
            <a:off x="4451148" y="1356836"/>
            <a:ext cx="83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LEKCJA 2 - PODSUMOWANIE WSTĘPNE</a:t>
            </a:r>
            <a:endParaRPr lang="pl-PL" sz="22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44C742B-B2FE-542A-394E-1F822BED34F0}"/>
              </a:ext>
            </a:extLst>
          </p:cNvPr>
          <p:cNvSpPr txBox="1"/>
          <p:nvPr/>
        </p:nvSpPr>
        <p:spPr>
          <a:xfrm>
            <a:off x="1397706" y="2637460"/>
            <a:ext cx="66849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Podsumowanie informacji z ostatniej lekcji </a:t>
            </a:r>
            <a:br>
              <a:rPr lang="pl-PL" sz="2400" dirty="0"/>
            </a:br>
            <a:r>
              <a:rPr lang="pl-PL" sz="2400" dirty="0"/>
              <a:t>w formie burzy mózgów - czym są uprzedzenia, stereotypy, etykietowanie.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Przygotowanie do aktywności 2.</a:t>
            </a:r>
            <a:endParaRPr lang="pl-PL" sz="2200" dirty="0"/>
          </a:p>
        </p:txBody>
      </p:sp>
      <p:pic>
        <p:nvPicPr>
          <p:cNvPr id="14" name="image25.png">
            <a:extLst>
              <a:ext uri="{FF2B5EF4-FFF2-40B4-BE49-F238E27FC236}">
                <a16:creationId xmlns:a16="http://schemas.microsoft.com/office/drawing/2014/main" id="{A698748E-06AA-AA93-EB9B-E2C133BB72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745" y="2886874"/>
            <a:ext cx="2258972" cy="22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791710C-1C48-2D78-2889-A7B3C696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12" y="1006097"/>
            <a:ext cx="10545683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87D99A8F-776A-FBEC-1610-067CAB4EF2E5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pl-PL" sz="12800" b="1" dirty="0">
                <a:latin typeface="+mn-lt"/>
              </a:rPr>
              <a:t>05. DZIAŁANIE 2 - QUIZ</a:t>
            </a:r>
            <a:endParaRPr lang="pl-PL" sz="12800" b="1" dirty="0">
              <a:effectLst/>
              <a:latin typeface="+mn-lt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endParaRPr lang="pl-PL" sz="32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C985E2-E0A9-F138-1448-C8A86BF31416}"/>
              </a:ext>
            </a:extLst>
          </p:cNvPr>
          <p:cNvSpPr txBox="1"/>
          <p:nvPr/>
        </p:nvSpPr>
        <p:spPr>
          <a:xfrm>
            <a:off x="4610858" y="1587519"/>
            <a:ext cx="6377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AKTYWNOŚĆ 1 - QUIZ</a:t>
            </a:r>
            <a:endParaRPr lang="pl-PL" sz="22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9749C2-2700-655A-5478-9D322C0CAD60}"/>
              </a:ext>
            </a:extLst>
          </p:cNvPr>
          <p:cNvSpPr txBox="1"/>
          <p:nvPr/>
        </p:nvSpPr>
        <p:spPr>
          <a:xfrm>
            <a:off x="-1004486" y="2447024"/>
            <a:ext cx="139675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2884170">
              <a:spcBef>
                <a:spcPts val="4830"/>
              </a:spcBef>
            </a:pPr>
            <a:r>
              <a:rPr lang="pl-PL" sz="2200" dirty="0"/>
              <a:t> </a:t>
            </a:r>
            <a:r>
              <a:rPr lang="pl-PL" sz="2200" b="1" dirty="0"/>
              <a:t>Nauczyciel wprowadza drugą aktywność - quiz</a:t>
            </a:r>
            <a:r>
              <a:rPr lang="pl-PL" sz="2200" dirty="0"/>
              <a:t>. </a:t>
            </a:r>
            <a:br>
              <a:rPr lang="pl-PL" sz="2200" dirty="0"/>
            </a:br>
            <a:r>
              <a:rPr lang="pl-PL" sz="2200" dirty="0"/>
              <a:t> - Wyświetla na tablicy zdjęcia znanych osób. Te znane osoby spotkały się </a:t>
            </a:r>
            <a:br>
              <a:rPr lang="pl-PL" sz="2200" dirty="0"/>
            </a:br>
            <a:r>
              <a:rPr lang="pl-PL" sz="2200" dirty="0"/>
              <a:t>z uprzedzeniami w swoim życiu. Uczniowie zgadują, jakie uprzedzenia mają. - Nauczyciel natychmiast podaje prawidłowe imię każdej osoby. Można krótko omówić, czy uczniowie wiedzieli o sytuacji, jak podejście otoczenia prawdopodobnie wpłynęło na znaną osobę, jak takie podejście wpłynęłoby na nich.</a:t>
            </a:r>
            <a:br>
              <a:rPr lang="pl-PL" sz="2200" dirty="0"/>
            </a:br>
            <a:r>
              <a:rPr lang="pl-PL" sz="2200" dirty="0"/>
              <a:t> - Nauczyciel pyta, czy uczniowie znają inne znane osoby, które spotkały się z uprzedzeniami i uwolniły się od swojej „etykiety”.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Obraz 5">
            <a:extLst>
              <a:ext uri="{FF2B5EF4-FFF2-40B4-BE49-F238E27FC236}">
                <a16:creationId xmlns:a16="http://schemas.microsoft.com/office/drawing/2014/main" id="{2BE96A23-599E-E9FB-E6E8-4FBD6B47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61873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0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E2F600-DBF7-4FC8-56CA-1CF47C0A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8" y="768751"/>
            <a:ext cx="10545683" cy="597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530BB758-1755-D7B5-256F-EED78841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E8293F6-8E0B-67CA-9DF4-C9EBA645FEB9}"/>
              </a:ext>
            </a:extLst>
          </p:cNvPr>
          <p:cNvSpPr txBox="1"/>
          <p:nvPr/>
        </p:nvSpPr>
        <p:spPr>
          <a:xfrm>
            <a:off x="1345556" y="1971577"/>
            <a:ext cx="99166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200" b="1" dirty="0"/>
              <a:t>Emil </a:t>
            </a:r>
            <a:r>
              <a:rPr lang="pl-PL" sz="2200" b="1" dirty="0" err="1"/>
              <a:t>Zátopek</a:t>
            </a:r>
            <a:r>
              <a:rPr lang="pl-PL" sz="2200" b="1" dirty="0"/>
              <a:t> </a:t>
            </a:r>
            <a:r>
              <a:rPr lang="pl-PL" sz="2200" dirty="0"/>
              <a:t>– biegacz, czterokrotny zwycięzca, pseudonim: Czeska Lokomotywa, zaczął biegać w wieku 19 lat i wcale nie chciał brać udziału w swoim pierwszym biegu, spotykał się z uprzedzeniami ze względu na swój niepowtarzalny styl biegu (wyraźne grymasy oznaczające cierpienie, odwracanie głowy), ale twierdził, że bieganie to nie łyżwiarstwo figurowe i punkty dostaje za szybkość.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51F1915-A859-FC73-9CA5-0181C1B95D06}"/>
              </a:ext>
            </a:extLst>
          </p:cNvPr>
          <p:cNvSpPr txBox="1"/>
          <p:nvPr/>
        </p:nvSpPr>
        <p:spPr>
          <a:xfrm>
            <a:off x="1345556" y="3756681"/>
            <a:ext cx="945651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200" b="1" dirty="0"/>
              <a:t>Lionel </a:t>
            </a:r>
            <a:r>
              <a:rPr lang="pl-PL" sz="2200" b="1" dirty="0" err="1"/>
              <a:t>Messi</a:t>
            </a:r>
            <a:r>
              <a:rPr lang="pl-PL" sz="2200" b="1" dirty="0"/>
              <a:t> </a:t>
            </a:r>
            <a:r>
              <a:rPr lang="pl-PL" sz="2200" dirty="0"/>
              <a:t>– argentyńska gwiazda piłki nożnej, najlepszy strzelec wszech czasów Barcelony. Jako dziecko był niski i spotykał się z wieloma uprzedzeniami z powodu swojego wzrostu. Pochodził z biednej rodziny, która nie miała pieniędzy na leczenie. Ostatecznie jego leczenie sfinansował dyrektor FC Barcelona, ​​który zaproponował mu również kontrakt.</a:t>
            </a:r>
          </a:p>
        </p:txBody>
      </p:sp>
    </p:spTree>
    <p:extLst>
      <p:ext uri="{BB962C8B-B14F-4D97-AF65-F5344CB8AC3E}">
        <p14:creationId xmlns:p14="http://schemas.microsoft.com/office/powerpoint/2010/main" val="333764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55C991C-44B8-0A21-4078-3C0A391F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393539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7FA9E304-8682-36B4-8A18-E7F26308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A118156-AED7-F243-9DA3-742607DBD67E}"/>
              </a:ext>
            </a:extLst>
          </p:cNvPr>
          <p:cNvSpPr txBox="1"/>
          <p:nvPr/>
        </p:nvSpPr>
        <p:spPr>
          <a:xfrm>
            <a:off x="1204593" y="1737748"/>
            <a:ext cx="1005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 err="1"/>
              <a:t>FattyPillow</a:t>
            </a:r>
            <a:r>
              <a:rPr lang="pl-PL" sz="2400" dirty="0"/>
              <a:t> – streamer, youtuber, </a:t>
            </a:r>
            <a:r>
              <a:rPr lang="pl-PL" sz="2400" dirty="0" err="1"/>
              <a:t>entertainer</a:t>
            </a:r>
            <a:r>
              <a:rPr lang="pl-PL" sz="2400" dirty="0"/>
              <a:t>. Często spotykał się z uprzedzeniami z powodu swojej nadwagi. Później rozwinęło się u niego kilka zaburzeń psychicznych, o których otwarcie mówi swoim fanom. Pomimo uprzedzeń jest jednym z najsłynniejszych i najlepiej zarabiających czeskich streamerów i youtuberów.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2EA6AF3-D889-96DE-B6CF-A5321B4CA2E5}"/>
              </a:ext>
            </a:extLst>
          </p:cNvPr>
          <p:cNvSpPr txBox="1"/>
          <p:nvPr/>
        </p:nvSpPr>
        <p:spPr>
          <a:xfrm>
            <a:off x="-1226915" y="3836854"/>
            <a:ext cx="1569527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3996055">
              <a:lnSpc>
                <a:spcPct val="90000"/>
              </a:lnSpc>
              <a:spcBef>
                <a:spcPts val="3725"/>
              </a:spcBef>
            </a:pPr>
            <a:r>
              <a:rPr lang="pl-PL" sz="2400" dirty="0" err="1"/>
              <a:t>Winnie</a:t>
            </a:r>
            <a:r>
              <a:rPr lang="pl-PL" sz="2400" dirty="0"/>
              <a:t> </a:t>
            </a:r>
            <a:r>
              <a:rPr lang="pl-PL" sz="2400" dirty="0" err="1"/>
              <a:t>Harlow</a:t>
            </a:r>
            <a:r>
              <a:rPr lang="pl-PL" sz="2400" dirty="0"/>
              <a:t> - jedna z najsłynniejszych modelek, która zyskała sławę w branży modelingu dzięki dwukolorowej skórze, która jest odpowiedzialna za rzadką chorobę skóry zwaną bielactwem. Często, gdy słyszała od otoczenia, że ​​wygląda jak zebra lub krowa, myślała o samobójstwie.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636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653DC6F-37FF-648D-396C-8194E35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393539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7410E9D3-EED6-0786-0862-CEBC38B6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5D6663A-8ABB-0401-2130-CF0B9123CED6}"/>
              </a:ext>
            </a:extLst>
          </p:cNvPr>
          <p:cNvSpPr txBox="1"/>
          <p:nvPr/>
        </p:nvSpPr>
        <p:spPr>
          <a:xfrm>
            <a:off x="1195087" y="2286927"/>
            <a:ext cx="88633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Barack Obama – amerykański prawnik, polityk, pierwszy Afroamerykanin na stanowisku prezydenta Stanów Zjednoczonych (2009–2017), laureat Pokojowej Nagrody Nobla (2009) – zmagał się </a:t>
            </a:r>
            <a:br>
              <a:rPr lang="pl-PL" sz="2400" dirty="0"/>
            </a:br>
            <a:r>
              <a:rPr lang="pl-PL" sz="2400" dirty="0"/>
              <a:t>z uprzedzeniami ze względu na kolor skóry, a w czasie swojej prezydentury często krytykował tych, którzy pozwalali, by uprzedzenia nimi kierowały.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62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86006FA-61E2-2D0F-4B24-91ADA799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4" y="467351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4F013BBA-E28C-8666-882F-FA17F255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D56A865-EF36-663D-E8F7-EAC778FE7BE3}"/>
              </a:ext>
            </a:extLst>
          </p:cNvPr>
          <p:cNvSpPr txBox="1"/>
          <p:nvPr/>
        </p:nvSpPr>
        <p:spPr>
          <a:xfrm>
            <a:off x="4477700" y="1134877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ZDJĘCIA DO ZAJĘCIA 2</a:t>
            </a:r>
            <a:endParaRPr lang="pl-PL" sz="2200" b="1" dirty="0"/>
          </a:p>
        </p:txBody>
      </p:sp>
      <p:pic>
        <p:nvPicPr>
          <p:cNvPr id="6" name="image31.jpeg">
            <a:extLst>
              <a:ext uri="{FF2B5EF4-FFF2-40B4-BE49-F238E27FC236}">
                <a16:creationId xmlns:a16="http://schemas.microsoft.com/office/drawing/2014/main" id="{C3F610AF-3453-0913-341F-9F30C0B941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1456" y="1918667"/>
            <a:ext cx="2334959" cy="3727531"/>
          </a:xfrm>
          <a:prstGeom prst="rect">
            <a:avLst/>
          </a:prstGeom>
        </p:spPr>
      </p:pic>
      <p:pic>
        <p:nvPicPr>
          <p:cNvPr id="7" name="image32.jpeg">
            <a:extLst>
              <a:ext uri="{FF2B5EF4-FFF2-40B4-BE49-F238E27FC236}">
                <a16:creationId xmlns:a16="http://schemas.microsoft.com/office/drawing/2014/main" id="{A9FAD30C-8519-8CED-3303-2EE880AF9E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1286" y="1918667"/>
            <a:ext cx="1832020" cy="1613272"/>
          </a:xfrm>
          <a:prstGeom prst="rect">
            <a:avLst/>
          </a:prstGeom>
        </p:spPr>
      </p:pic>
      <p:pic>
        <p:nvPicPr>
          <p:cNvPr id="8" name="image33.jpeg">
            <a:extLst>
              <a:ext uri="{FF2B5EF4-FFF2-40B4-BE49-F238E27FC236}">
                <a16:creationId xmlns:a16="http://schemas.microsoft.com/office/drawing/2014/main" id="{CE58FCCF-BB3A-4C8E-9461-FF7F41846FD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1964" y="1815729"/>
            <a:ext cx="2287549" cy="1613272"/>
          </a:xfrm>
          <a:prstGeom prst="rect">
            <a:avLst/>
          </a:prstGeom>
        </p:spPr>
      </p:pic>
      <p:pic>
        <p:nvPicPr>
          <p:cNvPr id="9" name="image29.jpeg">
            <a:extLst>
              <a:ext uri="{FF2B5EF4-FFF2-40B4-BE49-F238E27FC236}">
                <a16:creationId xmlns:a16="http://schemas.microsoft.com/office/drawing/2014/main" id="{15BD07D8-846B-2CFD-4495-C634942A091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2951" y="3605752"/>
            <a:ext cx="2169325" cy="2007441"/>
          </a:xfrm>
          <a:prstGeom prst="rect">
            <a:avLst/>
          </a:prstGeom>
        </p:spPr>
      </p:pic>
      <p:pic>
        <p:nvPicPr>
          <p:cNvPr id="10" name="image30.jpeg">
            <a:extLst>
              <a:ext uri="{FF2B5EF4-FFF2-40B4-BE49-F238E27FC236}">
                <a16:creationId xmlns:a16="http://schemas.microsoft.com/office/drawing/2014/main" id="{9528509E-C43B-9107-8FD2-53E47756B1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67264" y="3684897"/>
            <a:ext cx="2857471" cy="19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9D046A7-A7A3-822F-1C40-94C04044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818437"/>
            <a:ext cx="10829989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E75385F1-8596-21D5-A23A-1CB35747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965BB10-535A-4D46-E96D-F2809C28D52D}"/>
              </a:ext>
            </a:extLst>
          </p:cNvPr>
          <p:cNvSpPr txBox="1">
            <a:spLocks/>
          </p:cNvSpPr>
          <p:nvPr/>
        </p:nvSpPr>
        <p:spPr>
          <a:xfrm>
            <a:off x="-844551" y="-125360"/>
            <a:ext cx="12723689" cy="924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pl-PL" sz="9600" b="1" dirty="0">
                <a:latin typeface="+mn-lt"/>
              </a:rPr>
              <a:t>06. REFLEKSJA, DYSKUSJA - METODA DRZEWA</a:t>
            </a:r>
            <a:endParaRPr lang="pl-PL" sz="12000" b="1" dirty="0">
              <a:effectLst/>
              <a:latin typeface="+mn-lt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r>
              <a:rPr lang="cs-CZ" sz="1800" b="1" dirty="0">
                <a:solidFill>
                  <a:srgbClr val="CBDDD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REFLEXE A</a:t>
            </a: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C126BB-E8F8-BD72-92F7-1803F0C62AF9}"/>
              </a:ext>
            </a:extLst>
          </p:cNvPr>
          <p:cNvSpPr txBox="1"/>
          <p:nvPr/>
        </p:nvSpPr>
        <p:spPr>
          <a:xfrm>
            <a:off x="4629875" y="1438683"/>
            <a:ext cx="41321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REFLEKSJA I DYSKUSJA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59DBDA-6405-9516-AC74-BDAB0DD95498}"/>
              </a:ext>
            </a:extLst>
          </p:cNvPr>
          <p:cNvSpPr txBox="1"/>
          <p:nvPr/>
        </p:nvSpPr>
        <p:spPr>
          <a:xfrm>
            <a:off x="1194974" y="2002948"/>
            <a:ext cx="101134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Nauczyciel dzieli klasę na 3 grupy, daje im kartki, na których rysują drzewo - korzenie, pień, koronę i wyjaśnia im, że korzenie drzewa są przyczynami, a korona drzewa jest skutkami. Pyta uczniów, dlaczego ludzie mają uprzedzenia w swoim codziennym życiu.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Nauczyciel zapisuje pomysły na tablicy, uczniowie wybierają te, które uważają za najlepsze/najważniejsze, a następnie każda grupa zapisuje je na korzeniach. Następnie nauczyciel pyta, co może powodować uprzedzenia?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Grupy dyskutują, nauczyciel zapisuje pomysły na tablicy. Następnie każda grupa zapisuje kilka pomysłów, które są najbliższe ich własnym.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Następnie nauczyciel używa </a:t>
            </a:r>
            <a:r>
              <a:rPr lang="pl-PL" sz="2200" dirty="0" err="1"/>
              <a:t>wizualizatora</a:t>
            </a:r>
            <a:r>
              <a:rPr lang="pl-PL" sz="2200" dirty="0"/>
              <a:t>, aby wyświetlić drzewa na tablicy i omówić przyczyny i skutki uprzedzeń.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99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A91095D-619C-507A-CE50-4FC49831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5" y="393539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329D4894-F8CB-84D6-E9CF-A417CC9F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7F00F7C-9389-4DDE-BF96-4DF219025A66}"/>
              </a:ext>
            </a:extLst>
          </p:cNvPr>
          <p:cNvSpPr txBox="1"/>
          <p:nvPr/>
        </p:nvSpPr>
        <p:spPr>
          <a:xfrm>
            <a:off x="1762245" y="1811968"/>
            <a:ext cx="3978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PRZYKŁAD DRZEWA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098749E8-0BE9-0D58-839F-FE16D7FF4920}"/>
              </a:ext>
            </a:extLst>
          </p:cNvPr>
          <p:cNvGrpSpPr>
            <a:grpSpLocks/>
          </p:cNvGrpSpPr>
          <p:nvPr/>
        </p:nvGrpSpPr>
        <p:grpSpPr bwMode="auto">
          <a:xfrm>
            <a:off x="4968156" y="1290445"/>
            <a:ext cx="3239726" cy="4277109"/>
            <a:chOff x="15132" y="741"/>
            <a:chExt cx="10755" cy="15150"/>
          </a:xfrm>
        </p:grpSpPr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72824E0C-9F69-2284-1084-5E0DC57A1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1" y="740"/>
              <a:ext cx="10755" cy="1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58A28E4A-7874-1D5A-8D25-99EF254BE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7" y="15247"/>
              <a:ext cx="1463" cy="4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3429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9696C8-31EC-356A-FDBC-0E721E64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5" y="991601"/>
            <a:ext cx="10526453" cy="56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95E70A3-1664-17A3-DA84-A0525C76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603261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56C447-776B-44F5-2D0A-C1AD5873E6B6}"/>
              </a:ext>
            </a:extLst>
          </p:cNvPr>
          <p:cNvSpPr txBox="1"/>
          <p:nvPr/>
        </p:nvSpPr>
        <p:spPr>
          <a:xfrm>
            <a:off x="1036655" y="-191629"/>
            <a:ext cx="7172876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</a:pPr>
            <a:r>
              <a:rPr lang="pl-PL" sz="3600" dirty="0"/>
              <a:t>ŹRÓDŁA: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E532CEB-25CB-4D91-56EB-D03217DDAAA8}"/>
              </a:ext>
            </a:extLst>
          </p:cNvPr>
          <p:cNvSpPr txBox="1"/>
          <p:nvPr/>
        </p:nvSpPr>
        <p:spPr>
          <a:xfrm>
            <a:off x="-416094" y="1778119"/>
            <a:ext cx="11840307" cy="3786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0855">
              <a:spcBef>
                <a:spcPts val="3470"/>
              </a:spcBef>
              <a:buNone/>
            </a:pP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HTTPS://PIXABAY.COM/CS/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HTTPS://WWW.RUNCZECH.COM/CS/O-NAS/O-NAS/HISTORIE/EMIL-ZATOPEK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HTTPS://CS.WIKIPEDIA.ORG/WIKI/FATTYPILLOW#/MEDIA/SOUBOR:FATTYPILLOW_A_YOUTUBEBUTTON_IN_T%C5%99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EB%C3%AD%C4%8D,_T%C5%99EB%C3%AD%C4%8D_DISTRICT.JPG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HTTPS://CS.WIKIPEDIA.ORG/WIKI/FATTYPILLOW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HTTPS://WWW.DATABAZEYOUTUBERU.CZ/YOUTUBER/FATTYPILLOW/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60855" marR="3182620">
              <a:lnSpc>
                <a:spcPct val="90000"/>
              </a:lnSpc>
              <a:spcBef>
                <a:spcPts val="200"/>
              </a:spcBef>
              <a:buNone/>
            </a:pP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HTTPS://WWW.ANTIYOUTUBER.CZ/CLANKY/FATTYPILLOW-KAREL-SIVAK-YOUTUBE-YOUTUBER-PSYCHICKE-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PROBLEMY.A230424_102656_ANTIYOUT-CLANKY_SORM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HTTPS://WWW.NOVINKY.CZ/CLANEK/ZENA-STYL-NOVYM-ANDILKEM-VICTORIAS-SECRET-SE-STALA-WINNIE-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HARLOW-MODELKA-S-VITILIGEM-40070947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HTTPS://WWW.IDNES.CZ/ONADNES/MODA/WINNIE-HARLOW-VITILIGO-MODELKA.A200717_154752_MODNI-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TRENDY_SYK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HTTPS://CS.WIKIPEDIA.ORG/WIKI/BARACK_OBAMA#/MEDIA/SOUBOR:PRESIDENT_BARACK_OBAMA.JPG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HTTPS://WWW.COVEKVTISNI.CZ/MEDIA/PUBLICATIONS/1344/FILE/HRA-S-DOBR-MI-OT-ZKAMI_ZKOUM-ME-NA-E-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P-EDSUDKY.PDF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F283CC5-C2F0-B6DF-6070-7D451981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66" y="1493134"/>
            <a:ext cx="9935423" cy="50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1543289" y="2825953"/>
            <a:ext cx="939864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Dofinansowane ze środków UE. Wyrażone poglądy i opinie są jedynie opiniami autora lub autorów i niekoniecznie odzwierciedlają poglądy i opinie Unii Europejskiej lub Fundacji Rozwoju Systemu Edukacji. Unia Europejska ani Fundacja Rozwoju Systemu Edukacji </a:t>
            </a:r>
            <a:b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nie ponoszą za nie odpowiedzialności.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BE235F1-99B8-4782-AAB3-E848C854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8565"/>
            <a:ext cx="10766612" cy="539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>
            <a:extLst>
              <a:ext uri="{FF2B5EF4-FFF2-40B4-BE49-F238E27FC236}">
                <a16:creationId xmlns:a16="http://schemas.microsoft.com/office/drawing/2014/main" id="{04923708-291B-8003-9153-5C353EA5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C7BB952-60E5-1FA3-97B3-A75AA866D25B}"/>
              </a:ext>
            </a:extLst>
          </p:cNvPr>
          <p:cNvSpPr txBox="1"/>
          <p:nvPr/>
        </p:nvSpPr>
        <p:spPr>
          <a:xfrm>
            <a:off x="1442931" y="2065213"/>
            <a:ext cx="89152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/>
              <a:t>„CZŁOWIEK OSIĄGA NAJLEPSZE REZULTATY POPRZEZ POKONYWANIE UPRZEDZEŃ I PODEJMOWANIE WYZWAŃ”.</a:t>
            </a:r>
          </a:p>
        </p:txBody>
      </p:sp>
    </p:spTree>
    <p:extLst>
      <p:ext uri="{BB962C8B-B14F-4D97-AF65-F5344CB8AC3E}">
        <p14:creationId xmlns:p14="http://schemas.microsoft.com/office/powerpoint/2010/main" val="28455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49576-D823-3558-F74C-D29C7B4A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41" y="6703"/>
            <a:ext cx="10121153" cy="941476"/>
          </a:xfrm>
        </p:spPr>
        <p:txBody>
          <a:bodyPr>
            <a:normAutofit/>
          </a:bodyPr>
          <a:lstStyle/>
          <a:p>
            <a:r>
              <a:rPr lang="cs-CZ" sz="3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SPIS TREŚCI</a:t>
            </a:r>
            <a:endParaRPr lang="pl-PL" sz="3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864DE05-ED08-7D37-F4DA-742BAAF7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4" y="753035"/>
            <a:ext cx="9980595" cy="591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91A398FD-753E-DB44-41AC-CAA84424D4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7588" y="13854"/>
            <a:ext cx="1514412" cy="115339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2DE6C80-9BB0-901C-9DA3-549D110F52E0}"/>
              </a:ext>
            </a:extLst>
          </p:cNvPr>
          <p:cNvSpPr txBox="1"/>
          <p:nvPr/>
        </p:nvSpPr>
        <p:spPr>
          <a:xfrm>
            <a:off x="1930402" y="2197893"/>
            <a:ext cx="671215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01. METODOLOGIA MOTYWACJI </a:t>
            </a:r>
          </a:p>
          <a:p>
            <a:r>
              <a:rPr lang="pl-PL" sz="2200" dirty="0"/>
              <a:t>02. LEKCJE – TERMINY </a:t>
            </a:r>
          </a:p>
          <a:p>
            <a:r>
              <a:rPr lang="pl-PL" sz="2200" dirty="0"/>
              <a:t>03. CZĘŚĆ GŁÓWNA - UPRZEDZENIA WOBEC OSÓB Z USZKODZENIAMI SŁUCHU - DOŚWIADCZENIA </a:t>
            </a:r>
            <a:br>
              <a:rPr lang="pl-PL" sz="2200" dirty="0"/>
            </a:br>
            <a:r>
              <a:rPr lang="pl-PL" sz="2200" dirty="0"/>
              <a:t>04. ĆWICZENIE 1 - ZADANIE </a:t>
            </a:r>
            <a:br>
              <a:rPr lang="pl-PL" sz="2200" dirty="0"/>
            </a:br>
            <a:r>
              <a:rPr lang="pl-PL" sz="2200" dirty="0"/>
              <a:t>05. ĆWICZENIE 2 – QUIZ </a:t>
            </a:r>
            <a:br>
              <a:rPr lang="pl-PL" sz="2200" dirty="0"/>
            </a:br>
            <a:r>
              <a:rPr lang="pl-PL" sz="2200" dirty="0"/>
              <a:t>06. REFLEKSJA, DYSKUSJA - METODA DRZEWA</a:t>
            </a:r>
            <a:endParaRPr lang="pl-PL" sz="2200" b="1" dirty="0"/>
          </a:p>
        </p:txBody>
      </p:sp>
      <p:pic>
        <p:nvPicPr>
          <p:cNvPr id="21" name="Obraz 5">
            <a:extLst>
              <a:ext uri="{FF2B5EF4-FFF2-40B4-BE49-F238E27FC236}">
                <a16:creationId xmlns:a16="http://schemas.microsoft.com/office/drawing/2014/main" id="{E982B81C-0B8B-A531-D365-E7FAAFBB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9154F4AA-0C91-E6B3-5F01-352703F8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799035"/>
            <a:ext cx="10632141" cy="58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E0E9DB-E80D-C838-8054-CD1DD87B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54" y="117411"/>
            <a:ext cx="9940066" cy="1014787"/>
          </a:xfrm>
        </p:spPr>
        <p:txBody>
          <a:bodyPr>
            <a:normAutofit/>
          </a:bodyPr>
          <a:lstStyle/>
          <a:p>
            <a:r>
              <a:rPr lang="pl-PL" sz="3000" b="1" dirty="0">
                <a:latin typeface="+mn-lt"/>
              </a:rPr>
              <a:t>01. METODYKA NAUCZANIA</a:t>
            </a:r>
          </a:p>
        </p:txBody>
      </p:sp>
      <p:pic>
        <p:nvPicPr>
          <p:cNvPr id="14" name="Obraz 5">
            <a:extLst>
              <a:ext uri="{FF2B5EF4-FFF2-40B4-BE49-F238E27FC236}">
                <a16:creationId xmlns:a16="http://schemas.microsoft.com/office/drawing/2014/main" id="{EA88B3E6-DBCC-1A2C-6479-74F47F6B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42527E2-A6B2-B763-AC21-66D94B0BDFB1}"/>
              </a:ext>
            </a:extLst>
          </p:cNvPr>
          <p:cNvSpPr txBox="1"/>
          <p:nvPr/>
        </p:nvSpPr>
        <p:spPr>
          <a:xfrm>
            <a:off x="1280907" y="1995749"/>
            <a:ext cx="87571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Przedmiot:</a:t>
            </a:r>
            <a:r>
              <a:rPr lang="pl-PL" sz="2000" dirty="0"/>
              <a:t> Podstawy nauk społecznych / Wiedza o obywatelstwie </a:t>
            </a:r>
          </a:p>
          <a:p>
            <a:r>
              <a:rPr lang="pl-PL" sz="2000" b="1" dirty="0" err="1"/>
              <a:t>Zajecia</a:t>
            </a:r>
            <a:r>
              <a:rPr lang="pl-PL" sz="2000" b="1" dirty="0"/>
              <a:t> </a:t>
            </a:r>
            <a:r>
              <a:rPr lang="pl-PL" sz="2000" b="1" dirty="0" err="1"/>
              <a:t>międzyprzedmiotowe</a:t>
            </a:r>
            <a:r>
              <a:rPr lang="pl-PL" sz="2000" dirty="0"/>
              <a:t>: edukacja artystyczna </a:t>
            </a:r>
          </a:p>
          <a:p>
            <a:r>
              <a:rPr lang="pl-PL" sz="2000" b="1" dirty="0"/>
              <a:t>Klasy</a:t>
            </a:r>
            <a:r>
              <a:rPr lang="pl-PL" sz="2000" dirty="0"/>
              <a:t>: 7, 8, 9, 10 </a:t>
            </a:r>
          </a:p>
          <a:p>
            <a:r>
              <a:rPr lang="pl-PL" sz="2000" b="1" dirty="0"/>
              <a:t>Temat:</a:t>
            </a:r>
            <a:r>
              <a:rPr lang="pl-PL" sz="2000" dirty="0"/>
              <a:t> Pułapka uprzedzeń </a:t>
            </a:r>
          </a:p>
          <a:p>
            <a:r>
              <a:rPr lang="pl-PL" sz="2000" b="1" dirty="0"/>
              <a:t>Cel edukacyjny</a:t>
            </a:r>
            <a:r>
              <a:rPr lang="pl-PL" sz="2000" dirty="0"/>
              <a:t>: Podkreślenie problemu uprzedzeń, ich przyczyn, przejawów i konsekwencji poprzez działania i przykłady. </a:t>
            </a:r>
          </a:p>
          <a:p>
            <a:r>
              <a:rPr lang="pl-PL" sz="2000" b="1" dirty="0"/>
              <a:t>Projekt czasowy</a:t>
            </a:r>
            <a:r>
              <a:rPr lang="pl-PL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Lekcja: Motywacja / Część główna / 1. Działanie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Lekcja: burza mózgów + podsumowanie / 2. Działanie: refleksja, dyskusja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Narzędzia: tablica interaktywna, </a:t>
            </a:r>
            <a:r>
              <a:rPr lang="pl-PL" sz="2000" dirty="0" err="1"/>
              <a:t>wizualizator</a:t>
            </a:r>
            <a:r>
              <a:rPr lang="pl-PL" sz="2000" dirty="0"/>
              <a:t>, kolorowe obrazki, , wydrukowane wcześniej zdjęcia drzew, przybory do pisania.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1D446EF-48F9-7D92-912B-EB993F26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743347"/>
            <a:ext cx="10797988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82EE07D8-F7BF-36AE-6721-E890B653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DA317AD-A261-C58B-C42E-94E0A9AB34B4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pl-PL" sz="3000" b="1" dirty="0">
                <a:latin typeface="+mn-lt"/>
              </a:rPr>
              <a:t>02. MOTYWACJA - TERMINY: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7327F6-179C-FB0B-6314-22265F94C2C3}"/>
              </a:ext>
            </a:extLst>
          </p:cNvPr>
          <p:cNvSpPr txBox="1"/>
          <p:nvPr/>
        </p:nvSpPr>
        <p:spPr>
          <a:xfrm>
            <a:off x="4330387" y="1327675"/>
            <a:ext cx="7287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UPRZEDZENIA, STEREOTYPY, ETYKIETOWANIE, RECENZJE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A5B165-04A1-D6D4-D243-69340E989BB1}"/>
              </a:ext>
            </a:extLst>
          </p:cNvPr>
          <p:cNvSpPr txBox="1"/>
          <p:nvPr/>
        </p:nvSpPr>
        <p:spPr>
          <a:xfrm>
            <a:off x="1326434" y="1890692"/>
            <a:ext cx="63806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LEKCJA 1 - WSTĘPNA MOTYWACJA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6773B5-5ED8-9AF6-81AB-5457A96E910D}"/>
              </a:ext>
            </a:extLst>
          </p:cNvPr>
          <p:cNvSpPr txBox="1"/>
          <p:nvPr/>
        </p:nvSpPr>
        <p:spPr>
          <a:xfrm>
            <a:off x="1326433" y="2409464"/>
            <a:ext cx="1004529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/>
              <a:t>Tablica - temat lekcji: Uprzedzenia</a:t>
            </a:r>
          </a:p>
          <a:p>
            <a:r>
              <a:rPr lang="pl-PL" sz="2200" b="1" dirty="0"/>
              <a:t> </a:t>
            </a:r>
            <a:r>
              <a:rPr lang="pl-PL" sz="2200" dirty="0"/>
              <a:t>- Nauczyciel zarysowuje temat lekcji zapisany na tablicy i sprawdza, czy uczniowie wiedzą, co oznacza być stronniczym wobec kogoś lub czegoś. </a:t>
            </a:r>
            <a:br>
              <a:rPr lang="pl-PL" sz="2200" dirty="0"/>
            </a:br>
            <a:r>
              <a:rPr lang="pl-PL" sz="2200" dirty="0"/>
              <a:t>- Uczniowie krótko zastanawiają się, czym jest uprzedzenie. </a:t>
            </a:r>
            <a:br>
              <a:rPr lang="pl-PL" sz="2200" dirty="0"/>
            </a:br>
            <a:r>
              <a:rPr lang="pl-PL" sz="2200" dirty="0"/>
              <a:t>- Nauczyciel wyjaśnia uczniom, że jest to ocena kogoś na podstawie jego własnych</a:t>
            </a:r>
            <a:br>
              <a:rPr lang="pl-PL" sz="2200" dirty="0"/>
            </a:br>
            <a:r>
              <a:rPr lang="pl-PL" sz="2200" dirty="0"/>
              <a:t>  pomysłów – bez oceniania tego, co naprawdę o nim wiemy. Oznacza to, że</a:t>
            </a:r>
            <a:br>
              <a:rPr lang="pl-PL" sz="2200" dirty="0"/>
            </a:br>
            <a:r>
              <a:rPr lang="pl-PL" sz="2200" dirty="0"/>
              <a:t>  uprzedzamy się do kogoś, nie znając go.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4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0ECB8A-C253-D8C4-2D54-8FDDD50E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42" y="818437"/>
            <a:ext cx="10412115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CF72354-33C9-C1AD-7270-EAFBF42F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33452C42-020E-2674-1C94-C89BF1FC1013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pl-PL" sz="3000" b="1" dirty="0">
                <a:latin typeface="+mn-lt"/>
              </a:rPr>
              <a:t>03. CZĘŚĆ GŁÓWNA - UPRZEDZENIA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A840884-8E67-A5C1-83FF-CB1098AE1C22}"/>
              </a:ext>
            </a:extLst>
          </p:cNvPr>
          <p:cNvSpPr txBox="1"/>
          <p:nvPr/>
        </p:nvSpPr>
        <p:spPr>
          <a:xfrm>
            <a:off x="4258516" y="1336173"/>
            <a:ext cx="70435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DLA OSÓB Z USZKODZENIEM SŁUCHU – DOŚWIADCZENIA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18C7F63-DA31-EAA8-A764-D2B65B9D4776}"/>
              </a:ext>
            </a:extLst>
          </p:cNvPr>
          <p:cNvSpPr txBox="1"/>
          <p:nvPr/>
        </p:nvSpPr>
        <p:spPr>
          <a:xfrm>
            <a:off x="1435758" y="2023729"/>
            <a:ext cx="51039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LEKCIA 1 - WYJAŚNIENIE TERMINÓW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E15DB3B-0AE0-6ED2-3A77-CE6588E4949E}"/>
              </a:ext>
            </a:extLst>
          </p:cNvPr>
          <p:cNvSpPr txBox="1"/>
          <p:nvPr/>
        </p:nvSpPr>
        <p:spPr>
          <a:xfrm>
            <a:off x="1331585" y="2429102"/>
            <a:ext cx="997047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Nauczyciel daje uczniom zdjęcia i pyta, jakie celowe/niecelowe uprzedzenia ludzie mają w życiu codziennym wobec osób na zdjęciach.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Zdjęcia przedstawiają następujące sytuacje/możliwe uprzedzenia: kobieta opiekująca się dzieckiem. Mężczyzna, kierownik. Starszy mężczyzna z telefonem komórkowym/przy komputerze. Bogaci ludzie, którzy zarabiają nielegalnie. Osoby z nadwagą są leniwe i nie mają samokontroli w jedzeniu. Ludzie ze wsi są bardziej zacofani niż,, Ci, którzy grają w gry wideo, będą od nich uzależnieni i nie będą mieli żadnych celów w życiu. Osoby samotne są nieszczęśliwe i samotne. Ci, którzy nie dbają o środowisko, są nieodpowiedzialni i nie dbają o przyszłość planety - zobacz zdjęcia na następnym slajdzie.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Jeśli uczniowie nie są pewni, nauczyciel każe im powiedzieć pierwszą rzecz, jaka przychodzi im na myśl o osobach na zdjęciach, gdy patrzą na zdjęcie. Uczniowie stopniowo wymieniają różne uprzedzenia i przedstawiają stereotypowe oceny, z którymi mogły się spotkać osoby na zdjęciach..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9885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DCDC18E-0A24-19A8-1629-7297D1045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"/>
            <a:ext cx="12192000" cy="6858001"/>
          </a:xfrm>
          <a:prstGeom prst="rect">
            <a:avLst/>
          </a:prstGeom>
          <a:solidFill>
            <a:srgbClr val="F5F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6" name="image15.png">
            <a:extLst>
              <a:ext uri="{FF2B5EF4-FFF2-40B4-BE49-F238E27FC236}">
                <a16:creationId xmlns:a16="http://schemas.microsoft.com/office/drawing/2014/main" id="{145DDEF9-A32F-EEB8-CF0B-BA44FB44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542" y="0"/>
            <a:ext cx="1620457" cy="8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16.jpeg">
            <a:extLst>
              <a:ext uri="{FF2B5EF4-FFF2-40B4-BE49-F238E27FC236}">
                <a16:creationId xmlns:a16="http://schemas.microsoft.com/office/drawing/2014/main" id="{580145DF-AC4C-A9EB-F0A1-BCC239CF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9" y="579517"/>
            <a:ext cx="1841821" cy="27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05B8B854-83BB-2739-4B79-4914AE538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140E13-DC9C-8C02-665A-6EFFFCAE8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454" y="256526"/>
            <a:ext cx="22100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FOTOGRAFIE</a:t>
            </a:r>
            <a:endParaRPr kumimoji="0" lang="cs-CZ" altLang="pl-PL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17.jpeg">
            <a:extLst>
              <a:ext uri="{FF2B5EF4-FFF2-40B4-BE49-F238E27FC236}">
                <a16:creationId xmlns:a16="http://schemas.microsoft.com/office/drawing/2014/main" id="{FDF08849-0F5A-C5EE-05E7-F061939A4A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5601" y="3252259"/>
            <a:ext cx="1845866" cy="2771850"/>
          </a:xfrm>
          <a:prstGeom prst="rect">
            <a:avLst/>
          </a:prstGeom>
        </p:spPr>
      </p:pic>
      <p:pic>
        <p:nvPicPr>
          <p:cNvPr id="6" name="image19.jpeg">
            <a:extLst>
              <a:ext uri="{FF2B5EF4-FFF2-40B4-BE49-F238E27FC236}">
                <a16:creationId xmlns:a16="http://schemas.microsoft.com/office/drawing/2014/main" id="{04AB4A8B-B025-75A2-C0FA-05A2263B18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7946" y="1025022"/>
            <a:ext cx="3087041" cy="1968254"/>
          </a:xfrm>
          <a:prstGeom prst="rect">
            <a:avLst/>
          </a:prstGeom>
        </p:spPr>
      </p:pic>
      <p:pic>
        <p:nvPicPr>
          <p:cNvPr id="7" name="image18.jpeg">
            <a:extLst>
              <a:ext uri="{FF2B5EF4-FFF2-40B4-BE49-F238E27FC236}">
                <a16:creationId xmlns:a16="http://schemas.microsoft.com/office/drawing/2014/main" id="{EE1CD488-D9A0-4D6F-A931-AC7D942FC8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6028" y="1250127"/>
            <a:ext cx="3087042" cy="1901012"/>
          </a:xfrm>
          <a:prstGeom prst="rect">
            <a:avLst/>
          </a:prstGeom>
        </p:spPr>
      </p:pic>
      <p:pic>
        <p:nvPicPr>
          <p:cNvPr id="8" name="image12.jpeg">
            <a:extLst>
              <a:ext uri="{FF2B5EF4-FFF2-40B4-BE49-F238E27FC236}">
                <a16:creationId xmlns:a16="http://schemas.microsoft.com/office/drawing/2014/main" id="{64FCF9D8-692C-605F-6384-2310BD739EE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3379" y="3561099"/>
            <a:ext cx="3087042" cy="2006601"/>
          </a:xfrm>
          <a:prstGeom prst="rect">
            <a:avLst/>
          </a:prstGeom>
        </p:spPr>
      </p:pic>
      <p:pic>
        <p:nvPicPr>
          <p:cNvPr id="9" name="image14.jpeg">
            <a:extLst>
              <a:ext uri="{FF2B5EF4-FFF2-40B4-BE49-F238E27FC236}">
                <a16:creationId xmlns:a16="http://schemas.microsoft.com/office/drawing/2014/main" id="{E2649317-778D-A1A8-97B3-C3C68654A2E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2835" y="3637891"/>
            <a:ext cx="2949176" cy="1968254"/>
          </a:xfrm>
          <a:prstGeom prst="rect">
            <a:avLst/>
          </a:prstGeom>
        </p:spPr>
      </p:pic>
      <p:pic>
        <p:nvPicPr>
          <p:cNvPr id="10" name="image13.jpeg">
            <a:extLst>
              <a:ext uri="{FF2B5EF4-FFF2-40B4-BE49-F238E27FC236}">
                <a16:creationId xmlns:a16="http://schemas.microsoft.com/office/drawing/2014/main" id="{3DBBE3CD-4D52-1E59-E4B6-89BD1637903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3779" y="3637891"/>
            <a:ext cx="2838373" cy="19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D783A89-A70C-395A-6EC1-1511F426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5" y="187660"/>
            <a:ext cx="10518789" cy="64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23507C3-4619-B264-628D-C696EE78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41FFFA8-6AEA-4BB2-982A-2FAF0F7AD764}"/>
              </a:ext>
            </a:extLst>
          </p:cNvPr>
          <p:cNvSpPr txBox="1"/>
          <p:nvPr/>
        </p:nvSpPr>
        <p:spPr>
          <a:xfrm>
            <a:off x="4265938" y="973661"/>
            <a:ext cx="92194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LEKCJA 1 - DOŚWIADCZENIA, POMYSŁY, DYSKUSJA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2007164-43E4-BC0C-23E6-EE5212731BDB}"/>
              </a:ext>
            </a:extLst>
          </p:cNvPr>
          <p:cNvSpPr txBox="1"/>
          <p:nvPr/>
        </p:nvSpPr>
        <p:spPr>
          <a:xfrm>
            <a:off x="1461303" y="2190548"/>
            <a:ext cx="84929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Nauczyciel pyta uczniów, czy mają uprzedzenia.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Uczniowie dzielą się swoimi doświadczeniami i dyskutują.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 Nauczyciel pyta, jakie uprzedzenia mogą mieć osoby z wadami słuchu.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 Uczniowie zastanawiają się nad tymi uprzedzeniami i omawiają je wspólnie.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56510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4FBC5B-7E7F-F18C-9139-574B2FE9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1" y="870279"/>
            <a:ext cx="10422277" cy="57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71F8F3EB-2284-4E70-26AD-E4719570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9C81AAE-94D8-8210-349F-683549812FA5}"/>
              </a:ext>
            </a:extLst>
          </p:cNvPr>
          <p:cNvSpPr txBox="1">
            <a:spLocks/>
          </p:cNvSpPr>
          <p:nvPr/>
        </p:nvSpPr>
        <p:spPr>
          <a:xfrm>
            <a:off x="1059808" y="261266"/>
            <a:ext cx="9693072" cy="6205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latin typeface="+mn-lt"/>
              </a:rPr>
              <a:t>DZIAŁANIE 1 – DOPASOWYWANIE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44048E2-6278-596C-27A0-4988A93974E3}"/>
              </a:ext>
            </a:extLst>
          </p:cNvPr>
          <p:cNvSpPr txBox="1"/>
          <p:nvPr/>
        </p:nvSpPr>
        <p:spPr>
          <a:xfrm>
            <a:off x="4382256" y="1511588"/>
            <a:ext cx="5872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400" b="1" dirty="0"/>
              <a:t>1 AKTYWNOŚĆ - PAROWANIE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F64A86C-C0A7-4439-6BB9-573B76E3AAD9}"/>
              </a:ext>
            </a:extLst>
          </p:cNvPr>
          <p:cNvSpPr txBox="1"/>
          <p:nvPr/>
        </p:nvSpPr>
        <p:spPr>
          <a:xfrm>
            <a:off x="1351529" y="2251719"/>
            <a:ext cx="9070665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Nauczyciel wprowadza pierwszą aktywność - jest to dopasowywanie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Nauczyciel wyjaśnia pojęcie „etykietowania” - czyli oceny, którą osoba otrzymuje na podstawie pewnego faktu, który jest zbyt uproszczony, mylący lub czasami całkowicie fałszywy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Uczniom wręcza się kilka zdjęć ludzi i kart, na których wymienione są różne uprzedzenia.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Uczniowie dopasowują zdjęcia do uprzedzeń.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Następnie dyskutują, czy oni sami by to zrobili i dlaczego.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7568502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8277</TotalTime>
  <Words>1385</Words>
  <Application>Microsoft Office PowerPoint</Application>
  <PresentationFormat>Panoramiczny</PresentationFormat>
  <Paragraphs>66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SPIS TREŚCI</vt:lpstr>
      <vt:lpstr>01. METODYKA NAUCZANIA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12</cp:revision>
  <dcterms:created xsi:type="dcterms:W3CDTF">2025-05-22T11:27:55Z</dcterms:created>
  <dcterms:modified xsi:type="dcterms:W3CDTF">2025-06-11T10:19:42Z</dcterms:modified>
</cp:coreProperties>
</file>