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71" r:id="rId4"/>
    <p:sldId id="270" r:id="rId5"/>
    <p:sldId id="258" r:id="rId6"/>
    <p:sldId id="272" r:id="rId7"/>
    <p:sldId id="259" r:id="rId8"/>
    <p:sldId id="273" r:id="rId9"/>
    <p:sldId id="274" r:id="rId10"/>
    <p:sldId id="275" r:id="rId11"/>
    <p:sldId id="263" r:id="rId12"/>
    <p:sldId id="264" r:id="rId13"/>
    <p:sldId id="265" r:id="rId14"/>
    <p:sldId id="276" r:id="rId15"/>
    <p:sldId id="266" r:id="rId16"/>
    <p:sldId id="277" r:id="rId17"/>
    <p:sldId id="267" r:id="rId18"/>
    <p:sldId id="268" r:id="rId19"/>
    <p:sldId id="279" r:id="rId2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ostokąt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8759D-9A0C-48CC-B4BD-E4FF38EB6AE0}" type="datetimeFigureOut">
              <a:rPr lang="pl-PL" smtClean="0"/>
              <a:t>05.05.2025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Łącznik prostoliniowy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ostokąt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ipsa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DD8567-421A-43FD-8A1A-F5BBF68781AB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8759D-9A0C-48CC-B4BD-E4FF38EB6AE0}" type="datetimeFigureOut">
              <a:rPr lang="pl-PL" smtClean="0"/>
              <a:t>05.05.2025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D8567-421A-43FD-8A1A-F5BBF68781AB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ostokąt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ostokąt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Prostokąt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ostokąt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Łącznik prostoliniowy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CDD8567-421A-43FD-8A1A-F5BBF68781AB}" type="slidenum">
              <a:rPr lang="pl-PL" smtClean="0"/>
              <a:t>‹#›</a:t>
            </a:fld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8759D-9A0C-48CC-B4BD-E4FF38EB6AE0}" type="datetimeFigureOut">
              <a:rPr lang="pl-PL" smtClean="0"/>
              <a:t>05.05.2025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8759D-9A0C-48CC-B4BD-E4FF38EB6AE0}" type="datetimeFigureOut">
              <a:rPr lang="pl-PL" smtClean="0"/>
              <a:t>05.05.2025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CDD8567-421A-43FD-8A1A-F5BBF68781AB}" type="slidenum">
              <a:rPr lang="pl-PL" smtClean="0"/>
              <a:t>‹#›</a:t>
            </a:fld>
            <a:endParaRPr lang="pl-PL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Prostokąt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ostokąt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13" name="Prostokąt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Prostokąt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8759D-9A0C-48CC-B4BD-E4FF38EB6AE0}" type="datetimeFigureOut">
              <a:rPr lang="pl-PL" smtClean="0"/>
              <a:t>05.05.2025</a:t>
            </a:fld>
            <a:endParaRPr lang="pl-PL"/>
          </a:p>
        </p:txBody>
      </p:sp>
      <p:sp>
        <p:nvSpPr>
          <p:cNvPr id="8" name="Łącznik prostoliniowy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DD8567-421A-43FD-8A1A-F5BBF68781AB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6368759D-9A0C-48CC-B4BD-E4FF38EB6AE0}" type="datetimeFigureOut">
              <a:rPr lang="pl-PL" smtClean="0"/>
              <a:t>05.05.2025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D8567-421A-43FD-8A1A-F5BBF68781AB}" type="slidenum">
              <a:rPr lang="pl-PL" smtClean="0"/>
              <a:t>‹#›</a:t>
            </a:fld>
            <a:endParaRPr lang="pl-PL"/>
          </a:p>
        </p:txBody>
      </p:sp>
      <p:sp>
        <p:nvSpPr>
          <p:cNvPr id="8" name="Łącznik prostoliniowy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Symbol zastępczy zawartości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12" name="Symbol zastępczy zawartości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Łącznik prostoliniowy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Prostokąt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Prostokąt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Prostokąt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rostokąt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8759D-9A0C-48CC-B4BD-E4FF38EB6AE0}" type="datetimeFigureOut">
              <a:rPr lang="pl-PL" smtClean="0"/>
              <a:t>05.05.2025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pl-PL"/>
          </a:p>
        </p:txBody>
      </p:sp>
      <p:sp>
        <p:nvSpPr>
          <p:cNvPr id="15" name="Łącznik prostoliniowy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Symbol zastępczy zawartości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26" name="Symbol zastępczy zawartości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25" name="Elipsa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ipsa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2CDD8567-421A-43FD-8A1A-F5BBF68781AB}" type="slidenum">
              <a:rPr lang="pl-PL" smtClean="0"/>
              <a:t>‹#›</a:t>
            </a:fld>
            <a:endParaRPr lang="pl-PL"/>
          </a:p>
        </p:txBody>
      </p:sp>
      <p:sp>
        <p:nvSpPr>
          <p:cNvPr id="23" name="Tytuł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8759D-9A0C-48CC-B4BD-E4FF38EB6AE0}" type="datetimeFigureOut">
              <a:rPr lang="pl-PL" smtClean="0"/>
              <a:t>05.05.2025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CDD8567-421A-43FD-8A1A-F5BBF68781A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ostokąt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ostokąt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Prostokąt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Prostokąt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8759D-9A0C-48CC-B4BD-E4FF38EB6AE0}" type="datetimeFigureOut">
              <a:rPr lang="pl-PL" smtClean="0"/>
              <a:t>05.05.2025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CDD8567-421A-43FD-8A1A-F5BBF68781A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rostokąt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Prostokąt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Prostokąt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Łącznik prostoliniowy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Symbol zastępczy zawartości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DD8567-421A-43FD-8A1A-F5BBF68781AB}" type="slidenum">
              <a:rPr lang="pl-PL" smtClean="0"/>
              <a:t>‹#›</a:t>
            </a:fld>
            <a:endParaRPr lang="pl-PL"/>
          </a:p>
        </p:txBody>
      </p:sp>
      <p:sp>
        <p:nvSpPr>
          <p:cNvPr id="21" name="Prostokąt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8759D-9A0C-48CC-B4BD-E4FF38EB6AE0}" type="datetimeFigureOut">
              <a:rPr lang="pl-PL" smtClean="0"/>
              <a:t>05.05.2025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Łącznik prostoliniowy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Prostokąt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Prostokąt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ipsa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CDD8567-421A-43FD-8A1A-F5BBF68781AB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22" name="Prostokąt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6368759D-9A0C-48CC-B4BD-E4FF38EB6AE0}" type="datetimeFigureOut">
              <a:rPr lang="pl-PL" smtClean="0"/>
              <a:t>05.05.2025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ostokąt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6368759D-9A0C-48CC-B4BD-E4FF38EB6AE0}" type="datetimeFigureOut">
              <a:rPr lang="pl-PL" smtClean="0"/>
              <a:t>05.05.2025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Łącznik prostoliniowy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DD8567-421A-43FD-8A1A-F5BBF68781AB}" type="slidenum">
              <a:rPr lang="pl-PL" smtClean="0"/>
              <a:t>‹#›</a:t>
            </a:fld>
            <a:endParaRPr lang="pl-PL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/>
              <a:t>Kliknij, aby edytować style wzorca tekstu</a:t>
            </a:r>
          </a:p>
          <a:p>
            <a:pPr lvl="1" eaLnBrk="1" latinLnBrk="0" hangingPunct="1"/>
            <a:r>
              <a:rPr kumimoji="0" lang="pl-PL"/>
              <a:t>Drugi poziom</a:t>
            </a:r>
          </a:p>
          <a:p>
            <a:pPr lvl="2" eaLnBrk="1" latinLnBrk="0" hangingPunct="1"/>
            <a:r>
              <a:rPr kumimoji="0" lang="pl-PL"/>
              <a:t>Trzeci poziom</a:t>
            </a:r>
          </a:p>
          <a:p>
            <a:pPr lvl="3" eaLnBrk="1" latinLnBrk="0" hangingPunct="1"/>
            <a:r>
              <a:rPr kumimoji="0" lang="pl-PL"/>
              <a:t>Czwarty poziom</a:t>
            </a:r>
          </a:p>
          <a:p>
            <a:pPr lvl="4" eaLnBrk="1" latinLnBrk="0" hangingPunct="1"/>
            <a:r>
              <a:rPr kumimoji="0" lang="pl-PL"/>
              <a:t>Piąty poziom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yk.pl/wypracowania/pozosta%C5%82e/wos/16981czym_jest_dla_mnie_ma%C5%82a_ojczyzna.html" TargetMode="External"/><Relationship Id="rId2" Type="http://schemas.openxmlformats.org/officeDocument/2006/relationships/hyperlink" Target="http://eszkola.pl/wos/mala-ojczyzna-4481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hyperlink" Target="https://pl.wikipedia.org/wiki/Patriotyzm_lokalny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39552" y="1272776"/>
            <a:ext cx="7772400" cy="1752600"/>
          </a:xfrm>
        </p:spPr>
        <p:txBody>
          <a:bodyPr/>
          <a:lstStyle/>
          <a:p>
            <a:r>
              <a:rPr lang="pl-PL" dirty="0"/>
              <a:t>Moja Mała Ojczyzna</a:t>
            </a:r>
          </a:p>
        </p:txBody>
      </p:sp>
      <p:pic>
        <p:nvPicPr>
          <p:cNvPr id="1026" name="Picture 2" descr="Znalezione obrazy dla zapytania ma&amp;lstrok;a ojczyzna gmina obraz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645024"/>
            <a:ext cx="2017935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odobny obra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683773"/>
            <a:ext cx="1705263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462" y="6293070"/>
            <a:ext cx="17430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EA3B472A-8702-0B30-73F5-5D0B3FDA1A1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923" y="479380"/>
            <a:ext cx="5940152" cy="1246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93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tx1"/>
                </a:solidFill>
              </a:rPr>
              <a:t>Proces – plan pracy: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508948196"/>
              </p:ext>
            </p:extLst>
          </p:nvPr>
        </p:nvGraphicFramePr>
        <p:xfrm>
          <a:off x="301625" y="1527175"/>
          <a:ext cx="8504238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04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/>
                        <a:t>II/III</a:t>
                      </a:r>
                      <a:r>
                        <a:rPr lang="pl-PL" baseline="0" dirty="0"/>
                        <a:t> </a:t>
                      </a:r>
                      <a:r>
                        <a:rPr lang="pl-PL" dirty="0"/>
                        <a:t>TYDZIEŃ PRACY: (przygotowanie</a:t>
                      </a:r>
                      <a:r>
                        <a:rPr lang="pl-PL" baseline="0" dirty="0"/>
                        <a:t> prezentacji można wydłużyć do dwóch tygodni</a:t>
                      </a:r>
                      <a:r>
                        <a:rPr lang="pl-PL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dirty="0"/>
                        <a:t> Przedstawienie</a:t>
                      </a:r>
                      <a:r>
                        <a:rPr lang="pl-PL" baseline="0" dirty="0"/>
                        <a:t> swojej prezentacji multimedialnej na forum klasy, przez wszystkich uczniów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8968960"/>
              </p:ext>
            </p:extLst>
          </p:nvPr>
        </p:nvGraphicFramePr>
        <p:xfrm>
          <a:off x="301625" y="3068960"/>
          <a:ext cx="8496944" cy="3102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969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42178">
                <a:tc>
                  <a:txBody>
                    <a:bodyPr/>
                    <a:lstStyle/>
                    <a:p>
                      <a:r>
                        <a:rPr lang="pl-PL" dirty="0"/>
                        <a:t>III</a:t>
                      </a:r>
                      <a:r>
                        <a:rPr lang="pl-PL" baseline="0" dirty="0"/>
                        <a:t> </a:t>
                      </a:r>
                      <a:r>
                        <a:rPr lang="pl-PL" dirty="0"/>
                        <a:t>TYDZIEŃ PRACY: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62077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dirty="0"/>
                        <a:t>Przygotowywanie plakatów na wystawę plastyczną – uczniowie mogą korzystać z wydrukowanych slajdów ze swojej prezentacji multimedialnych, lub stworzyć</a:t>
                      </a:r>
                      <a:r>
                        <a:rPr lang="pl-PL" baseline="0" dirty="0"/>
                        <a:t> nowy plakat wykorzystując jedynie swój talent plastyczny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baseline="0" dirty="0"/>
                        <a:t>Zorganizowanie wystawy plastycznej na terenie szkoły.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dirty="0"/>
                        <a:t>Można również rozszerzyć akcję „ Moja mała Ojczyzna” jako konkurs szkolny dla wszystkich uczniów.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dirty="0"/>
                        <a:t>Plakat może być wykonany dowolną techniką.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dirty="0"/>
                        <a:t>Wielkość plakatu min. format </a:t>
                      </a:r>
                      <a:r>
                        <a:rPr lang="pl-PL" dirty="0" err="1"/>
                        <a:t>A3</a:t>
                      </a:r>
                      <a:endParaRPr lang="pl-PL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69345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tx1"/>
                </a:solidFill>
              </a:rPr>
              <a:t>Źródła: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316992" y="1636551"/>
            <a:ext cx="8503920" cy="4572000"/>
          </a:xfrm>
        </p:spPr>
        <p:txBody>
          <a:bodyPr>
            <a:normAutofit fontScale="92500" lnSpcReduction="10000"/>
          </a:bodyPr>
          <a:lstStyle/>
          <a:p>
            <a:r>
              <a:rPr lang="pl-PL" dirty="0">
                <a:hlinkClick r:id="rId2"/>
              </a:rPr>
              <a:t>http://eszkola.pl/wos/mala-ojczyzna-4481.html</a:t>
            </a:r>
            <a:endParaRPr lang="pl-PL" dirty="0"/>
          </a:p>
          <a:p>
            <a:r>
              <a:rPr lang="pl-PL" dirty="0">
                <a:hlinkClick r:id="rId3"/>
              </a:rPr>
              <a:t>https://www.bryk.pl/wypracowania/pozosta%C5%82e/wos/16981czym_jest_dla_mnie_ma%C5%82a_ojczyzna.html</a:t>
            </a:r>
            <a:endParaRPr lang="pl-PL" dirty="0"/>
          </a:p>
          <a:p>
            <a:r>
              <a:rPr lang="pl-PL" dirty="0">
                <a:hlinkClick r:id="rId4"/>
              </a:rPr>
              <a:t>https://pl.wikipedia.org/wiki/Patriotyzm_lokalny</a:t>
            </a:r>
            <a:endParaRPr lang="pl-PL" dirty="0"/>
          </a:p>
          <a:p>
            <a:r>
              <a:rPr lang="pl-PL" dirty="0"/>
              <a:t>W celu uzyskania konkretnych informacji o swoim regionie uczniowie powinni wpisać w wyszukiwarkę internetową nazwę swojej gminy lub powiatu i wybrać najważniejsze informacje, obrazy związane z tematyką</a:t>
            </a:r>
          </a:p>
          <a:p>
            <a:r>
              <a:rPr lang="pl-PL" dirty="0"/>
              <a:t>Ważnym źródłem informacji będą rozmowy z dziadkami, rodzicami, pamiątki rodzinne, albumy.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AB36CD5C-89BE-D773-6FCD-6DF954893F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414" y="5929945"/>
            <a:ext cx="17430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05751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tx1"/>
                </a:solidFill>
              </a:rPr>
              <a:t>Ewaluacja:</a:t>
            </a: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899927214"/>
              </p:ext>
            </p:extLst>
          </p:nvPr>
        </p:nvGraphicFramePr>
        <p:xfrm>
          <a:off x="301625" y="1527175"/>
          <a:ext cx="8504236" cy="4942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60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60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60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260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Liczba</a:t>
                      </a:r>
                      <a:r>
                        <a:rPr lang="pl-PL" baseline="0" dirty="0"/>
                        <a:t> punktów</a:t>
                      </a:r>
                      <a:endParaRPr lang="pl-PL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pl-PL" dirty="0" err="1"/>
                        <a:t>1p</a:t>
                      </a:r>
                      <a:r>
                        <a:rPr lang="pl-PL" dirty="0"/>
                        <a:t>.</a:t>
                      </a:r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pl-PL" dirty="0" err="1"/>
                        <a:t>2p</a:t>
                      </a:r>
                      <a:r>
                        <a:rPr lang="pl-PL" dirty="0"/>
                        <a:t>.</a:t>
                      </a:r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pl-PL" dirty="0" err="1"/>
                        <a:t>3p</a:t>
                      </a:r>
                      <a:r>
                        <a:rPr lang="pl-PL" dirty="0"/>
                        <a:t>.</a:t>
                      </a:r>
                    </a:p>
                  </a:txBody>
                  <a:tcPr marL="94492" marR="9449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1" dirty="0"/>
                        <a:t>I część zadania - </a:t>
                      </a:r>
                    </a:p>
                    <a:p>
                      <a:r>
                        <a:rPr lang="pl-PL" b="1" dirty="0"/>
                        <a:t>zawartość merytoryczna</a:t>
                      </a:r>
                      <a:r>
                        <a:rPr lang="pl-PL" b="1" baseline="0" dirty="0"/>
                        <a:t> prezentacji  </a:t>
                      </a:r>
                      <a:endParaRPr lang="pl-PL" b="1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Informacja niepełna, często nie na temat. Wykorzystanie powierzchowne tylko jednego rodzaju źródła</a:t>
                      </a:r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Opracowanie wszystkich zagadnień zgodnie z tematem. Wykorzystanie różnorodnych źródeł ale powierzchownie</a:t>
                      </a:r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Wyczerpujące opracowanie tematu. Pełne wykorzystanie podanych źródeł oraz innych informacji.</a:t>
                      </a:r>
                    </a:p>
                  </a:txBody>
                  <a:tcPr marL="94492" marR="9449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b="1" dirty="0"/>
                        <a:t>I część zadania - </a:t>
                      </a:r>
                    </a:p>
                    <a:p>
                      <a:r>
                        <a:rPr lang="pl-PL" b="1" dirty="0"/>
                        <a:t>wrażenia wizualne</a:t>
                      </a:r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Złe rozplanowanie elementów na slajdzie</a:t>
                      </a:r>
                      <a:r>
                        <a:rPr lang="pl-PL" baseline="0" dirty="0"/>
                        <a:t> lub plakacie</a:t>
                      </a:r>
                      <a:r>
                        <a:rPr lang="pl-PL" dirty="0"/>
                        <a:t>. Słabo czytelna praca, nieestetyczna.</a:t>
                      </a:r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Treść poprawnie rozmieszczona. Odpowiednia ilość slajdów, praca czytelna.</a:t>
                      </a:r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Przejrzysta, czytelna, estetyczna praca. Treść uporządkowana. Odpowiednio dobrane elementy graficzne. </a:t>
                      </a:r>
                    </a:p>
                  </a:txBody>
                  <a:tcPr marL="94492" marR="9449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1881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tx1"/>
                </a:solidFill>
              </a:rPr>
              <a:t>Ewaluacja: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134894933"/>
              </p:ext>
            </p:extLst>
          </p:nvPr>
        </p:nvGraphicFramePr>
        <p:xfrm>
          <a:off x="316834" y="1628800"/>
          <a:ext cx="8504236" cy="6588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60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60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60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260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Liczba</a:t>
                      </a:r>
                      <a:r>
                        <a:rPr lang="pl-PL" baseline="0" dirty="0"/>
                        <a:t> punktów</a:t>
                      </a:r>
                      <a:endParaRPr lang="pl-PL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pl-PL" dirty="0" err="1"/>
                        <a:t>1p</a:t>
                      </a:r>
                      <a:r>
                        <a:rPr lang="pl-PL" dirty="0"/>
                        <a:t>.</a:t>
                      </a:r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pl-PL" dirty="0" err="1"/>
                        <a:t>2p</a:t>
                      </a:r>
                      <a:r>
                        <a:rPr lang="pl-PL" dirty="0"/>
                        <a:t>.</a:t>
                      </a:r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pl-PL" dirty="0" err="1"/>
                        <a:t>3p</a:t>
                      </a:r>
                      <a:r>
                        <a:rPr lang="pl-PL" dirty="0"/>
                        <a:t>.</a:t>
                      </a:r>
                    </a:p>
                  </a:txBody>
                  <a:tcPr marL="94492" marR="9449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b="1" dirty="0"/>
                        <a:t>I część zadania - </a:t>
                      </a:r>
                    </a:p>
                    <a:p>
                      <a:r>
                        <a:rPr lang="pl-PL" b="1" dirty="0"/>
                        <a:t>pokaz</a:t>
                      </a:r>
                      <a:r>
                        <a:rPr lang="pl-PL" b="1" baseline="0" dirty="0"/>
                        <a:t> - prezentacji</a:t>
                      </a:r>
                      <a:endParaRPr lang="pl-PL" b="1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Praca tylko przeczytana (zamigana)przez ucznia, słaba znajomość</a:t>
                      </a:r>
                      <a:r>
                        <a:rPr lang="pl-PL" baseline="0" dirty="0"/>
                        <a:t> tematu, słownictwa. Brak odpowiedzi na pytania nauczyciela</a:t>
                      </a:r>
                      <a:endParaRPr lang="pl-PL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Prezentacja częściowo przeczytana, częściowo samodzielnie</a:t>
                      </a:r>
                      <a:r>
                        <a:rPr lang="pl-PL" baseline="0" dirty="0"/>
                        <a:t> powiedziana (zamigana). Słabe odpowiedzi na pytania nauczyciela</a:t>
                      </a:r>
                      <a:endParaRPr lang="pl-PL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Prezentacja przedstawiona samodzielnie, duża</a:t>
                      </a:r>
                      <a:r>
                        <a:rPr lang="pl-PL" baseline="0" dirty="0"/>
                        <a:t> znajomość tematu. Umiejętność odpowiedzi na pytania nauczyciela dotyczące prezentowanej tematyki</a:t>
                      </a:r>
                      <a:endParaRPr lang="pl-PL" dirty="0"/>
                    </a:p>
                  </a:txBody>
                  <a:tcPr marL="94492" marR="9449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1" dirty="0"/>
                        <a:t>II część</a:t>
                      </a:r>
                      <a:r>
                        <a:rPr lang="pl-PL" b="1" baseline="0" dirty="0"/>
                        <a:t> zadania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baseline="0" dirty="0"/>
                        <a:t>Wykonanie plakatu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baseline="0" dirty="0"/>
                        <a:t>(w tej części zadania punkty przyznajemy biorąc pod uwagę zaangażowanie uczniów i ich indywidualne możliwości.</a:t>
                      </a:r>
                      <a:endParaRPr lang="pl-PL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Niewielkie zaangażowanie ucznia</a:t>
                      </a:r>
                      <a:r>
                        <a:rPr lang="pl-PL" baseline="0" dirty="0"/>
                        <a:t> w pracę</a:t>
                      </a:r>
                      <a:r>
                        <a:rPr lang="pl-PL" dirty="0"/>
                        <a:t>, przyklejenie tylko slajdów z prezentacji</a:t>
                      </a:r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Średnie</a:t>
                      </a:r>
                      <a:r>
                        <a:rPr lang="pl-PL" baseline="0" dirty="0"/>
                        <a:t> zaangażowanie ucznia w pracę. Plakat wykonany w większości poprzez przyklejenie slajdów, z elementami własnych rysunków, zdjęć.</a:t>
                      </a:r>
                      <a:endParaRPr lang="pl-PL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Duże zaangażowanie ucznia w pracę.  Plakat</a:t>
                      </a:r>
                      <a:r>
                        <a:rPr lang="pl-PL" baseline="0" dirty="0"/>
                        <a:t> przemyślany, z dużym nakładem pracy własnej ucznia np. poprzez wykonanie własnych rysunków</a:t>
                      </a:r>
                      <a:endParaRPr lang="pl-PL" dirty="0"/>
                    </a:p>
                  </a:txBody>
                  <a:tcPr marL="94492" marR="9449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22641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tx1"/>
                </a:solidFill>
              </a:rPr>
              <a:t>Ewaluacja – ocena: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738019299"/>
              </p:ext>
            </p:extLst>
          </p:nvPr>
        </p:nvGraphicFramePr>
        <p:xfrm>
          <a:off x="356189" y="1844824"/>
          <a:ext cx="8504238" cy="3846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83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058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9434"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effectLst/>
                        </a:rPr>
                        <a:t>PUNKTY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effectLst/>
                          <a:latin typeface="Times New Roman"/>
                        </a:rPr>
                        <a:t>OCENA</a:t>
                      </a:r>
                      <a:endParaRPr lang="pl-PL" sz="180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9434"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effectLst/>
                        </a:rPr>
                        <a:t>   &lt;2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effectLst/>
                        </a:rPr>
                        <a:t>Niedostateczna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9434"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effectLst/>
                        </a:rPr>
                        <a:t>  4-3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effectLst/>
                        </a:rPr>
                        <a:t>Dopuszczająca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9434"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effectLst/>
                        </a:rPr>
                        <a:t>6-5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effectLst/>
                        </a:rPr>
                        <a:t>Dostateczna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9434"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effectLst/>
                        </a:rPr>
                        <a:t>8-7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effectLst/>
                        </a:rPr>
                        <a:t>Dobra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9434"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effectLst/>
                        </a:rPr>
                        <a:t> 9-10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effectLst/>
                        </a:rPr>
                        <a:t>Bardzo Dobra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9434"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effectLst/>
                        </a:rPr>
                        <a:t> 11-12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effectLst/>
                        </a:rPr>
                        <a:t>Celująca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3" name="Obraz 2">
            <a:extLst>
              <a:ext uri="{FF2B5EF4-FFF2-40B4-BE49-F238E27FC236}">
                <a16:creationId xmlns:a16="http://schemas.microsoft.com/office/drawing/2014/main" id="{B46049A2-97EA-6D4C-0634-A5BD5D323A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961903"/>
            <a:ext cx="17430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25391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680120"/>
          </a:xfrm>
        </p:spPr>
        <p:txBody>
          <a:bodyPr/>
          <a:lstStyle/>
          <a:p>
            <a:r>
              <a:rPr lang="pl-PL" dirty="0">
                <a:solidFill>
                  <a:schemeClr val="tx1"/>
                </a:solidFill>
              </a:rPr>
              <a:t>Konkluzje: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316992" y="1700808"/>
            <a:ext cx="8503920" cy="4572000"/>
          </a:xfrm>
        </p:spPr>
        <p:txBody>
          <a:bodyPr>
            <a:normAutofit lnSpcReduction="10000"/>
          </a:bodyPr>
          <a:lstStyle/>
          <a:p>
            <a:r>
              <a:rPr lang="pl-PL" sz="2400" dirty="0"/>
              <a:t>Projekt ten pozwolił wam lepiej poznać pojęcie Małej Ojczyzny</a:t>
            </a:r>
          </a:p>
          <a:p>
            <a:r>
              <a:rPr lang="pl-PL" sz="2400" dirty="0"/>
              <a:t>Utrwaliliście sobie nazwę gminy, powiatu, województwa których jesteście mieszkańcami</a:t>
            </a:r>
          </a:p>
          <a:p>
            <a:r>
              <a:rPr lang="pl-PL" sz="2400" dirty="0"/>
              <a:t>Dowiedzieliście się jak bliska jest wam Mała Ojczyzna i jak wiele was z nią łączy</a:t>
            </a:r>
          </a:p>
          <a:p>
            <a:r>
              <a:rPr lang="pl-PL" sz="2400" dirty="0"/>
              <a:t>Mogliście w swoich prezentacjach, plakatach przedstawić to z czego jesteście dumni, co warto zobaczyć w waszych Małych Ojczyznach, jak bardzo jesteście związani z tym regionem</a:t>
            </a:r>
          </a:p>
          <a:p>
            <a:r>
              <a:rPr lang="pl-PL" sz="2400" dirty="0"/>
              <a:t>Mieliście okazję porozmawiać z waszymi bliskimi o tym za co kochają swoje miejsce urodzenia.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05259194-C7E7-82DD-DECF-C3351824B0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6053002"/>
            <a:ext cx="17430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62056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tx1"/>
                </a:solidFill>
              </a:rPr>
              <a:t>Konkluzje: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316992" y="1700808"/>
            <a:ext cx="8503920" cy="4572000"/>
          </a:xfrm>
        </p:spPr>
        <p:txBody>
          <a:bodyPr>
            <a:normAutofit fontScale="92500" lnSpcReduction="10000"/>
          </a:bodyPr>
          <a:lstStyle/>
          <a:p>
            <a:r>
              <a:rPr lang="pl-PL" dirty="0"/>
              <a:t>Poznaliście lepiej i zrozumieliście sens pamiątek rodzinnych, jak ważne są one w kultywowaniu tradycji.</a:t>
            </a:r>
          </a:p>
          <a:p>
            <a:r>
              <a:rPr lang="pl-PL" dirty="0"/>
              <a:t>Prezentując swoje zadania poznaliście zasady autoprezentacji oraz umiejętności występów publicznych</a:t>
            </a:r>
          </a:p>
          <a:p>
            <a:r>
              <a:rPr lang="pl-PL" dirty="0"/>
              <a:t>Poznaliście źródła internetowe z których mogliście wyczytać dodatkowe informacje o waszym regionie, o których nie wiedzieliście.</a:t>
            </a:r>
          </a:p>
          <a:p>
            <a:r>
              <a:rPr lang="pl-PL" dirty="0"/>
              <a:t>Nauczyliście się jak bezpiecznie i w odpowiedni sposób korzystać ze źródeł internetowych</a:t>
            </a:r>
          </a:p>
          <a:p>
            <a:r>
              <a:rPr lang="pl-PL" dirty="0"/>
              <a:t>Poznaliście zasady współpracy w grupie, dobrej komunikacji oraz dyskusji, co nie jest łatwe gdy każdy chce wyrazić swoje zdanie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23D4399-DF06-8F59-CFE6-3E67E7809C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6272808"/>
            <a:ext cx="17430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6484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tx1"/>
                </a:solidFill>
              </a:rPr>
              <a:t>Poradnik dla nauczyciela: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374373" y="1844824"/>
            <a:ext cx="8122104" cy="45720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pl-PL" sz="7200" dirty="0"/>
              <a:t>1. Przed rozpoczęciem projektu, należy dokładnie zapoznać uczniów z treścią zadań, dostosowując sposób komunikacji do możliwości uczniów.</a:t>
            </a:r>
          </a:p>
          <a:p>
            <a:pPr marL="0" indent="0">
              <a:buNone/>
            </a:pPr>
            <a:r>
              <a:rPr lang="pl-PL" sz="7200" dirty="0"/>
              <a:t>2. Należy zapoznać uczniów z zasadami bezpiecznego korzystania z Internetu. Nauczyciel powinien z uczniami przejrzeć źródła internetowe, pomagając w ich zrozumieniu.</a:t>
            </a:r>
          </a:p>
          <a:p>
            <a:pPr marL="0" indent="0">
              <a:buNone/>
            </a:pPr>
            <a:r>
              <a:rPr lang="pl-PL" sz="7200" dirty="0"/>
              <a:t>3. W tworzeniu prezentacji mogą uczniom pomagać rodzice, zwłaszcza w przeglądnięciu stron internetowych swojego regionu lub dopisaniu informacji dotyczących tradycji rodzinnych, pamiątek związanych z regionem.</a:t>
            </a:r>
          </a:p>
          <a:p>
            <a:pPr marL="0" indent="0">
              <a:buNone/>
            </a:pPr>
            <a:r>
              <a:rPr lang="pl-PL" sz="7200" dirty="0"/>
              <a:t>4. Nauczyciel może sam zdecydować o formie  prezentacji projektu. Forma prezentacji musi uwzględniać możliwości indywidualne uczniów. </a:t>
            </a:r>
          </a:p>
          <a:p>
            <a:pPr marL="0" indent="0">
              <a:buNone/>
            </a:pPr>
            <a:r>
              <a:rPr lang="pl-PL" sz="7200" dirty="0"/>
              <a:t>5. Uczniowie przystępując do drugiej części zadania powinni mieć przygotowane pomoce do wykonania plakatu: wydruk slajdów z prezentacji, kartony, pisaki, zdjęcia. Plakat powinien być wykonany na zajęciach szkolnych.</a:t>
            </a:r>
          </a:p>
          <a:p>
            <a:pPr marL="0" indent="0">
              <a:buNone/>
            </a:pPr>
            <a:endParaRPr lang="pl-PL" sz="7200" dirty="0"/>
          </a:p>
          <a:p>
            <a:pPr marL="0" indent="0">
              <a:buNone/>
            </a:pPr>
            <a:endParaRPr lang="pl-PL" sz="4500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548FF35-8A9A-A87D-1256-FB733C2A06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6066562"/>
            <a:ext cx="17430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10237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tx1"/>
                </a:solidFill>
              </a:rPr>
              <a:t>Poradnik dla nauczyciela: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l-PL" sz="2800" dirty="0"/>
          </a:p>
          <a:p>
            <a:pPr marL="0" indent="0">
              <a:buNone/>
            </a:pPr>
            <a:endParaRPr lang="pl-PL" sz="2800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70023D26-4439-8435-3D53-CCB52851E2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6112148"/>
            <a:ext cx="17430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18740EFF-1146-855F-A136-C75AA4EB7729}"/>
              </a:ext>
            </a:extLst>
          </p:cNvPr>
          <p:cNvSpPr txBox="1"/>
          <p:nvPr/>
        </p:nvSpPr>
        <p:spPr>
          <a:xfrm>
            <a:off x="539552" y="1584799"/>
            <a:ext cx="85344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l-PL" sz="1800" dirty="0"/>
              <a:t>6. Na realizację projektu powinna być przeznaczone ok. 3 – 4 tygodnie. Na pierwszych zajęciach – omówienie projektu, zadań, przeglądnięcie stron internetowych. Następnie uczniowie powinni mieć tydzień lub dwa na przygotowanie prezentacji.</a:t>
            </a:r>
          </a:p>
          <a:p>
            <a:pPr marL="0" indent="0">
              <a:buNone/>
            </a:pPr>
            <a:r>
              <a:rPr lang="pl-PL" sz="1800" dirty="0"/>
              <a:t>Kolejne zajęcia – prezentacja swoich projektów. Na ostatnich zajęciach przygotowanie plakatów na wystawę. Zorganizowanie wystawy prac plastycznych.</a:t>
            </a:r>
          </a:p>
          <a:p>
            <a:pPr marL="0" indent="0">
              <a:buNone/>
            </a:pPr>
            <a:r>
              <a:rPr lang="pl-PL" sz="1800" dirty="0"/>
              <a:t>7. Nauczyciel powinien namówić uczniów do prezentacji swoich prac w postaci wystawy na terenie szkoły lub klasopracowni.</a:t>
            </a:r>
          </a:p>
          <a:p>
            <a:pPr marL="0" indent="0">
              <a:buNone/>
            </a:pPr>
            <a:r>
              <a:rPr lang="pl-PL" sz="1800" dirty="0"/>
              <a:t>8. Nauczyciele realizujący projekt w innych państwach (Czechy, Słowacja) powinni dostosować treści zadań (np. inny podział terytorialny państwa) do swoich potrzeb.</a:t>
            </a:r>
          </a:p>
          <a:p>
            <a:pPr marL="0" indent="0">
              <a:buNone/>
            </a:pPr>
            <a:r>
              <a:rPr lang="pl-PL" sz="1800" dirty="0"/>
              <a:t>9. Praca indywidualną uczniowie powinni wykonać w domu z pomocą rodziców, opiekunów.</a:t>
            </a:r>
          </a:p>
          <a:p>
            <a:pPr marL="0" indent="0">
              <a:buNone/>
            </a:pPr>
            <a:r>
              <a:rPr lang="pl-PL" sz="1800" dirty="0"/>
              <a:t>10. Oceniając pracę  plastyczną uczniów, nauczyciel powinien w przypadku uczniów z dodatkowymi dysfunkcjami, wziąć pod uwagę ich zaangażowanie w pracę.</a:t>
            </a:r>
          </a:p>
        </p:txBody>
      </p:sp>
    </p:spTree>
    <p:extLst>
      <p:ext uri="{BB962C8B-B14F-4D97-AF65-F5344CB8AC3E}">
        <p14:creationId xmlns:p14="http://schemas.microsoft.com/office/powerpoint/2010/main" val="15978300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504E4034-74F7-9F90-3673-668CBBEC0CC3}"/>
              </a:ext>
            </a:extLst>
          </p:cNvPr>
          <p:cNvSpPr txBox="1"/>
          <p:nvPr/>
        </p:nvSpPr>
        <p:spPr>
          <a:xfrm>
            <a:off x="539552" y="2852936"/>
            <a:ext cx="8496944" cy="16618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8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Dofinansowane ze środków UE. Wyrażone poglądy i opinie są jedynie opiniami autora lub autorów i niekoniecznie odzwierciedlają poglądy i opinie Unii Europejskiej lub Fundacji Rozwoju Systemu Edukacji. Unia Europejska ani Fundacja Rozwoju Systemu Edukacji nie ponoszą za nie odpowiedzialności.</a:t>
            </a:r>
            <a:endParaRPr lang="pl-P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E1A928F0-1072-5E42-B737-62EFC69682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692696"/>
            <a:ext cx="5544616" cy="1163233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B82177A2-3AB2-06F5-F1E6-F1D97FCAFD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608092"/>
            <a:ext cx="17430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1932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tx1"/>
                </a:solidFill>
              </a:rPr>
              <a:t>Spis treści: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25529" y="1916832"/>
            <a:ext cx="8374704" cy="4062192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1. Wprowadzenie </a:t>
            </a:r>
          </a:p>
          <a:p>
            <a:pPr marL="0" indent="0">
              <a:buNone/>
            </a:pPr>
            <a:r>
              <a:rPr lang="pl-PL" dirty="0"/>
              <a:t>2. Zadania</a:t>
            </a:r>
          </a:p>
          <a:p>
            <a:pPr marL="0" indent="0">
              <a:buNone/>
            </a:pPr>
            <a:r>
              <a:rPr lang="pl-PL" dirty="0"/>
              <a:t>3. Proces</a:t>
            </a:r>
          </a:p>
          <a:p>
            <a:pPr marL="0" indent="0">
              <a:buNone/>
            </a:pPr>
            <a:r>
              <a:rPr lang="pl-PL" dirty="0"/>
              <a:t>4. Źródła</a:t>
            </a:r>
          </a:p>
          <a:p>
            <a:pPr marL="0" indent="0">
              <a:buNone/>
            </a:pPr>
            <a:r>
              <a:rPr lang="pl-PL" dirty="0"/>
              <a:t>5. Ewaluacja</a:t>
            </a:r>
          </a:p>
          <a:p>
            <a:pPr marL="0" indent="0">
              <a:buNone/>
            </a:pPr>
            <a:r>
              <a:rPr lang="pl-PL" dirty="0"/>
              <a:t>6. Konkluzja</a:t>
            </a:r>
          </a:p>
          <a:p>
            <a:pPr marL="0" indent="0">
              <a:buNone/>
            </a:pPr>
            <a:r>
              <a:rPr lang="pl-PL" dirty="0"/>
              <a:t>7. Poradnik dla nauczyciela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225" y="1896954"/>
            <a:ext cx="4436816" cy="29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6A36A78E-4A1D-C781-A262-947AB7DF58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5850130"/>
            <a:ext cx="17430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0623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tx1"/>
                </a:solidFill>
              </a:rPr>
              <a:t>Wstęp: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301752" y="1547366"/>
            <a:ext cx="850392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500" dirty="0"/>
              <a:t>Przeczytajcie poniższe cytaty, mówią one bowiem o tematyce naszego projektu:</a:t>
            </a:r>
          </a:p>
          <a:p>
            <a:pPr algn="ctr"/>
            <a:r>
              <a:rPr lang="pl-PL" sz="2500" dirty="0"/>
              <a:t>„</a:t>
            </a:r>
            <a:r>
              <a:rPr lang="pl-PL" sz="2500" i="1" dirty="0">
                <a:solidFill>
                  <a:srgbClr val="C00000"/>
                </a:solidFill>
              </a:rPr>
              <a:t>Każdy ma swoje miejsce ulubione w dzieciństwie. </a:t>
            </a:r>
            <a:br>
              <a:rPr lang="pl-PL" sz="2500" i="1" dirty="0">
                <a:solidFill>
                  <a:srgbClr val="C00000"/>
                </a:solidFill>
              </a:rPr>
            </a:br>
            <a:r>
              <a:rPr lang="pl-PL" sz="2500" i="1" dirty="0">
                <a:solidFill>
                  <a:srgbClr val="C00000"/>
                </a:solidFill>
              </a:rPr>
              <a:t>To jest ojczyzna duszy.”/</a:t>
            </a:r>
            <a:r>
              <a:rPr lang="pl-PL" sz="2500" dirty="0">
                <a:solidFill>
                  <a:srgbClr val="C00000"/>
                </a:solidFill>
              </a:rPr>
              <a:t>Stefan Żeromski/</a:t>
            </a:r>
          </a:p>
          <a:p>
            <a:pPr algn="ctr"/>
            <a:r>
              <a:rPr lang="pl-PL" sz="2500" i="1" dirty="0">
                <a:solidFill>
                  <a:srgbClr val="C00000"/>
                </a:solidFill>
              </a:rPr>
              <a:t>„Żadne miejsce nie powinno być dla ciebie milsze od ojczyzny.”/</a:t>
            </a:r>
            <a:r>
              <a:rPr lang="pl-PL" sz="2500" dirty="0">
                <a:solidFill>
                  <a:srgbClr val="C00000"/>
                </a:solidFill>
              </a:rPr>
              <a:t>Cyceron/</a:t>
            </a:r>
          </a:p>
          <a:p>
            <a:pPr marL="0" indent="0" algn="ctr">
              <a:buNone/>
            </a:pPr>
            <a:r>
              <a:rPr lang="pl-PL" sz="2500" dirty="0"/>
              <a:t>Takich cytatów jest wiele w literaturze, ale każde z nich ma na celu pokazanie jak ważna jest dla nas nasz Ojczyzna – ta duża czyli państwo i ta mała, czyli nasze miejsce urodzenia, region.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B90B9F27-B70E-A752-961F-1C78A44785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5840760"/>
            <a:ext cx="17430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5256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530352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332232" y="1778794"/>
            <a:ext cx="8503920" cy="4572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400" dirty="0">
                <a:solidFill>
                  <a:srgbClr val="FF0000"/>
                </a:solidFill>
              </a:rPr>
              <a:t>Czym jest „Mała Ojczyzna”?</a:t>
            </a:r>
          </a:p>
          <a:p>
            <a:r>
              <a:rPr lang="pl-PL" sz="2400" dirty="0"/>
              <a:t>Każdy z nas oprócz tego, że ma wielką Ojczyznę – Polskę (lub inne państwo), jest też częścią małej Ojczyzny czyli swojej gminy (regionu) - miasta, wsi w którym urodził się i z którym jest bardzo związany.</a:t>
            </a:r>
          </a:p>
          <a:p>
            <a:r>
              <a:rPr lang="pl-PL" sz="2400" dirty="0"/>
              <a:t>Łączy nas nie tylko geograficznie określone miejsce zamieszkania, lecz także myśli, pragnienia, marzenia związane z naszym regionem. Jesteśmy dumni z lokalnych zwyczajów i tradycji, które pragniemy ciągle poznawać i kultywować je, przekazując następnym pokoleniom.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7868BF37-A6ED-7DC1-C452-1EEDE1E91F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877272"/>
            <a:ext cx="17430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642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tx1"/>
                </a:solidFill>
              </a:rPr>
              <a:t>Wprowadzenie: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251520" y="1340768"/>
            <a:ext cx="8503920" cy="4572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l-PL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pl-PL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pl-PL" dirty="0">
                <a:solidFill>
                  <a:srgbClr val="C00000"/>
                </a:solidFill>
              </a:rPr>
              <a:t>Celem tych zajęć będzie lepsze poznanie Waszej Małej Ojczyzny oraz zareklamowanie jej – pokażecie z czego jesteście dumni i dlaczego warto odwiedzić Waszą gminę, region.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0E04259C-77EB-636F-BCFC-E355D293C2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5912768"/>
            <a:ext cx="17430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4256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tx1"/>
                </a:solidFill>
              </a:rPr>
              <a:t>Zadanie: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pl-PL" dirty="0"/>
          </a:p>
          <a:p>
            <a:pPr marL="0" indent="0" algn="ctr">
              <a:buNone/>
            </a:pPr>
            <a:r>
              <a:rPr lang="pl-PL" dirty="0"/>
              <a:t>Wasze zadanie będzie składało się z dwóch części:</a:t>
            </a:r>
            <a:br>
              <a:rPr lang="pl-PL" dirty="0"/>
            </a:br>
            <a:endParaRPr lang="pl-PL" dirty="0"/>
          </a:p>
          <a:p>
            <a:pPr marL="0" indent="0">
              <a:buNone/>
            </a:pPr>
            <a:r>
              <a:rPr lang="pl-PL" dirty="0"/>
              <a:t>I. Pierwszą część zadania, każdy z was wykona indywidualnie, tworząc prezentację multimedialną. </a:t>
            </a:r>
          </a:p>
          <a:p>
            <a:pPr marL="0" indent="0">
              <a:buNone/>
            </a:pPr>
            <a:r>
              <a:rPr lang="pl-PL" dirty="0"/>
              <a:t>II. W drugiej części zadania będziecie pracować całą klasą, tworząc wystawę plastyczną waszych prac.</a:t>
            </a:r>
          </a:p>
          <a:p>
            <a:endParaRPr lang="pl-PL" dirty="0"/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C8E79A0-63FA-92DD-961D-ED354B03E1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5877272"/>
            <a:ext cx="17430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0386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tx1"/>
                </a:solidFill>
              </a:rPr>
              <a:t>Zadanie: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b="1" dirty="0"/>
              <a:t>I część Zadania:</a:t>
            </a:r>
          </a:p>
          <a:p>
            <a:pPr marL="0" indent="0">
              <a:buNone/>
            </a:pPr>
            <a:r>
              <a:rPr lang="pl-PL" dirty="0"/>
              <a:t>Każdy z was będzie musiał wykonać prezentację multimedialną, w której zareklamujecie swoją „Małą Ojczyznę”. W prezentacji powinniście pokazać symbole swojego regionu i je omówić, wyjaśnić związki łączące losy mojej rodziny z miejscem zamieszkania, wymienić miejsca w regionie, które turysta koniecznie powinien odwiedzić.</a:t>
            </a:r>
          </a:p>
          <a:p>
            <a:pPr marL="0" indent="0">
              <a:buNone/>
            </a:pPr>
            <a:r>
              <a:rPr lang="pl-PL" b="1" dirty="0"/>
              <a:t>II część Zadania:</a:t>
            </a:r>
          </a:p>
          <a:p>
            <a:pPr marL="0" indent="0">
              <a:buNone/>
            </a:pPr>
            <a:r>
              <a:rPr lang="pl-PL" dirty="0"/>
              <a:t> Przygotowanie w klasie lub szkole wystawy plastycznej „ Moja Mała Ojczyzna”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23E143ED-431F-DB22-3CF2-FF3DBD9158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949280"/>
            <a:ext cx="17430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0068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tx1"/>
                </a:solidFill>
              </a:rPr>
              <a:t>Zadanie: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Z waszych prezentacji multimedialnych, każdy z was przygotuje plakat (z wydrukowanych slajdów, zdjęć). </a:t>
            </a:r>
            <a:br>
              <a:rPr lang="pl-PL" dirty="0"/>
            </a:br>
            <a:r>
              <a:rPr lang="pl-PL" dirty="0"/>
              <a:t>Z waszych prac przygotujecie w klasie lub szkole wystawę plastyczną „ Moja Mała Ojczyzna”. </a:t>
            </a:r>
          </a:p>
          <a:p>
            <a:pPr marL="0" indent="0">
              <a:buNone/>
            </a:pPr>
            <a:r>
              <a:rPr lang="pl-PL" dirty="0"/>
              <a:t>Może uda wam się namówić również waszych kolegów do wykonania podobnych plakatów, tworząc wspólnie dużą wystawę prezentującą wasze ukochane miejsca, </a:t>
            </a:r>
            <a:br>
              <a:rPr lang="pl-PL" dirty="0"/>
            </a:br>
            <a:r>
              <a:rPr lang="pl-PL" dirty="0"/>
              <a:t>z których jesteście dumni.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A3EE8CCA-13C1-4E62-4CA9-29E9A536E7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174" y="5949280"/>
            <a:ext cx="17430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4726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tx1"/>
                </a:solidFill>
              </a:rPr>
              <a:t>Proces – plan pracy: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77421284"/>
              </p:ext>
            </p:extLst>
          </p:nvPr>
        </p:nvGraphicFramePr>
        <p:xfrm>
          <a:off x="323528" y="1446426"/>
          <a:ext cx="8504238" cy="594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04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8187">
                <a:tc>
                  <a:txBody>
                    <a:bodyPr/>
                    <a:lstStyle/>
                    <a:p>
                      <a:r>
                        <a:rPr lang="pl-PL" dirty="0"/>
                        <a:t>I TYDZIEŃ PRACY: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2199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dirty="0"/>
                        <a:t>Zapoznanie z treścią zadania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dirty="0"/>
                        <a:t>Wybór i zapoznanie ze źródłami internetowymi</a:t>
                      </a:r>
                      <a:r>
                        <a:rPr lang="pl-PL" baseline="0" dirty="0"/>
                        <a:t> oraz innymi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baseline="0" dirty="0"/>
                        <a:t>Przeanalizowanie planu działania – co powinno się znaleźć w każdej prezentacji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baseline="0" dirty="0"/>
                        <a:t>Określenie zakresu pomocy ze strony nauczyciela, rodziców, wychowawców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baseline="0" dirty="0"/>
                        <a:t>Określenie zasad prezentacji swojej pracy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u="sng" dirty="0"/>
                        <a:t>Każda prezentacja powinna zawierać następujące informacje:</a:t>
                      </a:r>
                    </a:p>
                    <a:p>
                      <a:pPr marL="514350" indent="-514350">
                        <a:buAutoNum type="arabicPeriod"/>
                      </a:pPr>
                      <a:r>
                        <a:rPr lang="pl-PL" dirty="0"/>
                        <a:t>Imię</a:t>
                      </a:r>
                      <a:r>
                        <a:rPr lang="pl-PL" baseline="0" dirty="0"/>
                        <a:t> i </a:t>
                      </a:r>
                      <a:r>
                        <a:rPr lang="pl-PL" dirty="0"/>
                        <a:t>nazwisko autora.</a:t>
                      </a:r>
                    </a:p>
                    <a:p>
                      <a:pPr marL="514350" indent="-514350">
                        <a:buAutoNum type="arabicPeriod"/>
                      </a:pPr>
                      <a:r>
                        <a:rPr lang="pl-PL" dirty="0"/>
                        <a:t>Tytuł, tematykę</a:t>
                      </a:r>
                      <a:endParaRPr lang="pl-PL" u="sng" dirty="0"/>
                    </a:p>
                    <a:p>
                      <a:r>
                        <a:rPr lang="pl-PL" dirty="0"/>
                        <a:t>3. Nazwa Waszej Gminy – Powiatu – Województwa </a:t>
                      </a:r>
                    </a:p>
                    <a:p>
                      <a:r>
                        <a:rPr lang="pl-PL" dirty="0"/>
                        <a:t>4. Położenie geograficzne (jaki obszar Polski)</a:t>
                      </a:r>
                    </a:p>
                    <a:p>
                      <a:r>
                        <a:rPr lang="pl-PL" dirty="0"/>
                        <a:t>5. Podać związki łączące losy mojej rodziny z miejscem zamieszkania(od ilu pokoleń mieszka tam wasza rodzina)</a:t>
                      </a:r>
                    </a:p>
                    <a:p>
                      <a:r>
                        <a:rPr lang="pl-PL" dirty="0"/>
                        <a:t>6.</a:t>
                      </a:r>
                      <a:r>
                        <a:rPr lang="pl-PL" baseline="0" dirty="0"/>
                        <a:t> </a:t>
                      </a:r>
                      <a:r>
                        <a:rPr lang="pl-PL" dirty="0"/>
                        <a:t>Podać nazwy miejsc, zabytków w moim regionie, które turysta koniecznie powinien odwiedzić, zobaczyć</a:t>
                      </a:r>
                    </a:p>
                    <a:p>
                      <a:r>
                        <a:rPr lang="pl-PL" dirty="0"/>
                        <a:t>7. Pokazać regionalne stroje, tradycyjne potrawy, tradycje świąteczne itp..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l-PL" dirty="0"/>
                        <a:t>Ilustracje zawarte w prezentacji mogą być zrobione własnoręcznie przez uczniów lub mogą wykorzystać zdjęcia, pamiątki rodzinne lub znalezione w Internecie.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pl-PL" baseline="0" dirty="0"/>
                    </a:p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85657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ejski">
  <a:themeElements>
    <a:clrScheme name="Miejski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Miejski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iejski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361</TotalTime>
  <Words>1516</Words>
  <Application>Microsoft Office PowerPoint</Application>
  <PresentationFormat>Pokaz na ekranie (4:3)</PresentationFormat>
  <Paragraphs>139</Paragraphs>
  <Slides>19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6" baseType="lpstr">
      <vt:lpstr>Arial</vt:lpstr>
      <vt:lpstr>Calibri</vt:lpstr>
      <vt:lpstr>Georgia</vt:lpstr>
      <vt:lpstr>Times New Roman</vt:lpstr>
      <vt:lpstr>Wingdings</vt:lpstr>
      <vt:lpstr>Wingdings 2</vt:lpstr>
      <vt:lpstr>Miejski</vt:lpstr>
      <vt:lpstr>Moja Mała Ojczyzna</vt:lpstr>
      <vt:lpstr>Spis treści:</vt:lpstr>
      <vt:lpstr>Wstęp:</vt:lpstr>
      <vt:lpstr>Prezentacja programu PowerPoint</vt:lpstr>
      <vt:lpstr>Wprowadzenie:</vt:lpstr>
      <vt:lpstr>Zadanie: </vt:lpstr>
      <vt:lpstr>Zadanie:</vt:lpstr>
      <vt:lpstr>Zadanie:</vt:lpstr>
      <vt:lpstr>Proces – plan pracy:</vt:lpstr>
      <vt:lpstr>Proces – plan pracy:</vt:lpstr>
      <vt:lpstr>Źródła:</vt:lpstr>
      <vt:lpstr>Ewaluacja:</vt:lpstr>
      <vt:lpstr>Ewaluacja:</vt:lpstr>
      <vt:lpstr>Ewaluacja – ocena:</vt:lpstr>
      <vt:lpstr>Konkluzje:</vt:lpstr>
      <vt:lpstr>Konkluzje:</vt:lpstr>
      <vt:lpstr>Poradnik dla nauczyciela:</vt:lpstr>
      <vt:lpstr>Poradnik dla nauczyciela: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Moja mała ojczyzna – moja gmina.</dc:title>
  <dc:creator>Andrzej Smorąg</dc:creator>
  <cp:lastModifiedBy>xx xx</cp:lastModifiedBy>
  <cp:revision>50</cp:revision>
  <dcterms:created xsi:type="dcterms:W3CDTF">2017-03-10T17:06:48Z</dcterms:created>
  <dcterms:modified xsi:type="dcterms:W3CDTF">2025-05-05T12:04:47Z</dcterms:modified>
</cp:coreProperties>
</file>