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8" r:id="rId1"/>
    <p:sldMasterId id="2147483918" r:id="rId2"/>
  </p:sldMasterIdLst>
  <p:notesMasterIdLst>
    <p:notesMasterId r:id="rId22"/>
  </p:notesMasterIdLst>
  <p:sldIdLst>
    <p:sldId id="256" r:id="rId3"/>
    <p:sldId id="257" r:id="rId4"/>
    <p:sldId id="258" r:id="rId5"/>
    <p:sldId id="259" r:id="rId6"/>
    <p:sldId id="269" r:id="rId7"/>
    <p:sldId id="268" r:id="rId8"/>
    <p:sldId id="276" r:id="rId9"/>
    <p:sldId id="261" r:id="rId10"/>
    <p:sldId id="262" r:id="rId11"/>
    <p:sldId id="263" r:id="rId12"/>
    <p:sldId id="271" r:id="rId13"/>
    <p:sldId id="273" r:id="rId14"/>
    <p:sldId id="275" r:id="rId15"/>
    <p:sldId id="274" r:id="rId16"/>
    <p:sldId id="264" r:id="rId17"/>
    <p:sldId id="267" r:id="rId18"/>
    <p:sldId id="265" r:id="rId19"/>
    <p:sldId id="278" r:id="rId20"/>
    <p:sldId id="277" r:id="rId21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61" autoAdjust="0"/>
    <p:restoredTop sz="94533" autoAdjust="0"/>
  </p:normalViewPr>
  <p:slideViewPr>
    <p:cSldViewPr snapToGrid="0">
      <p:cViewPr varScale="1">
        <p:scale>
          <a:sx n="78" d="100"/>
          <a:sy n="78" d="100"/>
        </p:scale>
        <p:origin x="883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07EDA-C424-4DAA-BF72-2BDFEDC2A50F}" type="datetimeFigureOut">
              <a:rPr lang="pl-PL" smtClean="0"/>
              <a:t>05.05.2025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FA7B87-5E16-4EBA-9302-7D0509B8BB3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8323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FA7B87-5E16-4EBA-9302-7D0509B8BB3A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8664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05.05.2025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1142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05.05.2025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61186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05.05.2025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130578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05.05.2025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62449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05.05.2025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56133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05.05.2025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31352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05.05.2025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307037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05.05.2025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68809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05.05.2025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5384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05.05.2025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689723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87A17FD-613E-4264-9DD2-D964797A0C3A}" type="datetimeFigureOut">
              <a:rPr lang="pl-PL" smtClean="0"/>
              <a:t>05.05.2025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67817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05.05.2025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50555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05.05.2025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7089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05.05.2025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85121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05.05.2025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9840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05.05.2025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27974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05.05.2025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43913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05.05.2025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510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05.05.2025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418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05.05.2025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83802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05.05.2025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958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05.05.2025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69496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87A17FD-613E-4264-9DD2-D964797A0C3A}" type="datetimeFigureOut">
              <a:rPr lang="pl-PL" smtClean="0"/>
              <a:t>05.05.2025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29249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87A17FD-613E-4264-9DD2-D964797A0C3A}" type="datetimeFigureOut">
              <a:rPr lang="pl-PL" smtClean="0"/>
              <a:t>05.05.2025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3215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  <p:sldLayoutId id="2147483928" r:id="rId10"/>
    <p:sldLayoutId id="214748392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pl/" TargetMode="External"/><Relationship Id="rId3" Type="http://schemas.openxmlformats.org/officeDocument/2006/relationships/hyperlink" Target="http://www.historiasztuki.com.pl/strony/009-02-00-HISTORIA-MODY.html" TargetMode="External"/><Relationship Id="rId7" Type="http://schemas.openxmlformats.org/officeDocument/2006/relationships/hyperlink" Target="http://www.historiamody.cba.pl/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little-lilu.blogspot.com/2014/06/historia-mody-oczami-laika.html" TargetMode="External"/><Relationship Id="rId11" Type="http://schemas.openxmlformats.org/officeDocument/2006/relationships/image" Target="../media/image2.jpeg"/><Relationship Id="rId5" Type="http://schemas.openxmlformats.org/officeDocument/2006/relationships/hyperlink" Target="http://polki.pl/moda-i-uroda/trendy-sezonu,slawni-projektanci-top-20,10081091,artykul.html" TargetMode="External"/><Relationship Id="rId10" Type="http://schemas.openxmlformats.org/officeDocument/2006/relationships/hyperlink" Target="https://www.youtube.com/watch?v=8dQ69uXYuos" TargetMode="External"/><Relationship Id="rId4" Type="http://schemas.openxmlformats.org/officeDocument/2006/relationships/hyperlink" Target="https://pl.wikipedia.org/wiki/Kategoria:Projektanci_mody" TargetMode="External"/><Relationship Id="rId9" Type="http://schemas.openxmlformats.org/officeDocument/2006/relationships/hyperlink" Target="https://www.youtube.com/watch?v=FRROpc1X7VU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862790" y="2014256"/>
            <a:ext cx="4009737" cy="961484"/>
          </a:xfrm>
        </p:spPr>
        <p:txBody>
          <a:bodyPr>
            <a:noAutofit/>
          </a:bodyPr>
          <a:lstStyle/>
          <a:p>
            <a:r>
              <a:rPr lang="pl-PL" sz="5000" dirty="0"/>
              <a:t>ŚWIAT MODY</a:t>
            </a:r>
          </a:p>
        </p:txBody>
      </p:sp>
      <p:pic>
        <p:nvPicPr>
          <p:cNvPr id="1026" name="Picture 2" descr="Znalezione obrazy dla zapytania mo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3725" y="3341774"/>
            <a:ext cx="4078542" cy="2419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9215" y="6263830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420BB27C-D41E-BB95-9D36-2A5E1E3519E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6512" y="325396"/>
            <a:ext cx="6182294" cy="1297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1222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PROCES – II/III TYDZIEŃ</a:t>
            </a:r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1136967" y="2188697"/>
            <a:ext cx="10018713" cy="3761936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indent="-365125">
              <a:buFont typeface="Courier New" panose="02070309020205020404" pitchFamily="49" charset="0"/>
              <a:buChar char="o"/>
            </a:pPr>
            <a:r>
              <a:rPr lang="pl-PL" sz="2400" dirty="0"/>
              <a:t> Przygotowanie prezentacji multimedialnej</a:t>
            </a:r>
          </a:p>
          <a:p>
            <a:pPr marL="365125" indent="-365125">
              <a:buFont typeface="Courier New" panose="02070309020205020404" pitchFamily="49" charset="0"/>
              <a:buChar char="o"/>
            </a:pPr>
            <a:r>
              <a:rPr lang="pl-PL" sz="2400" dirty="0"/>
              <a:t> Przygotowanie LAPBOOK’A</a:t>
            </a:r>
          </a:p>
          <a:p>
            <a:pPr marL="365125" indent="-365125">
              <a:buFont typeface="Courier New" panose="02070309020205020404" pitchFamily="49" charset="0"/>
              <a:buChar char="o"/>
            </a:pPr>
            <a:r>
              <a:rPr lang="pl-PL" sz="2400" dirty="0"/>
              <a:t> Zaprezentowanie zadań przez uczniów obu grup</a:t>
            </a:r>
          </a:p>
          <a:p>
            <a:pPr marL="365125" indent="-365125">
              <a:buFont typeface="Courier New" panose="02070309020205020404" pitchFamily="49" charset="0"/>
              <a:buChar char="o"/>
            </a:pPr>
            <a:r>
              <a:rPr lang="pl-PL" sz="2400" dirty="0"/>
              <a:t> Debata dotycząca zmieniającego się świata mody przez obie grupy</a:t>
            </a:r>
          </a:p>
          <a:p>
            <a:pPr marL="365125" indent="-365125">
              <a:buFont typeface="Courier New" panose="02070309020205020404" pitchFamily="49" charset="0"/>
              <a:buChar char="o"/>
            </a:pPr>
            <a:r>
              <a:rPr lang="pl-PL" sz="2400" dirty="0"/>
              <a:t> Ocena pracy uczniów</a:t>
            </a:r>
          </a:p>
          <a:p>
            <a:endParaRPr lang="pl-PL" sz="2400" dirty="0"/>
          </a:p>
        </p:txBody>
      </p:sp>
      <p:pic>
        <p:nvPicPr>
          <p:cNvPr id="6" name="Picture 2" descr="Znalezione obrazy dla zapytania mo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278" y="258467"/>
            <a:ext cx="2715402" cy="1902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689A9137-127F-8B47-241B-71A2BF2B906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0725" y="5672027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7801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71926"/>
          </a:xfrm>
        </p:spPr>
        <p:txBody>
          <a:bodyPr/>
          <a:lstStyle/>
          <a:p>
            <a:r>
              <a:rPr lang="pl-PL" dirty="0"/>
              <a:t>ŹRÓDŁA</a:t>
            </a:r>
          </a:p>
        </p:txBody>
      </p:sp>
      <p:pic>
        <p:nvPicPr>
          <p:cNvPr id="8198" name="Picture 6" descr="Znalezione obrazy dla zapytania lupa 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1242" y="286603"/>
            <a:ext cx="1454438" cy="1450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ymbol zastępczy zawartości 2"/>
          <p:cNvSpPr txBox="1">
            <a:spLocks/>
          </p:cNvSpPr>
          <p:nvPr/>
        </p:nvSpPr>
        <p:spPr>
          <a:xfrm>
            <a:off x="1097280" y="1931623"/>
            <a:ext cx="10018713" cy="3761936"/>
          </a:xfrm>
          <a:prstGeom prst="rect">
            <a:avLst/>
          </a:prstGeom>
        </p:spPr>
        <p:txBody>
          <a:bodyPr vert="horz" lIns="0" tIns="45720" rIns="0" bIns="45720" rtlCol="0" anchor="t"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indent="-365125">
              <a:buFont typeface="Courier New" panose="02070309020205020404" pitchFamily="49" charset="0"/>
              <a:buChar char="o"/>
            </a:pPr>
            <a:r>
              <a:rPr lang="pl-PL" sz="2400" dirty="0"/>
              <a:t> </a:t>
            </a:r>
            <a:r>
              <a:rPr lang="pl-PL" sz="2400" dirty="0">
                <a:hlinkClick r:id="rId3"/>
              </a:rPr>
              <a:t>http://www.historiasztuki.com.pl/strony/009-02-00-HISTORIA-MODY.html</a:t>
            </a:r>
            <a:endParaRPr lang="pl-PL" sz="2400" dirty="0"/>
          </a:p>
          <a:p>
            <a:pPr marL="365125" indent="-365125">
              <a:buFont typeface="Courier New" panose="02070309020205020404" pitchFamily="49" charset="0"/>
              <a:buChar char="o"/>
            </a:pPr>
            <a:r>
              <a:rPr lang="pl-PL" sz="2400" dirty="0">
                <a:hlinkClick r:id="rId4"/>
              </a:rPr>
              <a:t>https://pl.wikipedia.org/wiki/Kategoria:Projektanci_mody</a:t>
            </a:r>
            <a:endParaRPr lang="pl-PL" sz="2400" dirty="0"/>
          </a:p>
          <a:p>
            <a:pPr marL="365125" indent="-365125">
              <a:buFont typeface="Courier New" panose="02070309020205020404" pitchFamily="49" charset="0"/>
              <a:buChar char="o"/>
            </a:pPr>
            <a:r>
              <a:rPr lang="pl-PL" sz="2400" dirty="0">
                <a:hlinkClick r:id="rId5"/>
              </a:rPr>
              <a:t>http://polki.pl/moda-i-uroda/trendy-sezonu,slawni-projektanci-top-20,10081091,artykul.html</a:t>
            </a:r>
            <a:endParaRPr lang="pl-PL" sz="2400" dirty="0"/>
          </a:p>
          <a:p>
            <a:pPr marL="365125" indent="-365125">
              <a:buFont typeface="Courier New" panose="02070309020205020404" pitchFamily="49" charset="0"/>
              <a:buChar char="o"/>
            </a:pPr>
            <a:r>
              <a:rPr lang="pl-PL" sz="2400" dirty="0">
                <a:hlinkClick r:id="rId6"/>
              </a:rPr>
              <a:t>http://little-lilu.blogspot.com/2014/06/historia-mody-oczami-laika.html</a:t>
            </a:r>
            <a:endParaRPr lang="pl-PL" sz="2400" dirty="0"/>
          </a:p>
          <a:p>
            <a:pPr marL="365125" indent="-365125">
              <a:buFont typeface="Courier New" panose="02070309020205020404" pitchFamily="49" charset="0"/>
              <a:buChar char="o"/>
            </a:pPr>
            <a:r>
              <a:rPr lang="pl-PL" sz="2400" dirty="0">
                <a:hlinkClick r:id="rId7"/>
              </a:rPr>
              <a:t>http://www.historiamody.cba.pl/</a:t>
            </a:r>
            <a:endParaRPr lang="pl-PL" sz="2400" dirty="0"/>
          </a:p>
          <a:p>
            <a:pPr marL="365125" indent="-365125">
              <a:buFont typeface="Courier New" panose="02070309020205020404" pitchFamily="49" charset="0"/>
              <a:buChar char="o"/>
            </a:pPr>
            <a:r>
              <a:rPr lang="pl-PL" sz="2400" dirty="0">
                <a:hlinkClick r:id="rId8"/>
              </a:rPr>
              <a:t>https://www.google.pl/</a:t>
            </a:r>
            <a:endParaRPr lang="pl-PL" sz="2400" dirty="0"/>
          </a:p>
          <a:p>
            <a:pPr marL="365125" indent="-365125">
              <a:buFont typeface="Courier New" panose="02070309020205020404" pitchFamily="49" charset="0"/>
              <a:buChar char="o"/>
            </a:pPr>
            <a:r>
              <a:rPr lang="pl-PL" sz="2400" dirty="0">
                <a:hlinkClick r:id="rId9"/>
              </a:rPr>
              <a:t>https://www.youtube.com/watch?v=FRROpc1X7VU</a:t>
            </a:r>
            <a:endParaRPr lang="pl-PL" sz="2400" dirty="0"/>
          </a:p>
          <a:p>
            <a:pPr marL="365125" indent="-365125">
              <a:buFont typeface="Courier New" panose="02070309020205020404" pitchFamily="49" charset="0"/>
              <a:buChar char="o"/>
            </a:pPr>
            <a:r>
              <a:rPr lang="pl-PL" sz="2400" dirty="0">
                <a:hlinkClick r:id="rId10"/>
              </a:rPr>
              <a:t>https://www.youtube.com/watch?v=8dQ69uXYuos</a:t>
            </a:r>
            <a:endParaRPr lang="pl-PL" sz="2400" dirty="0"/>
          </a:p>
          <a:p>
            <a:pPr marL="365125" indent="-365125">
              <a:buFont typeface="Courier New" panose="02070309020205020404" pitchFamily="49" charset="0"/>
              <a:buChar char="o"/>
            </a:pPr>
            <a:endParaRPr lang="pl-PL" sz="2400" dirty="0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D6F51F31-C637-FEB7-704D-EB745DAE2161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0222" y="5693559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50318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EWALUACJA</a:t>
            </a:r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47C0939D-CE6E-42C6-A227-FBFE459E98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7506897"/>
              </p:ext>
            </p:extLst>
          </p:nvPr>
        </p:nvGraphicFramePr>
        <p:xfrm>
          <a:off x="1652904" y="2123951"/>
          <a:ext cx="8947152" cy="332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6788">
                  <a:extLst>
                    <a:ext uri="{9D8B030D-6E8A-4147-A177-3AD203B41FA5}">
                      <a16:colId xmlns:a16="http://schemas.microsoft.com/office/drawing/2014/main" val="603233292"/>
                    </a:ext>
                  </a:extLst>
                </a:gridCol>
                <a:gridCol w="2236788">
                  <a:extLst>
                    <a:ext uri="{9D8B030D-6E8A-4147-A177-3AD203B41FA5}">
                      <a16:colId xmlns:a16="http://schemas.microsoft.com/office/drawing/2014/main" val="2456499284"/>
                    </a:ext>
                  </a:extLst>
                </a:gridCol>
                <a:gridCol w="2236788">
                  <a:extLst>
                    <a:ext uri="{9D8B030D-6E8A-4147-A177-3AD203B41FA5}">
                      <a16:colId xmlns:a16="http://schemas.microsoft.com/office/drawing/2014/main" val="4137178614"/>
                    </a:ext>
                  </a:extLst>
                </a:gridCol>
                <a:gridCol w="2236788">
                  <a:extLst>
                    <a:ext uri="{9D8B030D-6E8A-4147-A177-3AD203B41FA5}">
                      <a16:colId xmlns:a16="http://schemas.microsoft.com/office/drawing/2014/main" val="11581293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dirty="0">
                          <a:solidFill>
                            <a:schemeClr val="bg1"/>
                          </a:solidFill>
                        </a:rPr>
                        <a:t>Liczba punktów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30294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6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Zawartość merytoryczna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Niepełne informacje.</a:t>
                      </a: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Informacje nie na temat. Błędne informacje.</a:t>
                      </a: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Słabe wykorzystanie źródeł.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Dobre, poprawne informacji. Ewentualnie niewielkie błędy.</a:t>
                      </a: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Informacje na temat. Dobre wykorzystanie źródeł.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Pełne informacje.</a:t>
                      </a: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Informacje na temat. </a:t>
                      </a: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Wyczerpujące wykorzystanie podanych źródeł, ewentualnie inne źródła.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366913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6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Wrażenia estetyczne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Prezentacja mało czytelna, nieestetyczna.</a:t>
                      </a: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Informacje podane w sposób chaotyczny.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Prezentacja ładna, czytelna</a:t>
                      </a:r>
                      <a:r>
                        <a:rPr lang="pl-PL" sz="1400" b="0" i="0" u="none" strike="noStrike" kern="1200" baseline="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, estetyczna.</a:t>
                      </a:r>
                      <a:endParaRPr lang="pl-PL" sz="1400" b="0" i="0" u="none" strike="noStrike" kern="1200" dirty="0">
                        <a:solidFill>
                          <a:schemeClr val="tx1"/>
                        </a:solidFill>
                        <a:latin typeface="Trebuchet MS" pitchFamily="34"/>
                        <a:ea typeface="Lucida Sans Unicode" pitchFamily="2"/>
                        <a:cs typeface="Mangal" pitchFamily="2"/>
                      </a:endParaRP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Dobre rozplanowanie informacji.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Prezentacja bardzo  estetyczna, czytelna, przejrzysta, zachęcająca do zapoznania się z nim.</a:t>
                      </a: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Dobre rozplanowanie informacji na stronie. Dobrze dobrana grafika.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51365071"/>
                  </a:ext>
                </a:extLst>
              </a:tr>
            </a:tbl>
          </a:graphicData>
        </a:graphic>
      </p:graphicFrame>
      <p:pic>
        <p:nvPicPr>
          <p:cNvPr id="6" name="Picture 4" descr="Znalezione obrazy dla zapytania podsumowani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6172" y="218408"/>
            <a:ext cx="2319508" cy="1530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FB95B3E1-8780-3C9D-EE2E-C9220144A4F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9215" y="5683727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89966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EWALUACJA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F4AC31F3-2493-490A-898E-5334C50AC2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0780983"/>
              </p:ext>
            </p:extLst>
          </p:nvPr>
        </p:nvGraphicFramePr>
        <p:xfrm>
          <a:off x="1652904" y="2067681"/>
          <a:ext cx="8947152" cy="3516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6788">
                  <a:extLst>
                    <a:ext uri="{9D8B030D-6E8A-4147-A177-3AD203B41FA5}">
                      <a16:colId xmlns:a16="http://schemas.microsoft.com/office/drawing/2014/main" val="309094376"/>
                    </a:ext>
                  </a:extLst>
                </a:gridCol>
                <a:gridCol w="2236788">
                  <a:extLst>
                    <a:ext uri="{9D8B030D-6E8A-4147-A177-3AD203B41FA5}">
                      <a16:colId xmlns:a16="http://schemas.microsoft.com/office/drawing/2014/main" val="2092842960"/>
                    </a:ext>
                  </a:extLst>
                </a:gridCol>
                <a:gridCol w="2236788">
                  <a:extLst>
                    <a:ext uri="{9D8B030D-6E8A-4147-A177-3AD203B41FA5}">
                      <a16:colId xmlns:a16="http://schemas.microsoft.com/office/drawing/2014/main" val="651643740"/>
                    </a:ext>
                  </a:extLst>
                </a:gridCol>
                <a:gridCol w="2236788">
                  <a:extLst>
                    <a:ext uri="{9D8B030D-6E8A-4147-A177-3AD203B41FA5}">
                      <a16:colId xmlns:a16="http://schemas.microsoft.com/office/drawing/2014/main" val="1575811211"/>
                    </a:ext>
                  </a:extLst>
                </a:gridCol>
              </a:tblGrid>
              <a:tr h="252795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b="1" i="0" u="none" strike="noStrike" kern="1200" dirty="0">
                          <a:solidFill>
                            <a:schemeClr val="bg1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Liczba punktów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b="1" i="0" u="none" strike="noStrike" kern="1200" dirty="0">
                          <a:solidFill>
                            <a:schemeClr val="bg1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b="1" i="0" u="none" strike="noStrike" kern="1200" dirty="0">
                          <a:solidFill>
                            <a:schemeClr val="bg1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b="1" i="0" u="none" strike="noStrike" kern="1200" dirty="0">
                          <a:solidFill>
                            <a:schemeClr val="bg1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1436279"/>
                  </a:ext>
                </a:extLst>
              </a:tr>
              <a:tr h="1080439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6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Zaangażowanie grupy w pracę  </a:t>
                      </a:r>
                      <a:br>
                        <a:rPr lang="pl-PL" sz="16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</a:br>
                      <a:r>
                        <a:rPr lang="pl-PL" sz="16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i</a:t>
                      </a:r>
                      <a:br>
                        <a:rPr lang="pl-PL" sz="16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</a:br>
                      <a:r>
                        <a:rPr lang="pl-PL" sz="16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umiejętność współpracy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Brak zaangażowania wszystkich członków grupy w pracę i kreatywną współpracę.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Dobre zaangażowanie w pracę wszystkich członków grupy. Umiejętność współpracy na zadawalającym poziomie.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Pełne zaangażowanie w pracę wszystkich członków grupy. Wzajemne motywowanie się do pracy. Umiejętność współpracy w grupie na wysokim poziomie.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59267264"/>
                  </a:ext>
                </a:extLst>
              </a:tr>
              <a:tr h="498664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6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Indywidualne zaangażowanie członków grupy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Małe zaangażowanie.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Zaangażowanie na zadawalającym poziomie.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Bardzo dobre zaangażowanie.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51869754"/>
                  </a:ext>
                </a:extLst>
              </a:tr>
              <a:tr h="74276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6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Pytania po prezentacji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Mała aktywność w odpowiadaniu na pytania.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Zadawalające odpowiedzi na pytania.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Pełne, satysfakcjonujące, poszerzone odpowiedzi na pytania.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76079968"/>
                  </a:ext>
                </a:extLst>
              </a:tr>
            </a:tbl>
          </a:graphicData>
        </a:graphic>
      </p:graphicFrame>
      <p:pic>
        <p:nvPicPr>
          <p:cNvPr id="12292" name="Picture 4" descr="Znalezione obrazy dla zapytania podsumowani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6172" y="218408"/>
            <a:ext cx="2319508" cy="1530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1E9BA9D9-B8BD-6EDE-D873-7D59F1F9813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6363" y="5635836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85321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EWALUACJA</a:t>
            </a:r>
          </a:p>
        </p:txBody>
      </p:sp>
      <p:graphicFrame>
        <p:nvGraphicFramePr>
          <p:cNvPr id="5" name="Symbol zastępczy zawartości 3">
            <a:extLst>
              <a:ext uri="{FF2B5EF4-FFF2-40B4-BE49-F238E27FC236}">
                <a16:creationId xmlns:a16="http://schemas.microsoft.com/office/drawing/2014/main" id="{05C7DBC9-F798-4E2B-8D27-5776288BD9C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7160333"/>
              </p:ext>
            </p:extLst>
          </p:nvPr>
        </p:nvGraphicFramePr>
        <p:xfrm>
          <a:off x="1544750" y="2284779"/>
          <a:ext cx="8947150" cy="311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73575">
                  <a:extLst>
                    <a:ext uri="{9D8B030D-6E8A-4147-A177-3AD203B41FA5}">
                      <a16:colId xmlns:a16="http://schemas.microsoft.com/office/drawing/2014/main" val="1676626479"/>
                    </a:ext>
                  </a:extLst>
                </a:gridCol>
                <a:gridCol w="4473575">
                  <a:extLst>
                    <a:ext uri="{9D8B030D-6E8A-4147-A177-3AD203B41FA5}">
                      <a16:colId xmlns:a16="http://schemas.microsoft.com/office/drawing/2014/main" val="30232115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+mj-lt"/>
                        </a:rPr>
                        <a:t>PUNKTY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+mj-lt"/>
                        </a:rPr>
                        <a:t>OCENA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666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latin typeface="+mj-lt"/>
                        </a:rPr>
                        <a:t>&lt;6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latin typeface="+mj-lt"/>
                        </a:rPr>
                        <a:t>niedostateczna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91982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latin typeface="+mj-lt"/>
                        </a:rPr>
                        <a:t>6-8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latin typeface="+mj-lt"/>
                        </a:rPr>
                        <a:t>dopuszczająca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49854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latin typeface="+mj-lt"/>
                        </a:rPr>
                        <a:t>9-10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latin typeface="+mj-lt"/>
                        </a:rPr>
                        <a:t>dostateczna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83612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latin typeface="+mj-lt"/>
                        </a:rPr>
                        <a:t>11-12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latin typeface="+mj-lt"/>
                        </a:rPr>
                        <a:t>dobra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14700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latin typeface="+mj-lt"/>
                        </a:rPr>
                        <a:t>13-14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latin typeface="+mj-lt"/>
                        </a:rPr>
                        <a:t>bardzo dobra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9818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latin typeface="+mj-lt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latin typeface="+mj-lt"/>
                        </a:rPr>
                        <a:t>celująca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8877750"/>
                  </a:ext>
                </a:extLst>
              </a:tr>
            </a:tbl>
          </a:graphicData>
        </a:graphic>
      </p:graphicFrame>
      <p:pic>
        <p:nvPicPr>
          <p:cNvPr id="11272" name="Picture 8" descr="Znalezione obrazy dla zapytania punktacj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7495" y="286603"/>
            <a:ext cx="2078185" cy="2078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8B205CBF-9D55-2731-967E-C6CE4BC58A7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6787" y="5667632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43047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89913"/>
          </a:xfrm>
        </p:spPr>
        <p:txBody>
          <a:bodyPr/>
          <a:lstStyle/>
          <a:p>
            <a:r>
              <a:rPr lang="pl-PL" dirty="0"/>
              <a:t>KONKLUZJA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1136967" y="1952722"/>
            <a:ext cx="10018713" cy="3761936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lvl="0" indent="-365125" algn="just">
              <a:buFont typeface="Courier New" panose="02070309020205020404" pitchFamily="49" charset="0"/>
              <a:buChar char="o"/>
            </a:pPr>
            <a:r>
              <a:rPr lang="pl-PL" sz="2400" dirty="0"/>
              <a:t>Prezentacja multimedialna jest narzędziem często wykorzystywanym podczas różnego rodzaju prezentacji produktów, tematów czy badań. Pozwala w łatwy, szybki i obrazowy sposób przedstawić omawiane zagadnienie.</a:t>
            </a:r>
          </a:p>
          <a:p>
            <a:pPr marL="365125" lvl="0" indent="-365125" algn="just">
              <a:buFont typeface="Courier New" panose="02070309020205020404" pitchFamily="49" charset="0"/>
              <a:buChar char="o"/>
            </a:pPr>
            <a:r>
              <a:rPr lang="pl-PL" sz="2400" dirty="0"/>
              <a:t>Realizując te zajęcia poznaliście sposób prezentowania siebie i swojej pracy. Dodatkowo mogliście zapoznać się z różnymi trendami mody rozwijającymi się na przestrzeni lat.</a:t>
            </a:r>
          </a:p>
          <a:p>
            <a:pPr marL="365125" lvl="0" indent="-365125" algn="just">
              <a:buFont typeface="Courier New" panose="02070309020205020404" pitchFamily="49" charset="0"/>
              <a:buChar char="o"/>
            </a:pPr>
            <a:r>
              <a:rPr lang="pl-PL" sz="2400" dirty="0"/>
              <a:t>Nauczyliście się wyciągać wnioski z przygotowanych materiałów, dzięki czemu mogliście wziąć udział w merytorycznej rozmowie na tematy realizowane podczas lekcji.</a:t>
            </a: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4101A491-7123-EC82-63CF-C1E0B26A4CD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886" y="5624733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33095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KONKLUZJA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1136967" y="2188697"/>
            <a:ext cx="10018713" cy="3761936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lvl="0" indent="-365125" algn="just">
              <a:buFont typeface="Courier New" panose="02070309020205020404" pitchFamily="49" charset="0"/>
              <a:buChar char="o"/>
            </a:pPr>
            <a:r>
              <a:rPr lang="pl-PL" sz="2400" dirty="0"/>
              <a:t>Dzięki pracy w grupie będzie Wam łatwiej w przyszłości odnaleźć się w pracy zawodowej, ponieważ będziecie potrafili mądrze i odpowiedzialnie podzielić się obowiązkami i zadaniami.</a:t>
            </a:r>
          </a:p>
          <a:p>
            <a:pPr marL="365125" lvl="0" indent="-365125" algn="just">
              <a:buFont typeface="Courier New" panose="02070309020205020404" pitchFamily="49" charset="0"/>
              <a:buChar char="o"/>
            </a:pPr>
            <a:r>
              <a:rPr lang="pl-PL" sz="2400" dirty="0"/>
              <a:t>Sprawdziliście swoje umiejętności prezentowania własnych poglądów oraz dyskusji na ich temat przed publicznością.</a:t>
            </a:r>
          </a:p>
          <a:p>
            <a:pPr marL="365125" lvl="0" indent="-365125" algn="just">
              <a:buFont typeface="Courier New" panose="02070309020205020404" pitchFamily="49" charset="0"/>
              <a:buChar char="o"/>
            </a:pPr>
            <a:r>
              <a:rPr lang="pl-PL" sz="2400" dirty="0"/>
              <a:t>Wykonując zadanie poznaliście sposoby pozyskiwania informacji ze źródeł internetowych.</a:t>
            </a:r>
          </a:p>
          <a:p>
            <a:pPr algn="just"/>
            <a:endParaRPr lang="pl-PL" sz="2400" dirty="0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D9E62A49-4013-B752-7824-2E451C11B8D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9383" y="5565739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2856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PORADNIK DLA NAUCZYCIELA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1136967" y="2188697"/>
            <a:ext cx="10018713" cy="3761936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lvl="0" indent="-365125" algn="just">
              <a:buFont typeface="Courier New" panose="02070309020205020404" pitchFamily="49" charset="0"/>
              <a:buChar char="o"/>
            </a:pPr>
            <a:r>
              <a:rPr lang="pl-PL" sz="2400" dirty="0"/>
              <a:t>Nauczyciel, podczas podziału klasy na grupy powinien wziąć pod uwagę możliwości i umiejętności każdego ucznia z osobna.</a:t>
            </a:r>
          </a:p>
          <a:p>
            <a:pPr marL="365125" lvl="0" indent="-365125" algn="just">
              <a:buFont typeface="Courier New" panose="02070309020205020404" pitchFamily="49" charset="0"/>
              <a:buChar char="o"/>
            </a:pPr>
            <a:r>
              <a:rPr lang="pl-PL" sz="2400" dirty="0"/>
              <a:t>Nauczyciel,  musi sprawować odpowiedni nadzór nad realizowanymi pracami tak, aby każda z grup wykonywała powierzone zadanie w prawidłowy sposób.</a:t>
            </a:r>
          </a:p>
          <a:p>
            <a:pPr marL="365125" lvl="0" indent="-365125" algn="just">
              <a:buFont typeface="Courier New" panose="02070309020205020404" pitchFamily="49" charset="0"/>
              <a:buChar char="o"/>
            </a:pPr>
            <a:r>
              <a:rPr lang="pl-PL" sz="2400" dirty="0"/>
              <a:t>Nauczyciel, musi moderować dyskusję tak, aby była ona konstruktywna oraz opierała się na wcześniej przygotowanych materiałach.</a:t>
            </a: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4B72A8A2-3170-0E7D-16D9-A965BB7C22A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9718" y="5575571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22985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2563A37-5A5C-F9CB-9EE4-AADA5FEBBB30}"/>
              </a:ext>
            </a:extLst>
          </p:cNvPr>
          <p:cNvSpPr txBox="1">
            <a:spLocks/>
          </p:cNvSpPr>
          <p:nvPr/>
        </p:nvSpPr>
        <p:spPr>
          <a:xfrm>
            <a:off x="1146800" y="604586"/>
            <a:ext cx="10058400" cy="1039927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4400" dirty="0"/>
              <a:t>PORADNIK DLA NAUCZYCIELA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D34E98B-0ABB-9D0A-71AD-C79A7FB26915}"/>
              </a:ext>
            </a:extLst>
          </p:cNvPr>
          <p:cNvSpPr txBox="1">
            <a:spLocks/>
          </p:cNvSpPr>
          <p:nvPr/>
        </p:nvSpPr>
        <p:spPr>
          <a:xfrm>
            <a:off x="1304116" y="1724123"/>
            <a:ext cx="10018713" cy="1704877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lvl="0" indent="-365125" algn="just">
              <a:buFont typeface="Courier New" panose="02070309020205020404" pitchFamily="49" charset="0"/>
              <a:buChar char="o"/>
            </a:pPr>
            <a:r>
              <a:rPr lang="pl-PL" sz="2400" dirty="0"/>
              <a:t>Część zadania może być wykonywana w domu - z pomocą rodziców lub dziadków – pozwoli to uwzględnić modę z wcześniejszych lat.</a:t>
            </a:r>
          </a:p>
          <a:p>
            <a:pPr marL="365125" lvl="0" indent="-365125" algn="just">
              <a:buFont typeface="Courier New" panose="02070309020205020404" pitchFamily="49" charset="0"/>
              <a:buChar char="o"/>
            </a:pPr>
            <a:r>
              <a:rPr lang="pl-PL" sz="2400" dirty="0"/>
              <a:t>Zadanie nie powinno być realizowane dłużej niż 2-3 tygodnie – pozwoli to na szybszą i bardziej skuteczną pracę uczniów. </a:t>
            </a:r>
          </a:p>
        </p:txBody>
      </p:sp>
      <p:pic>
        <p:nvPicPr>
          <p:cNvPr id="4" name="Picture 2" descr="Znalezione obrazy dla zapytania kciuk png">
            <a:extLst>
              <a:ext uri="{FF2B5EF4-FFF2-40B4-BE49-F238E27FC236}">
                <a16:creationId xmlns:a16="http://schemas.microsoft.com/office/drawing/2014/main" id="{6F1F1F7D-F617-9CBC-4297-B98545B766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6412" y="3888833"/>
            <a:ext cx="719588" cy="754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F7C2F136-C684-E2E5-C726-9337E72A3CC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9718" y="5575570"/>
            <a:ext cx="1843312" cy="589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06433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DAD574FB-C5B0-80FD-284C-1DFC2047272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9718" y="5575570"/>
            <a:ext cx="1843312" cy="589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9F19B80C-9B01-95AA-3567-9487C58A9F8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6091" y="336609"/>
            <a:ext cx="6554208" cy="1375041"/>
          </a:xfrm>
          <a:prstGeom prst="rect">
            <a:avLst/>
          </a:prstGeom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6F7FECF9-8139-722A-8B9D-98AACD003D38}"/>
              </a:ext>
            </a:extLst>
          </p:cNvPr>
          <p:cNvSpPr txBox="1"/>
          <p:nvPr/>
        </p:nvSpPr>
        <p:spPr>
          <a:xfrm>
            <a:off x="983226" y="2685194"/>
            <a:ext cx="10491019" cy="16618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Dofinansowane ze środków UE. Wyrażone poglądy i opinie są jedynie opiniami autora lub autorów i niekoniecznie odzwierciedlają poglądy i opinie Unii Europejskiej lub Fundacji Rozwoju Systemu Edukacji. Unia Europejska ani Fundacja Rozwoju Systemu Edukacji nie ponoszą za nie odpowiedzialności.</a:t>
            </a: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8513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62094"/>
          </a:xfrm>
        </p:spPr>
        <p:txBody>
          <a:bodyPr/>
          <a:lstStyle/>
          <a:p>
            <a:r>
              <a:rPr lang="pl-PL" dirty="0"/>
              <a:t>WPROWADZENIE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36967" y="2188697"/>
            <a:ext cx="10018713" cy="3761936"/>
          </a:xfrm>
        </p:spPr>
        <p:txBody>
          <a:bodyPr anchor="t">
            <a:normAutofit lnSpcReduction="10000"/>
          </a:bodyPr>
          <a:lstStyle/>
          <a:p>
            <a:pPr marL="0" indent="0" algn="just">
              <a:buNone/>
            </a:pPr>
            <a:r>
              <a:rPr lang="pl-PL" sz="2400" dirty="0"/>
              <a:t>Dzień dobry!</a:t>
            </a:r>
          </a:p>
          <a:p>
            <a:pPr marL="0" indent="0" algn="just">
              <a:buNone/>
            </a:pPr>
            <a:r>
              <a:rPr lang="pl-PL" sz="2400" dirty="0"/>
              <a:t>Dzisiejsze zajęcia dotyczyć będą mody, która otacza nasze życie  każdego dnia.</a:t>
            </a:r>
          </a:p>
          <a:p>
            <a:pPr marL="0" indent="0">
              <a:buNone/>
            </a:pPr>
            <a:r>
              <a:rPr lang="pl-PL" sz="2400" dirty="0"/>
              <a:t>Czy zdajecie sobie sprawę jak wygląda proces projektowania i wytwarzania ubrań? Czy wiecie jak wykonuje się rozkroje skór na buty? Czy widzieliście kiedyś jak pracuje kaletnik? Wiecie ile osób jest zaangażowanych w prace związane z wytworzeniem odzieży, butów, torebek? </a:t>
            </a:r>
          </a:p>
          <a:p>
            <a:pPr marL="0" indent="0">
              <a:buNone/>
            </a:pPr>
            <a:r>
              <a:rPr lang="pl-PL" sz="2400" dirty="0"/>
              <a:t>Zwróćcie uwagę jak zmieniał się świat mody na przestrzeni ostatnich dekad.</a:t>
            </a:r>
          </a:p>
          <a:p>
            <a:pPr marL="0" indent="0">
              <a:buNone/>
            </a:pPr>
            <a:r>
              <a:rPr lang="pl-PL" sz="2400" dirty="0"/>
              <a:t>Analizując ten temat, będziemy mogli potwierdzić lub zanegować tezę, że „moda wraca”.</a:t>
            </a:r>
          </a:p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endParaRPr lang="pl-PL" sz="2400" dirty="0"/>
          </a:p>
        </p:txBody>
      </p:sp>
      <p:pic>
        <p:nvPicPr>
          <p:cNvPr id="3078" name="Picture 6" descr="Znalezione obrazy dla zapytania mo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2698" y="406745"/>
            <a:ext cx="1878375" cy="2062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9CE5EB32-59C4-76FA-16A3-0BF16CCB4D6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0054" y="5782049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7113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70249"/>
          </a:xfrm>
        </p:spPr>
        <p:txBody>
          <a:bodyPr/>
          <a:lstStyle/>
          <a:p>
            <a:r>
              <a:rPr lang="pl-PL" dirty="0"/>
              <a:t>WPROWADZENIE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1136967" y="2188697"/>
            <a:ext cx="10018713" cy="3761936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400" dirty="0"/>
              <a:t>Obejrzyjcie stare fotografie z Waszych domów. Zwróćcie uwagę jak ubierali się Wasi rodzice czy dziadkowie w latach ich młodości. Zastanówcie się, co powiedzieliby ludzie w tamtych czasach, gdyby pokazać im współczesny styl ubioru… albo kilkadziesiąt różnych stylów?</a:t>
            </a:r>
          </a:p>
        </p:txBody>
      </p:sp>
      <p:pic>
        <p:nvPicPr>
          <p:cNvPr id="2050" name="Picture 2" descr="Znalezione obrazy dla zapytania mo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7426" y="3327015"/>
            <a:ext cx="4077607" cy="2749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42661527-6815-A42B-73F5-04FC797334A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2738" y="5644233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2333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ZADANIE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1136967" y="2188697"/>
            <a:ext cx="10018713" cy="3761936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400" dirty="0"/>
              <a:t>Przed rozpoczęciem wykonywania zadań z tej lekcji zostaniecie podzieleni na dwie grupy.</a:t>
            </a:r>
          </a:p>
          <a:p>
            <a:pPr marL="365125" indent="-365125" algn="just">
              <a:buFont typeface="Courier New" panose="02070309020205020404" pitchFamily="49" charset="0"/>
              <a:buChar char="o"/>
            </a:pPr>
            <a:r>
              <a:rPr lang="pl-PL" sz="2400" dirty="0"/>
              <a:t>Pierwszym zadaniem będzie przygotowanie </a:t>
            </a:r>
            <a:r>
              <a:rPr lang="pl-PL" sz="2400" b="1" dirty="0"/>
              <a:t>prezentacji multimedialnej</a:t>
            </a:r>
            <a:r>
              <a:rPr lang="pl-PL" sz="2400" dirty="0"/>
              <a:t>, w której pokażecie prace wybranego przez Was projektanta na przestrzeni lat. </a:t>
            </a:r>
          </a:p>
          <a:p>
            <a:pPr marL="365125" indent="-365125" algn="just">
              <a:buFont typeface="Courier New" panose="02070309020205020404" pitchFamily="49" charset="0"/>
              <a:buChar char="o"/>
            </a:pPr>
            <a:r>
              <a:rPr lang="pl-PL" sz="2400" dirty="0"/>
              <a:t>Waszym drugim zadaniem będzie stworzenie </a:t>
            </a:r>
            <a:r>
              <a:rPr lang="pl-PL" sz="2400" b="1" dirty="0" err="1"/>
              <a:t>LAPBOOK’a</a:t>
            </a:r>
            <a:r>
              <a:rPr lang="pl-PL" sz="2400" dirty="0"/>
              <a:t>, który będzie miał przedstawiać istotne dla Was wiadomości ze świata mody.</a:t>
            </a:r>
          </a:p>
        </p:txBody>
      </p:sp>
      <p:pic>
        <p:nvPicPr>
          <p:cNvPr id="5" name="Picture 2" descr="Znalezione obrazy dla zapytania mo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5780" y="305793"/>
            <a:ext cx="1529899" cy="1482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7AF70288-F241-722D-5287-4531FDA4AF4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7034" y="5672027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320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ZADANIE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1136967" y="2188697"/>
            <a:ext cx="10018713" cy="3761936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400" dirty="0"/>
              <a:t>Wykonując powierzone zadanie skorzystajcie z przedstawionego niżej podziału:</a:t>
            </a:r>
          </a:p>
          <a:p>
            <a:pPr marL="365125" indent="-365125" algn="just">
              <a:buFont typeface="Courier New" panose="02070309020205020404" pitchFamily="49" charset="0"/>
              <a:buChar char="o"/>
            </a:pPr>
            <a:r>
              <a:rPr lang="pl-PL" sz="2400" dirty="0"/>
              <a:t>Wypiszcie w tabeli tylu znanych Wam projektantów- ilu zdołacie,</a:t>
            </a:r>
          </a:p>
          <a:p>
            <a:pPr marL="365125" indent="-365125" algn="just">
              <a:buFont typeface="Courier New" panose="02070309020205020404" pitchFamily="49" charset="0"/>
              <a:buChar char="o"/>
            </a:pPr>
            <a:r>
              <a:rPr lang="pl-PL" sz="2400" dirty="0"/>
              <a:t>Prezentację wykonajcie na podstawie prac tylko jednego z kreatorów mody wypisanych w etapie wcześniejszym – porozmawiajcie z drugą grupą, aby uniknąć powielenia  tematu,</a:t>
            </a:r>
          </a:p>
          <a:p>
            <a:pPr marL="365125" indent="-365125" algn="just">
              <a:buFont typeface="Courier New" panose="02070309020205020404" pitchFamily="49" charset="0"/>
              <a:buChar char="o"/>
            </a:pPr>
            <a:r>
              <a:rPr lang="pl-PL" sz="2400" dirty="0"/>
              <a:t>Przygotujcie </a:t>
            </a:r>
            <a:r>
              <a:rPr lang="pl-PL" sz="2400" dirty="0" err="1"/>
              <a:t>LAPBOOK’a</a:t>
            </a:r>
            <a:r>
              <a:rPr lang="pl-PL" sz="2400" dirty="0"/>
              <a:t>.</a:t>
            </a:r>
          </a:p>
          <a:p>
            <a:pPr marL="0" indent="0" algn="just">
              <a:buNone/>
            </a:pPr>
            <a:r>
              <a:rPr lang="pl-PL" sz="2400" dirty="0"/>
              <a:t>Po wykonaniu wszystkich zadań przygotujcie się do prezentacji wybranego tematu przed całą klasą.</a:t>
            </a:r>
          </a:p>
        </p:txBody>
      </p:sp>
      <p:pic>
        <p:nvPicPr>
          <p:cNvPr id="5122" name="Picture 2" descr="Znalezione obrazy dla zapytania mo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0941" y="258468"/>
            <a:ext cx="1384739" cy="1342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AE91ACF9-B5BC-B088-BB4B-7A025B294F2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462" y="5672027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0582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03100"/>
          </a:xfrm>
        </p:spPr>
        <p:txBody>
          <a:bodyPr/>
          <a:lstStyle/>
          <a:p>
            <a:r>
              <a:rPr lang="pl-PL" dirty="0"/>
              <a:t>PROCES</a:t>
            </a: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136967" y="1933374"/>
            <a:ext cx="10018713" cy="4669303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400" dirty="0"/>
              <a:t>Prezentacja powinna zawierać następujące elementy:</a:t>
            </a:r>
          </a:p>
          <a:p>
            <a:pPr marL="365125" lvl="0" indent="-365125" algn="just">
              <a:buFont typeface="Courier New" panose="02070309020205020404" pitchFamily="49" charset="0"/>
              <a:buChar char="o"/>
            </a:pPr>
            <a:r>
              <a:rPr lang="pl-PL" sz="2400" dirty="0"/>
              <a:t> Przedstawienie biografii wybranego przez Was twórcy świata mody, </a:t>
            </a:r>
          </a:p>
          <a:p>
            <a:pPr marL="365125" lvl="0" indent="-365125" algn="just">
              <a:buFont typeface="Courier New" panose="02070309020205020404" pitchFamily="49" charset="0"/>
              <a:buChar char="o"/>
            </a:pPr>
            <a:r>
              <a:rPr lang="pl-PL" sz="2400" dirty="0"/>
              <a:t>Zdjęcia, które przedstawią działania danego projektanta oraz porównanie zmian jego twórczości na przestrzeni lat,</a:t>
            </a:r>
          </a:p>
          <a:p>
            <a:pPr marL="365125" lvl="0" indent="-365125" algn="just">
              <a:buFont typeface="Courier New" panose="02070309020205020404" pitchFamily="49" charset="0"/>
              <a:buChar char="o"/>
            </a:pPr>
            <a:r>
              <a:rPr lang="pl-PL" sz="2400" dirty="0"/>
              <a:t>Uzasadnienie, co kierowało Waszym wyborem – w jaki sposób dany artysta zdobył Wasze uznanie.</a:t>
            </a:r>
          </a:p>
          <a:p>
            <a:pPr marL="0" indent="0" algn="just">
              <a:buNone/>
            </a:pPr>
            <a:r>
              <a:rPr lang="pl-PL" sz="2400" dirty="0"/>
              <a:t>Przejrzyjcie zdjęcia rodziców i dziadków – może niektóre elementy z ich ubioru pojawiają się i dzisiaj w Waszej szafie ? Czy możemy wówczas stwierdzić, że „moda wróciła”?</a:t>
            </a:r>
          </a:p>
          <a:p>
            <a:pPr marL="0" lvl="0" indent="0" algn="just">
              <a:buNone/>
            </a:pPr>
            <a:endParaRPr lang="pl-PL" sz="2400" dirty="0"/>
          </a:p>
        </p:txBody>
      </p:sp>
      <p:pic>
        <p:nvPicPr>
          <p:cNvPr id="4098" name="Picture 2" descr="Znalezione obrazy dla zapytania moda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06"/>
          <a:stretch/>
        </p:blipFill>
        <p:spPr bwMode="auto">
          <a:xfrm>
            <a:off x="9129994" y="290754"/>
            <a:ext cx="2025686" cy="1897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CF51B455-F276-4796-F5D8-51D3C8F9133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0054" y="5772217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7666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PROCES</a:t>
            </a: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136967" y="2188697"/>
            <a:ext cx="10018713" cy="3761936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400" dirty="0"/>
              <a:t>Co to jest LAPBOOK?</a:t>
            </a:r>
          </a:p>
          <a:p>
            <a:pPr marL="0" indent="0" algn="just" fontAlgn="base">
              <a:buNone/>
            </a:pPr>
            <a:r>
              <a:rPr lang="pl-PL" sz="2400" dirty="0"/>
              <a:t>„</a:t>
            </a:r>
            <a:r>
              <a:rPr lang="pl-PL" sz="2400" dirty="0" err="1"/>
              <a:t>Lapbook</a:t>
            </a:r>
            <a:r>
              <a:rPr lang="pl-PL" sz="2400" dirty="0"/>
              <a:t>” jest czymś w rodzaju teczki tematycznej, w której możemy umieścić wiadomości na wybrany temat. Informacje te jednak nie są gromadzone niczym wycinki z gazet.</a:t>
            </a:r>
          </a:p>
          <a:p>
            <a:pPr marL="0" indent="0" algn="just" fontAlgn="base">
              <a:buNone/>
            </a:pPr>
            <a:r>
              <a:rPr lang="pl-PL" sz="2400" dirty="0"/>
              <a:t>Taka teczka pełni raczej funkcję interaktywnej przestrzeni na rysunki, opowiadania, wykresy, słówka, terminy czy też zdjęcia. To wszystko umieszczone jest w kieszonkach, książeczkach o przeróżnych kształtach i na karteczkach.” </a:t>
            </a:r>
          </a:p>
        </p:txBody>
      </p:sp>
      <p:pic>
        <p:nvPicPr>
          <p:cNvPr id="7" name="Picture 2" descr="Znalezione obrazy dla zapytania moda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06"/>
          <a:stretch/>
        </p:blipFill>
        <p:spPr bwMode="auto">
          <a:xfrm>
            <a:off x="9129994" y="304822"/>
            <a:ext cx="2025686" cy="1897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A2F8AC98-9DD5-AEE6-B1AB-3ADB2DD5081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0054" y="5672027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95404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PROCES</a:t>
            </a:r>
          </a:p>
        </p:txBody>
      </p:sp>
      <p:sp>
        <p:nvSpPr>
          <p:cNvPr id="7" name="Symbol zastępczy zawartości 2"/>
          <p:cNvSpPr txBox="1">
            <a:spLocks/>
          </p:cNvSpPr>
          <p:nvPr/>
        </p:nvSpPr>
        <p:spPr>
          <a:xfrm>
            <a:off x="1136967" y="2216833"/>
            <a:ext cx="10018713" cy="3761936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400" dirty="0"/>
              <a:t>Miejcie na uwadze co nauczyciel będzie oceniał, poniżej kilka wskazówek:</a:t>
            </a:r>
          </a:p>
          <a:p>
            <a:pPr marL="365125" lvl="0" indent="-365125" algn="just">
              <a:buFont typeface="Courier New" panose="02070309020205020404" pitchFamily="49" charset="0"/>
              <a:buChar char="o"/>
            </a:pPr>
            <a:r>
              <a:rPr lang="pl-PL" sz="2400" dirty="0"/>
              <a:t>Informacje i treść – muszą być rzetelne i merytoryczne.</a:t>
            </a:r>
          </a:p>
          <a:p>
            <a:pPr marL="365125" indent="-365125" algn="just">
              <a:buFont typeface="Courier New" panose="02070309020205020404" pitchFamily="49" charset="0"/>
              <a:buChar char="o"/>
            </a:pPr>
            <a:r>
              <a:rPr lang="pl-PL" sz="2400" dirty="0"/>
              <a:t>Interesujący sposób prezentacji wykonanych zadań. </a:t>
            </a:r>
          </a:p>
          <a:p>
            <a:pPr marL="365125" indent="-365125" algn="just">
              <a:buFont typeface="Courier New" panose="02070309020205020404" pitchFamily="49" charset="0"/>
              <a:buChar char="o"/>
            </a:pPr>
            <a:r>
              <a:rPr lang="pl-PL" sz="2400" dirty="0"/>
              <a:t>Zaangażowanie oraz pracę zespołową – podczas przygotowania prezentacji      i LAPBOOK’a.</a:t>
            </a:r>
          </a:p>
          <a:p>
            <a:pPr marL="365125" indent="-365125" algn="just">
              <a:buFont typeface="Courier New" panose="02070309020205020404" pitchFamily="49" charset="0"/>
              <a:buChar char="o"/>
            </a:pPr>
            <a:r>
              <a:rPr lang="pl-PL" sz="2400" dirty="0"/>
              <a:t>Atrakcyjne wykonanie zarówno prezentacji jak i LAPBOOK’a.</a:t>
            </a:r>
          </a:p>
          <a:p>
            <a:pPr marL="365125" lvl="0" indent="-365125" algn="just">
              <a:buFont typeface="Courier New" panose="02070309020205020404" pitchFamily="49" charset="0"/>
              <a:buChar char="o"/>
            </a:pPr>
            <a:endParaRPr lang="pl-PL" sz="2400" dirty="0"/>
          </a:p>
        </p:txBody>
      </p:sp>
      <p:pic>
        <p:nvPicPr>
          <p:cNvPr id="7170" name="Picture 2" descr="Znalezione obrazy dla zapytania mo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278" y="258467"/>
            <a:ext cx="2715402" cy="1902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62134399-2B31-FB37-26E1-58391E3CFE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0221" y="5700163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9509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PROCES – I TYDZIEŃ</a:t>
            </a:r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1136967" y="2188697"/>
            <a:ext cx="10018713" cy="3761936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lvl="0" indent="-365125">
              <a:buFont typeface="Courier New" panose="02070309020205020404" pitchFamily="49" charset="0"/>
              <a:buChar char="o"/>
            </a:pPr>
            <a:r>
              <a:rPr lang="pl-PL" sz="2400" dirty="0"/>
              <a:t> Zapoznanie z treścią wyznaczonych do realizacji zadań</a:t>
            </a:r>
          </a:p>
          <a:p>
            <a:pPr marL="365125" lvl="0" indent="-365125">
              <a:buFont typeface="Courier New" panose="02070309020205020404" pitchFamily="49" charset="0"/>
              <a:buChar char="o"/>
            </a:pPr>
            <a:r>
              <a:rPr lang="pl-PL" sz="2400" dirty="0"/>
              <a:t> Podział klasy na dwie grupy</a:t>
            </a:r>
          </a:p>
          <a:p>
            <a:pPr marL="365125" lvl="0" indent="-365125">
              <a:buFont typeface="Courier New" panose="02070309020205020404" pitchFamily="49" charset="0"/>
              <a:buChar char="o"/>
            </a:pPr>
            <a:r>
              <a:rPr lang="pl-PL" sz="2400" dirty="0"/>
              <a:t> Sensowny wybór twórcy mody</a:t>
            </a:r>
          </a:p>
          <a:p>
            <a:pPr marL="365125" lvl="0" indent="-365125">
              <a:buFont typeface="Courier New" panose="02070309020205020404" pitchFamily="49" charset="0"/>
              <a:buChar char="o"/>
            </a:pPr>
            <a:r>
              <a:rPr lang="pl-PL" sz="2400" dirty="0"/>
              <a:t> Analiza bezpiecznego korzystania ze źródeł internetowych</a:t>
            </a:r>
          </a:p>
          <a:p>
            <a:pPr marL="365125" lvl="0" indent="-365125">
              <a:buFont typeface="Courier New" panose="02070309020205020404" pitchFamily="49" charset="0"/>
              <a:buChar char="o"/>
            </a:pPr>
            <a:r>
              <a:rPr lang="pl-PL" sz="2400" dirty="0"/>
              <a:t> Sporządzenie rzeczowego planu prezentacji multimedialnej oraz LAPBOOK’A</a:t>
            </a:r>
          </a:p>
        </p:txBody>
      </p:sp>
      <p:pic>
        <p:nvPicPr>
          <p:cNvPr id="6" name="Picture 2" descr="Znalezione obrazy dla zapytania mo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278" y="258467"/>
            <a:ext cx="2715402" cy="1902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CF1E959A-9C8C-C4D4-4B54-54428CEB932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9719" y="5672027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0587674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Retrospekcja">
  <a:themeElements>
    <a:clrScheme name="Retrospekcja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kcj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cj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TM02900688[[fn=Faseta]]</Template>
  <TotalTime>404</TotalTime>
  <Words>1131</Words>
  <Application>Microsoft Office PowerPoint</Application>
  <PresentationFormat>Panoramiczny</PresentationFormat>
  <Paragraphs>127</Paragraphs>
  <Slides>19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19</vt:i4>
      </vt:variant>
    </vt:vector>
  </HeadingPairs>
  <TitlesOfParts>
    <vt:vector size="27" baseType="lpstr">
      <vt:lpstr>Arial</vt:lpstr>
      <vt:lpstr>Calibri</vt:lpstr>
      <vt:lpstr>Calibri Light</vt:lpstr>
      <vt:lpstr>Courier New</vt:lpstr>
      <vt:lpstr>Trebuchet MS</vt:lpstr>
      <vt:lpstr>Wingdings 2</vt:lpstr>
      <vt:lpstr>HDOfficeLightV0</vt:lpstr>
      <vt:lpstr>Retrospekcja</vt:lpstr>
      <vt:lpstr>ŚWIAT MODY</vt:lpstr>
      <vt:lpstr>WPROWADZENIE</vt:lpstr>
      <vt:lpstr>WPROWADZENIE</vt:lpstr>
      <vt:lpstr>ZADANIE</vt:lpstr>
      <vt:lpstr>ZADANIE</vt:lpstr>
      <vt:lpstr>PROCES</vt:lpstr>
      <vt:lpstr>PROCES</vt:lpstr>
      <vt:lpstr>PROCES</vt:lpstr>
      <vt:lpstr>PROCES – I TYDZIEŃ</vt:lpstr>
      <vt:lpstr>PROCES – II/III TYDZIEŃ</vt:lpstr>
      <vt:lpstr>ŹRÓDŁA</vt:lpstr>
      <vt:lpstr>EWALUACJA</vt:lpstr>
      <vt:lpstr>EWALUACJA</vt:lpstr>
      <vt:lpstr>EWALUACJA</vt:lpstr>
      <vt:lpstr>KONKLUZJA</vt:lpstr>
      <vt:lpstr>KONKLUZJA</vt:lpstr>
      <vt:lpstr>PORADNIK DLA NAUCZYCIELA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Dorota Konrad Szot</dc:creator>
  <cp:lastModifiedBy>xx xx</cp:lastModifiedBy>
  <cp:revision>68</cp:revision>
  <dcterms:created xsi:type="dcterms:W3CDTF">2018-02-25T19:43:14Z</dcterms:created>
  <dcterms:modified xsi:type="dcterms:W3CDTF">2025-05-05T12:17:06Z</dcterms:modified>
</cp:coreProperties>
</file>