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291" r:id="rId13"/>
    <p:sldId id="321" r:id="rId14"/>
    <p:sldId id="32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 xx" initials="xx" lastIdx="6" clrIdx="0">
    <p:extLst>
      <p:ext uri="{19B8F6BF-5375-455C-9EA6-DF929625EA0E}">
        <p15:presenceInfo xmlns:p15="http://schemas.microsoft.com/office/powerpoint/2012/main" userId="cdb990f4b16443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5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6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 custLinFactNeighborX="1193" custLinFactNeighborY="-3278">
        <dgm:presLayoutVars>
          <dgm:bulletEnabled val="1"/>
        </dgm:presLayoutVars>
      </dgm:prSet>
      <dgm:spPr/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</dgm:pt>
  </dgm:ptLst>
  <dgm:cxnLst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B2E0-A139-4B50-AC2A-3AD24560496A}">
      <dsp:nvSpPr>
        <dsp:cNvPr id="0" name=""/>
        <dsp:cNvSpPr/>
      </dsp:nvSpPr>
      <dsp:spPr>
        <a:xfrm rot="10800000">
          <a:off x="1175082" y="1613"/>
          <a:ext cx="4076124" cy="593556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 pkt</a:t>
          </a:r>
          <a:br>
            <a:rPr lang="pl-PL" sz="1600" kern="1200" dirty="0"/>
          </a:br>
          <a:r>
            <a:rPr lang="pl-PL" sz="1600" kern="1200" dirty="0"/>
            <a:t>celujący</a:t>
          </a:r>
        </a:p>
      </dsp:txBody>
      <dsp:txXfrm rot="10800000">
        <a:off x="1323471" y="1613"/>
        <a:ext cx="3927735" cy="593556"/>
      </dsp:txXfrm>
    </dsp:sp>
    <dsp:sp modelId="{B5404363-6DA1-4382-A208-8ACC20240F47}">
      <dsp:nvSpPr>
        <dsp:cNvPr id="0" name=""/>
        <dsp:cNvSpPr/>
      </dsp:nvSpPr>
      <dsp:spPr>
        <a:xfrm>
          <a:off x="878303" y="1613"/>
          <a:ext cx="593556" cy="5935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4D06-34AD-4D16-B4E0-4E2C6AF40336}">
      <dsp:nvSpPr>
        <dsp:cNvPr id="0" name=""/>
        <dsp:cNvSpPr/>
      </dsp:nvSpPr>
      <dsp:spPr>
        <a:xfrm rot="10800000">
          <a:off x="1223710" y="752894"/>
          <a:ext cx="4076124" cy="593556"/>
        </a:xfrm>
        <a:prstGeom prst="homePlate">
          <a:avLst/>
        </a:prstGeom>
        <a:solidFill>
          <a:schemeClr val="accent4">
            <a:shade val="80000"/>
            <a:hueOff val="-33046"/>
            <a:satOff val="-180"/>
            <a:lumOff val="53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15-13 pkt</a:t>
          </a:r>
          <a:br>
            <a:rPr lang="pl-PL" sz="1600" kern="1200" dirty="0"/>
          </a:br>
          <a:r>
            <a:rPr lang="pl-PL" sz="1600" kern="1200" dirty="0"/>
            <a:t>bardzo dobry</a:t>
          </a:r>
        </a:p>
      </dsp:txBody>
      <dsp:txXfrm rot="10800000">
        <a:off x="1372099" y="752894"/>
        <a:ext cx="3927735" cy="593556"/>
      </dsp:txXfrm>
    </dsp:sp>
    <dsp:sp modelId="{D849FF36-F9D6-4FEF-94A6-41A2D78CAA49}">
      <dsp:nvSpPr>
        <dsp:cNvPr id="0" name=""/>
        <dsp:cNvSpPr/>
      </dsp:nvSpPr>
      <dsp:spPr>
        <a:xfrm>
          <a:off x="878303" y="772351"/>
          <a:ext cx="593556" cy="5935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6933-494C-4E0B-9DDD-E1DE84984A4A}">
      <dsp:nvSpPr>
        <dsp:cNvPr id="0" name=""/>
        <dsp:cNvSpPr/>
      </dsp:nvSpPr>
      <dsp:spPr>
        <a:xfrm rot="10800000">
          <a:off x="1175082" y="1543089"/>
          <a:ext cx="4076124" cy="593556"/>
        </a:xfrm>
        <a:prstGeom prst="homePlate">
          <a:avLst/>
        </a:prstGeom>
        <a:solidFill>
          <a:schemeClr val="accent4">
            <a:shade val="80000"/>
            <a:hueOff val="-66092"/>
            <a:satOff val="-360"/>
            <a:lumOff val="10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12-10 pkt</a:t>
          </a:r>
          <a:br>
            <a:rPr lang="pl-PL" sz="1600" kern="1200" dirty="0"/>
          </a:br>
          <a:r>
            <a:rPr lang="pl-PL" sz="1600" kern="1200" dirty="0"/>
            <a:t>dobry</a:t>
          </a:r>
        </a:p>
      </dsp:txBody>
      <dsp:txXfrm rot="10800000">
        <a:off x="1323471" y="1543089"/>
        <a:ext cx="3927735" cy="593556"/>
      </dsp:txXfrm>
    </dsp:sp>
    <dsp:sp modelId="{75DBBF3A-7740-4776-AF9F-AFB40D80AE92}">
      <dsp:nvSpPr>
        <dsp:cNvPr id="0" name=""/>
        <dsp:cNvSpPr/>
      </dsp:nvSpPr>
      <dsp:spPr>
        <a:xfrm>
          <a:off x="878303" y="1543089"/>
          <a:ext cx="593556" cy="5935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FBE3-8380-4A6E-A7F7-2E849D608EA9}">
      <dsp:nvSpPr>
        <dsp:cNvPr id="0" name=""/>
        <dsp:cNvSpPr/>
      </dsp:nvSpPr>
      <dsp:spPr>
        <a:xfrm rot="10800000">
          <a:off x="1175082" y="2313827"/>
          <a:ext cx="4076124" cy="593556"/>
        </a:xfrm>
        <a:prstGeom prst="homePlate">
          <a:avLst/>
        </a:prstGeom>
        <a:solidFill>
          <a:schemeClr val="accent4">
            <a:shade val="80000"/>
            <a:hueOff val="-99139"/>
            <a:satOff val="-539"/>
            <a:lumOff val="16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9-7 pkt</a:t>
          </a:r>
          <a:br>
            <a:rPr lang="pl-PL" sz="1600" kern="1200" dirty="0"/>
          </a:br>
          <a:r>
            <a:rPr lang="pl-PL" sz="1600" kern="1200" dirty="0"/>
            <a:t>dostateczny</a:t>
          </a:r>
        </a:p>
      </dsp:txBody>
      <dsp:txXfrm rot="10800000">
        <a:off x="1323471" y="2313827"/>
        <a:ext cx="3927735" cy="593556"/>
      </dsp:txXfrm>
    </dsp:sp>
    <dsp:sp modelId="{1F2A54C4-4F99-4569-ABEC-3463216146DF}">
      <dsp:nvSpPr>
        <dsp:cNvPr id="0" name=""/>
        <dsp:cNvSpPr/>
      </dsp:nvSpPr>
      <dsp:spPr>
        <a:xfrm>
          <a:off x="878303" y="2313827"/>
          <a:ext cx="593556" cy="59355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6C54F-283C-494E-B416-1183D9A4F938}">
      <dsp:nvSpPr>
        <dsp:cNvPr id="0" name=""/>
        <dsp:cNvSpPr/>
      </dsp:nvSpPr>
      <dsp:spPr>
        <a:xfrm rot="10800000">
          <a:off x="1175082" y="3084565"/>
          <a:ext cx="4076124" cy="593556"/>
        </a:xfrm>
        <a:prstGeom prst="homePlate">
          <a:avLst/>
        </a:prstGeom>
        <a:solidFill>
          <a:schemeClr val="accent4">
            <a:shade val="80000"/>
            <a:hueOff val="-132185"/>
            <a:satOff val="-719"/>
            <a:lumOff val="2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6-5</a:t>
          </a:r>
          <a:br>
            <a:rPr lang="pl-PL" sz="1600" kern="1200" dirty="0"/>
          </a:br>
          <a:r>
            <a:rPr lang="pl-PL" sz="1600" kern="1200" dirty="0"/>
            <a:t>dopuszczający</a:t>
          </a:r>
        </a:p>
      </dsp:txBody>
      <dsp:txXfrm rot="10800000">
        <a:off x="1323471" y="3084565"/>
        <a:ext cx="3927735" cy="593556"/>
      </dsp:txXfrm>
    </dsp:sp>
    <dsp:sp modelId="{C821DC54-3FD7-4244-B8CF-009E91F2C2C1}">
      <dsp:nvSpPr>
        <dsp:cNvPr id="0" name=""/>
        <dsp:cNvSpPr/>
      </dsp:nvSpPr>
      <dsp:spPr>
        <a:xfrm>
          <a:off x="878303" y="3084565"/>
          <a:ext cx="593556" cy="59355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2C545-8898-4C87-8842-C2BFFE6EA546}">
      <dsp:nvSpPr>
        <dsp:cNvPr id="0" name=""/>
        <dsp:cNvSpPr/>
      </dsp:nvSpPr>
      <dsp:spPr>
        <a:xfrm rot="10800000">
          <a:off x="1175082" y="3855303"/>
          <a:ext cx="4076124" cy="593556"/>
        </a:xfrm>
        <a:prstGeom prst="homePlate">
          <a:avLst/>
        </a:prstGeom>
        <a:solidFill>
          <a:schemeClr val="accent4">
            <a:shade val="80000"/>
            <a:hueOff val="-165231"/>
            <a:satOff val="-899"/>
            <a:lumOff val="267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&lt;5</a:t>
          </a:r>
          <a:br>
            <a:rPr lang="pl-PL" sz="1600" kern="1200" dirty="0"/>
          </a:br>
          <a:r>
            <a:rPr lang="pl-PL" sz="1600" kern="1200" dirty="0"/>
            <a:t>niedostateczny</a:t>
          </a:r>
        </a:p>
      </dsp:txBody>
      <dsp:txXfrm rot="10800000">
        <a:off x="1323471" y="3855303"/>
        <a:ext cx="3927735" cy="593556"/>
      </dsp:txXfrm>
    </dsp:sp>
    <dsp:sp modelId="{FDC646DE-EB74-4061-86D9-D33800299AC8}">
      <dsp:nvSpPr>
        <dsp:cNvPr id="0" name=""/>
        <dsp:cNvSpPr/>
      </dsp:nvSpPr>
      <dsp:spPr>
        <a:xfrm>
          <a:off x="878303" y="3855303"/>
          <a:ext cx="593556" cy="59355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5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0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5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01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71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3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1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0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4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8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3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2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A43DE-5E7F-4B08-883A-AFD8B08FA7F4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1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572" y="1988702"/>
            <a:ext cx="9231410" cy="784932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6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POEZJA I PIOSENKA MIGANA</a:t>
            </a:r>
            <a:endParaRPr lang="pl-PL" sz="6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isza pełna muzyki - niepelnosprawni.pl">
            <a:extLst>
              <a:ext uri="{FF2B5EF4-FFF2-40B4-BE49-F238E27FC236}">
                <a16:creationId xmlns:a16="http://schemas.microsoft.com/office/drawing/2014/main" id="{71C71584-75E3-1FFF-705B-91B13666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95" y="2885287"/>
            <a:ext cx="4261281" cy="2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244DCC8-5C77-2B6C-A674-F97A6A0C3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5" y="413565"/>
            <a:ext cx="5273216" cy="110629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3F79C6A-0C6F-F2B6-9616-3ABDD00BC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25" y="6257819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Będziecie pracować w grupach. Każda z grup opracuje w języku migowym recytacje wiersza lub piosenki.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Możecie podzielić poszczególne dialogi lub zwrotki do zamigania przez solistów lub zaprezentować cały utwór grupowo.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7D37CA-0C92-3C98-21AA-07D3A63F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02985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Ocena. Kryteria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193E1A-58F6-BFB1-1B0B-A7A9167DA6B4}"/>
              </a:ext>
            </a:extLst>
          </p:cNvPr>
          <p:cNvSpPr txBox="1"/>
          <p:nvPr/>
        </p:nvSpPr>
        <p:spPr>
          <a:xfrm>
            <a:off x="3046139" y="1991488"/>
            <a:ext cx="6347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Zaangażowanie w prace grupy.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Jakość wykonania.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Poprawność językowa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2AD2FB6-2ADE-7F22-D1E6-A4EE33900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062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691" y="-191277"/>
            <a:ext cx="9442581" cy="1161661"/>
          </a:xfrm>
        </p:spPr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1803"/>
              </p:ext>
            </p:extLst>
          </p:nvPr>
        </p:nvGraphicFramePr>
        <p:xfrm>
          <a:off x="1374708" y="902925"/>
          <a:ext cx="9442581" cy="5052150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945895">
                  <a:extLst>
                    <a:ext uri="{9D8B030D-6E8A-4147-A177-3AD203B41FA5}">
                      <a16:colId xmlns:a16="http://schemas.microsoft.com/office/drawing/2014/main" val="1702910806"/>
                    </a:ext>
                  </a:extLst>
                </a:gridCol>
                <a:gridCol w="2584620">
                  <a:extLst>
                    <a:ext uri="{9D8B030D-6E8A-4147-A177-3AD203B41FA5}">
                      <a16:colId xmlns:a16="http://schemas.microsoft.com/office/drawing/2014/main" val="2329518048"/>
                    </a:ext>
                  </a:extLst>
                </a:gridCol>
                <a:gridCol w="2468639">
                  <a:extLst>
                    <a:ext uri="{9D8B030D-6E8A-4147-A177-3AD203B41FA5}">
                      <a16:colId xmlns:a16="http://schemas.microsoft.com/office/drawing/2014/main" val="3165251206"/>
                    </a:ext>
                  </a:extLst>
                </a:gridCol>
                <a:gridCol w="2443427">
                  <a:extLst>
                    <a:ext uri="{9D8B030D-6E8A-4147-A177-3AD203B41FA5}">
                      <a16:colId xmlns:a16="http://schemas.microsoft.com/office/drawing/2014/main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Zawartość merytoryczna pracy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słaba pod względem merytorycznym. Brakujące elementy.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dobra pod względem merytorycznym. Brak lub niewielkie błędy.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bardzo dobra pod względem merytorycznym. Poprawne, ciekawe treści.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Prezentacja pracy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Prezentacja mało czytelna, pobieżna, nie budząca zainteresowania. Brak odpowiedzi na pytania nauczyciela i uczniów.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Prezentacja czytelna, dobra, interesująca. Brak satysfakcjonujących odpowiedzi na stawiane pytania.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Wrażenia estetyczne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Złe rozplanowanie elementów  na stronie.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rozplanowanie elementów na stronie.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rozplanowanie elementów na stronie. Praca wyróżniająca się. 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Zaangażowanie w pracę grupy, umiejętność współpracy.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2899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A1C6E69F-0CA2-1ACA-DAC0-5A26D9EF2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062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21" y="294947"/>
            <a:ext cx="8074111" cy="1021702"/>
          </a:xfrm>
        </p:spPr>
        <p:txBody>
          <a:bodyPr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21420"/>
            <a:ext cx="45719" cy="1599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2000" b="0" i="0" dirty="0">
              <a:effectLst/>
              <a:latin typeface="Open San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93564-B3D2-C8C4-FD5B-70D7D344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164219"/>
              </p:ext>
            </p:extLst>
          </p:nvPr>
        </p:nvGraphicFramePr>
        <p:xfrm>
          <a:off x="3031244" y="1316649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F30ADB09-5535-1673-4D2A-0413F21EC9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38" y="6231930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8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477A898-E2B4-A6E2-D8D8-42D20659F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062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C7A8698-2857-6B5F-B0E9-EAB2CDD1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6" y="440245"/>
            <a:ext cx="5876925" cy="12329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6138E43-0F8C-157C-265D-0A3554D017D9}"/>
              </a:ext>
            </a:extLst>
          </p:cNvPr>
          <p:cNvSpPr txBox="1"/>
          <p:nvPr/>
        </p:nvSpPr>
        <p:spPr>
          <a:xfrm>
            <a:off x="1524000" y="2501214"/>
            <a:ext cx="9585960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2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416" y="366917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418" y="1878126"/>
            <a:ext cx="9689163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Twórczość migowa pojawiła się w latach 70., kiedy upowszechniło się wideo.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7018BC-CF62-BADD-17F9-6931D950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44" y="2518900"/>
            <a:ext cx="3246565" cy="22205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FA49378-E698-4305-21C6-C97FFF995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90" y="607103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89" y="214006"/>
            <a:ext cx="8074815" cy="828035"/>
          </a:xfrm>
        </p:spPr>
        <p:txBody>
          <a:bodyPr anchor="ctr">
            <a:normAutofit fontScale="90000"/>
          </a:bodyPr>
          <a:lstStyle/>
          <a:p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97" y="1406951"/>
            <a:ext cx="10205836" cy="110782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Wcześniej twórczość migowa miała wszelkie znamiona żywego folkloru – realizowała się w spotkaniu twarzą w twarz twórcy i publiczności, funkcjonowała tylko w bezpośrednich interakcjach, których naturalnym środowiskiem były instytucjonalne skupiska g/Głuchych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4B1881-395B-83EC-F302-C770C65F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54" y="2879682"/>
            <a:ext cx="3426779" cy="22852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C2E76DA-F4E5-BB9B-3F27-84B62980E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07" y="6145679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8" y="46467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Ważne okoliczności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Uznanie w latach 60. języków migowych i fonetycznych za równoprawne. Staraniom tym towarzyszyła wzmożona twórczość migowa, która miała podkreślić i przypieczętować w pełni językowy charakter ASL.</a:t>
            </a:r>
          </a:p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Pojawienie się i upowszechnienie technologii wideo. Nie była to pierwsza technologia umożliwiająca rejestrację języka migowego – tą było kino, które od swych początków dokumentowało miganie. 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 descr="Retro Stare Antyczne Kasety Wideo Hipster Z Lat 70. 80. 90. 2000 Na Tle  Abstrakcji | Premium Wektor">
            <a:extLst>
              <a:ext uri="{FF2B5EF4-FFF2-40B4-BE49-F238E27FC236}">
                <a16:creationId xmlns:a16="http://schemas.microsoft.com/office/drawing/2014/main" id="{BC1AA645-7ACE-260F-6847-0CE6801E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12" y="3461338"/>
            <a:ext cx="3812023" cy="2027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D2BD2A1-923D-7787-2126-B7FBD3D19329}"/>
              </a:ext>
            </a:extLst>
          </p:cNvPr>
          <p:cNvSpPr txBox="1"/>
          <p:nvPr/>
        </p:nvSpPr>
        <p:spPr>
          <a:xfrm>
            <a:off x="6026143" y="3402283"/>
            <a:ext cx="5626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Wideo było dostępne dla przeciętnych ludzi. Migane wystąpienia zaczęły być nagrywane na kasety VHS i rozpowszechniane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6FE2D4-A84A-C8FC-23AC-7FF286B73ECC}"/>
              </a:ext>
            </a:extLst>
          </p:cNvPr>
          <p:cNvSpPr txBox="1"/>
          <p:nvPr/>
        </p:nvSpPr>
        <p:spPr>
          <a:xfrm>
            <a:off x="6026143" y="4565047"/>
            <a:ext cx="5743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Spowodowało to prawdziwą ekspansję twórczości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sposób, który przypomina rewolucję, jakiej dokonało pismo i druk w kulturach oralnych.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20F26F-3402-8210-217A-482C541CC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97" y="618913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8" y="46467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723" y="1517832"/>
            <a:ext cx="8453205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jednym z pierwszych filmów Thomasa Edisona, który sam był głuchy, uwieczniona została kobieta migająca amerykański hymn.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2E28D-21C8-D75B-6946-D0098779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98" y="2462354"/>
            <a:ext cx="3218154" cy="23759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2B1427-BB7B-8774-ADEB-B2D8F26E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324" y="2462355"/>
            <a:ext cx="4560953" cy="237597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5875B96-A0C4-C216-E4A4-6FDA30556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97" y="618913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5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Współczesność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762" y="1517832"/>
            <a:ext cx="8190166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Komputer i smartfon</a:t>
            </a:r>
          </a:p>
          <a:p>
            <a:pPr>
              <a:lnSpc>
                <a:spcPts val="1950"/>
              </a:lnSpc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Nieograniczone możliwości transmisji obrazu dostępne dla każdego</a:t>
            </a:r>
          </a:p>
          <a:p>
            <a:pPr marL="0" indent="0">
              <a:lnSpc>
                <a:spcPts val="195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ZESTAW KOMPUTER GAMINGOWY I7 32GB RAM 512SSD WIN10 - Sklep, Opinie, Cena w  Allegro.pl">
            <a:extLst>
              <a:ext uri="{FF2B5EF4-FFF2-40B4-BE49-F238E27FC236}">
                <a16:creationId xmlns:a16="http://schemas.microsoft.com/office/drawing/2014/main" id="{82F71404-518E-3ABF-AC29-9F81D588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23" y="2523919"/>
            <a:ext cx="2613376" cy="23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Smartron srt.phone long term review : Cool as cucumber - GadgetDetail">
            <a:extLst>
              <a:ext uri="{FF2B5EF4-FFF2-40B4-BE49-F238E27FC236}">
                <a16:creationId xmlns:a16="http://schemas.microsoft.com/office/drawing/2014/main" id="{6E7BA11B-6E61-8641-D8DF-B14FCC9DD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06" y="2523919"/>
            <a:ext cx="2613376" cy="234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C5ECFF4-BE67-2FE5-01FB-A325E692A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97" y="618913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9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68" y="338049"/>
            <a:ext cx="9635263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– </a:t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dla nauczyciela</a:t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1729423" y="2441643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C800B-77ED-12F8-2883-1622FCE2CCC5}"/>
              </a:ext>
            </a:extLst>
          </p:cNvPr>
          <p:cNvSpPr txBox="1"/>
          <p:nvPr/>
        </p:nvSpPr>
        <p:spPr>
          <a:xfrm>
            <a:off x="1729423" y="2279229"/>
            <a:ext cx="89223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Sugerowany czas na realizacje lekcji: 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 nad realizacją procesu będą pracowali  około 12 godzin lekcyjnych</a:t>
            </a:r>
          </a:p>
          <a:p>
            <a:pPr marL="0" indent="0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Kryteria oceny: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Ewaluacja: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</a:t>
            </a:r>
            <a:r>
              <a:rPr lang="pl-PL" sz="18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DD1ED-124E-1EA0-CEC5-7E8888E31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10" y="5963056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–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dla nauczyciela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76268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lv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172F663-6095-9D39-A62F-5822C63C2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062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–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Informacje dla nauczyciela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 na realizację projektu powinien być dostosowany do możliwości uczniów. Nie jest z góry narzucony.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formę wyróżnienia i pozytywnego wzmocnienia proponuje się zaprezentowanie prac uczniów przygotowując wystawę w klasopracowni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622D39-FEF0-5A38-3E3F-968BBD071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1062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4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431</TotalTime>
  <Words>848</Words>
  <Application>Microsoft Office PowerPoint</Application>
  <PresentationFormat>Panoramiczny</PresentationFormat>
  <Paragraphs>83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Open Sans</vt:lpstr>
      <vt:lpstr>Times New Roman</vt:lpstr>
      <vt:lpstr>Paralaksa</vt:lpstr>
      <vt:lpstr>POEZJA I PIOSENKA MIGANA</vt:lpstr>
      <vt:lpstr>Historia</vt:lpstr>
      <vt:lpstr>Historia</vt:lpstr>
      <vt:lpstr>Ważne okoliczności</vt:lpstr>
      <vt:lpstr>Legenda</vt:lpstr>
      <vt:lpstr>Współczesność</vt:lpstr>
      <vt:lpstr>Wprowadzenie –   Informacje dla nauczyciela   I.   </vt:lpstr>
      <vt:lpstr>Wprowadzenie –  Informacje dla nauczyciela    II.</vt:lpstr>
      <vt:lpstr>Wprowadzenie –   Informacje dla nauczyciela    III.</vt:lpstr>
      <vt:lpstr>Zadanie</vt:lpstr>
      <vt:lpstr>Ocena. Kryteria</vt:lpstr>
      <vt:lpstr>EWALUACJA</vt:lpstr>
      <vt:lpstr>EWALUACJA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xx xx</cp:lastModifiedBy>
  <cp:revision>26</cp:revision>
  <dcterms:created xsi:type="dcterms:W3CDTF">2021-02-22T06:21:20Z</dcterms:created>
  <dcterms:modified xsi:type="dcterms:W3CDTF">2025-05-05T12:40:09Z</dcterms:modified>
</cp:coreProperties>
</file>