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png&amp;ehk=d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70" r:id="rId4"/>
    <p:sldId id="258" r:id="rId5"/>
    <p:sldId id="269" r:id="rId6"/>
    <p:sldId id="259" r:id="rId7"/>
    <p:sldId id="260" r:id="rId8"/>
    <p:sldId id="262" r:id="rId9"/>
    <p:sldId id="263" r:id="rId10"/>
    <p:sldId id="264" r:id="rId11"/>
    <p:sldId id="268" r:id="rId12"/>
    <p:sldId id="265" r:id="rId13"/>
    <p:sldId id="266" r:id="rId14"/>
    <p:sldId id="271" r:id="rId15"/>
    <p:sldId id="267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DB80BF-30E3-4021-A680-B7194CD31077}" type="datetimeFigureOut">
              <a:rPr lang="pl-PL" smtClean="0"/>
              <a:t>12.05.2025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9FE181-C90A-42BA-A494-E080CCDD244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54009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4181D-08BB-4AEF-BA29-B67B4E4233BD}" type="datetimeFigureOut">
              <a:rPr lang="pl-PL" smtClean="0"/>
              <a:t>12.05.2025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3613E-AA0C-43EE-9C45-1EAB1DDAF16E}" type="slidenum">
              <a:rPr lang="pl-PL" smtClean="0"/>
              <a:t>‹#›</a:t>
            </a:fld>
            <a:endParaRPr lang="pl-PL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9385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4181D-08BB-4AEF-BA29-B67B4E4233BD}" type="datetimeFigureOut">
              <a:rPr lang="pl-PL" smtClean="0"/>
              <a:t>12.05.2025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3613E-AA0C-43EE-9C45-1EAB1DDAF16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12045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4181D-08BB-4AEF-BA29-B67B4E4233BD}" type="datetimeFigureOut">
              <a:rPr lang="pl-PL" smtClean="0"/>
              <a:t>12.05.2025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3613E-AA0C-43EE-9C45-1EAB1DDAF16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461095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4181D-08BB-4AEF-BA29-B67B4E4233BD}" type="datetimeFigureOut">
              <a:rPr lang="pl-PL" smtClean="0"/>
              <a:t>12.05.2025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3613E-AA0C-43EE-9C45-1EAB1DDAF16E}" type="slidenum">
              <a:rPr lang="pl-PL" smtClean="0"/>
              <a:t>‹#›</a:t>
            </a:fld>
            <a:endParaRPr lang="pl-PL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124491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4181D-08BB-4AEF-BA29-B67B4E4233BD}" type="datetimeFigureOut">
              <a:rPr lang="pl-PL" smtClean="0"/>
              <a:t>12.05.2025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3613E-AA0C-43EE-9C45-1EAB1DDAF16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819691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4181D-08BB-4AEF-BA29-B67B4E4233BD}" type="datetimeFigureOut">
              <a:rPr lang="pl-PL" smtClean="0"/>
              <a:t>12.05.2025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3613E-AA0C-43EE-9C45-1EAB1DDAF16E}" type="slidenum">
              <a:rPr lang="pl-PL" smtClean="0"/>
              <a:t>‹#›</a:t>
            </a:fld>
            <a:endParaRPr lang="pl-PL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959422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4181D-08BB-4AEF-BA29-B67B4E4233BD}" type="datetimeFigureOut">
              <a:rPr lang="pl-PL" smtClean="0"/>
              <a:t>12.05.2025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3613E-AA0C-43EE-9C45-1EAB1DDAF16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175369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4181D-08BB-4AEF-BA29-B67B4E4233BD}" type="datetimeFigureOut">
              <a:rPr lang="pl-PL" smtClean="0"/>
              <a:t>12.05.2025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3613E-AA0C-43EE-9C45-1EAB1DDAF16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919253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4181D-08BB-4AEF-BA29-B67B4E4233BD}" type="datetimeFigureOut">
              <a:rPr lang="pl-PL" smtClean="0"/>
              <a:t>12.05.2025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3613E-AA0C-43EE-9C45-1EAB1DDAF16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5908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4181D-08BB-4AEF-BA29-B67B4E4233BD}" type="datetimeFigureOut">
              <a:rPr lang="pl-PL" smtClean="0"/>
              <a:t>12.05.2025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3613E-AA0C-43EE-9C45-1EAB1DDAF16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32414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4181D-08BB-4AEF-BA29-B67B4E4233BD}" type="datetimeFigureOut">
              <a:rPr lang="pl-PL" smtClean="0"/>
              <a:t>12.05.2025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3613E-AA0C-43EE-9C45-1EAB1DDAF16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49759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4181D-08BB-4AEF-BA29-B67B4E4233BD}" type="datetimeFigureOut">
              <a:rPr lang="pl-PL" smtClean="0"/>
              <a:t>12.05.2025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3613E-AA0C-43EE-9C45-1EAB1DDAF16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43997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4181D-08BB-4AEF-BA29-B67B4E4233BD}" type="datetimeFigureOut">
              <a:rPr lang="pl-PL" smtClean="0"/>
              <a:t>12.05.2025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3613E-AA0C-43EE-9C45-1EAB1DDAF16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41346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4181D-08BB-4AEF-BA29-B67B4E4233BD}" type="datetimeFigureOut">
              <a:rPr lang="pl-PL" smtClean="0"/>
              <a:t>12.05.2025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3613E-AA0C-43EE-9C45-1EAB1DDAF16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53049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4181D-08BB-4AEF-BA29-B67B4E4233BD}" type="datetimeFigureOut">
              <a:rPr lang="pl-PL" smtClean="0"/>
              <a:t>12.05.2025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3613E-AA0C-43EE-9C45-1EAB1DDAF16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56493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4181D-08BB-4AEF-BA29-B67B4E4233BD}" type="datetimeFigureOut">
              <a:rPr lang="pl-PL" smtClean="0"/>
              <a:t>12.05.2025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3613E-AA0C-43EE-9C45-1EAB1DDAF16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70983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4181D-08BB-4AEF-BA29-B67B4E4233BD}" type="datetimeFigureOut">
              <a:rPr lang="pl-PL" smtClean="0"/>
              <a:t>12.05.2025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3613E-AA0C-43EE-9C45-1EAB1DDAF16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16741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2A4181D-08BB-4AEF-BA29-B67B4E4233BD}" type="datetimeFigureOut">
              <a:rPr lang="pl-PL" smtClean="0"/>
              <a:t>12.05.2025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5D3613E-AA0C-43EE-9C45-1EAB1DDAF16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704135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png&amp;ehk=d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1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1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1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https://cs.wikipedia.org/wiki/Pantomima" TargetMode="External"/><Relationship Id="rId7" Type="http://schemas.openxmlformats.org/officeDocument/2006/relationships/image" Target="../media/image21.jpeg"/><Relationship Id="rId2" Type="http://schemas.openxmlformats.org/officeDocument/2006/relationships/hyperlink" Target="https://www.google.pl/search?q=figury+p&#322;askie+wzory&amp;client=firefox-b&amp;source=lnms&amp;tbm=isch&amp;sa=X&amp;ved=0ahUKEwi1yeX8-ZnRAhUCDiwKHaQjC4oQ_AUICCgB&amp;biw=1271&amp;bih=635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s.wikipedia.org/wiki/Sport" TargetMode="External"/><Relationship Id="rId5" Type="http://schemas.openxmlformats.org/officeDocument/2006/relationships/hyperlink" Target="https://cs.wikipedia.org/wiki/Pierot" TargetMode="External"/><Relationship Id="rId4" Type="http://schemas.openxmlformats.org/officeDocument/2006/relationships/hyperlink" Target="https://www.youtube.com/watch?v=c97rPiRy-Oc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CC29D81-B764-45EC-8105-D144C1D8A3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pl-PL" dirty="0"/>
            </a:b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C6A49953-B2C1-4FCE-B0C0-DF17EF4DB8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7496" y="776402"/>
            <a:ext cx="10638504" cy="3676617"/>
          </a:xfrm>
        </p:spPr>
        <p:txBody>
          <a:bodyPr>
            <a:normAutofit/>
          </a:bodyPr>
          <a:lstStyle/>
          <a:p>
            <a:endParaRPr lang="pl-PL" b="1" dirty="0">
              <a:solidFill>
                <a:srgbClr val="0070C0"/>
              </a:solidFill>
              <a:latin typeface="Comic Sans MS" pitchFamily="66"/>
              <a:cs typeface="Mangal" pitchFamily="2"/>
            </a:endParaRPr>
          </a:p>
          <a:p>
            <a:pPr algn="ctr"/>
            <a:endParaRPr lang="pl-PL" sz="3200" b="1" dirty="0">
              <a:solidFill>
                <a:srgbClr val="0070C0"/>
              </a:solidFill>
              <a:latin typeface="Comic Sans MS" pitchFamily="66"/>
              <a:cs typeface="Mangal" pitchFamily="2"/>
            </a:endParaRPr>
          </a:p>
          <a:p>
            <a:pPr algn="ctr"/>
            <a:r>
              <a:rPr lang="pl-PL" sz="3200" b="1" dirty="0">
                <a:solidFill>
                  <a:srgbClr val="0070C0"/>
                </a:solidFill>
                <a:latin typeface="Comic Sans MS" pitchFamily="66"/>
                <a:cs typeface="Mangal" pitchFamily="2"/>
              </a:rPr>
              <a:t>PANTOMIMA VE FYZICKÉ VÝCHOVĚ</a:t>
            </a:r>
            <a:br>
              <a:rPr lang="pl-PL" sz="3200" b="1" dirty="0">
                <a:solidFill>
                  <a:srgbClr val="FF0000"/>
                </a:solidFill>
                <a:latin typeface="Comic Sans MS" pitchFamily="66"/>
                <a:cs typeface="Mangal" pitchFamily="2"/>
              </a:rPr>
            </a:br>
            <a:endParaRPr lang="pl-PL" sz="3200" b="1" dirty="0">
              <a:solidFill>
                <a:srgbClr val="FF0000"/>
              </a:solidFill>
              <a:latin typeface="Comic Sans MS" pitchFamily="66"/>
              <a:cs typeface="Mangal" pitchFamily="2"/>
            </a:endParaRPr>
          </a:p>
          <a:p>
            <a:pPr algn="ctr"/>
            <a:endParaRPr lang="pl-PL" dirty="0"/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5C42A654-FBC0-4506-8C54-9A86208665A4}"/>
              </a:ext>
            </a:extLst>
          </p:cNvPr>
          <p:cNvSpPr/>
          <p:nvPr/>
        </p:nvSpPr>
        <p:spPr>
          <a:xfrm>
            <a:off x="4440777" y="4574310"/>
            <a:ext cx="974942" cy="888759"/>
          </a:xfrm>
          <a:prstGeom prst="rect">
            <a:avLst/>
          </a:prstGeom>
          <a:solidFill>
            <a:srgbClr val="0000FF"/>
          </a:solidFill>
          <a:ln w="0" cap="flat">
            <a:solidFill>
              <a:srgbClr val="808080"/>
            </a:solidFill>
            <a:prstDash val="solid"/>
            <a:miter/>
          </a:ln>
        </p:spPr>
        <p:txBody>
          <a:bodyPr vert="horz" wrap="none" lIns="90004" tIns="44997" rIns="90004" bIns="44997" anchor="ctr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Mangal" pitchFamily="2"/>
            </a:endParaRPr>
          </a:p>
        </p:txBody>
      </p:sp>
      <p:sp>
        <p:nvSpPr>
          <p:cNvPr id="5" name="Dowolny kształt: kształt 4">
            <a:extLst>
              <a:ext uri="{FF2B5EF4-FFF2-40B4-BE49-F238E27FC236}">
                <a16:creationId xmlns:a16="http://schemas.microsoft.com/office/drawing/2014/main" id="{2DBEB06C-D41A-4B83-BB39-4785B407AAA9}"/>
              </a:ext>
            </a:extLst>
          </p:cNvPr>
          <p:cNvSpPr/>
          <p:nvPr/>
        </p:nvSpPr>
        <p:spPr>
          <a:xfrm>
            <a:off x="5422474" y="4023643"/>
            <a:ext cx="534260" cy="772974"/>
          </a:xfrm>
          <a:custGeom>
            <a:avLst>
              <a:gd name="f0" fmla="val 5400"/>
            </a:avLst>
            <a:gdLst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0"/>
              <a:gd name="f7" fmla="val 21600"/>
              <a:gd name="f8" fmla="*/ 21600 10800 1"/>
              <a:gd name="f9" fmla="val -2147483647"/>
              <a:gd name="f10" fmla="val 2147483647"/>
              <a:gd name="f11" fmla="+- 0 0 0"/>
              <a:gd name="f12" fmla="*/ f4 1 21600"/>
              <a:gd name="f13" fmla="*/ f5 1 21600"/>
              <a:gd name="f14" fmla="+- f7 0 f6"/>
              <a:gd name="f15" fmla="pin 0 f0 21600"/>
              <a:gd name="f16" fmla="*/ f11 f1 1"/>
              <a:gd name="f17" fmla="val f15"/>
              <a:gd name="f18" fmla="*/ f14 1 21600"/>
              <a:gd name="f19" fmla="*/ f15 f12 1"/>
              <a:gd name="f20" fmla="*/ f16 1 f3"/>
              <a:gd name="f21" fmla="+- 21600 0 f17"/>
              <a:gd name="f22" fmla="*/ f17 10 1"/>
              <a:gd name="f23" fmla="*/ f17 1 2"/>
              <a:gd name="f24" fmla="+- f17 0 10800"/>
              <a:gd name="f25" fmla="*/ f8 1 f17"/>
              <a:gd name="f26" fmla="*/ 0 f18 1"/>
              <a:gd name="f27" fmla="*/ 10800 f18 1"/>
              <a:gd name="f28" fmla="*/ 21600 f18 1"/>
              <a:gd name="f29" fmla="+- f20 0 f2"/>
              <a:gd name="f30" fmla="*/ f22 1 24"/>
              <a:gd name="f31" fmla="+- 10800 f23 0"/>
              <a:gd name="f32" fmla="+- 10800 0 f23"/>
              <a:gd name="f33" fmla="?: f24 f25 21600"/>
              <a:gd name="f34" fmla="+- 21600 0 f23"/>
              <a:gd name="f35" fmla="+- 21600 0 f25"/>
              <a:gd name="f36" fmla="*/ f26 1 f18"/>
              <a:gd name="f37" fmla="*/ f27 1 f18"/>
              <a:gd name="f38" fmla="*/ f28 1 f18"/>
              <a:gd name="f39" fmla="*/ f23 f12 1"/>
              <a:gd name="f40" fmla="+- f30 1750 0"/>
              <a:gd name="f41" fmla="?: f24 f35 0"/>
              <a:gd name="f42" fmla="*/ f36 f13 1"/>
              <a:gd name="f43" fmla="*/ f31 f12 1"/>
              <a:gd name="f44" fmla="*/ f37 f12 1"/>
              <a:gd name="f45" fmla="*/ f34 f12 1"/>
              <a:gd name="f46" fmla="*/ f37 f13 1"/>
              <a:gd name="f47" fmla="*/ f32 f12 1"/>
              <a:gd name="f48" fmla="*/ f38 f13 1"/>
              <a:gd name="f49" fmla="*/ f33 f13 1"/>
              <a:gd name="f50" fmla="+- 21600 0 f40"/>
              <a:gd name="f51" fmla="*/ f40 f12 1"/>
              <a:gd name="f52" fmla="*/ f40 f13 1"/>
              <a:gd name="f53" fmla="*/ f41 f13 1"/>
              <a:gd name="f54" fmla="*/ f50 f12 1"/>
              <a:gd name="f55" fmla="*/ f50 f13 1"/>
            </a:gdLst>
            <a:ahLst>
              <a:ahXY gdRefX="f0" minX="f6" maxX="f7">
                <a:pos x="f19" y="f4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43" y="f42"/>
              </a:cxn>
              <a:cxn ang="f29">
                <a:pos x="f44" y="f53"/>
              </a:cxn>
              <a:cxn ang="f29">
                <a:pos x="f45" y="f46"/>
              </a:cxn>
              <a:cxn ang="f29">
                <a:pos x="f47" y="f48"/>
              </a:cxn>
              <a:cxn ang="f29">
                <a:pos x="f44" y="f49"/>
              </a:cxn>
              <a:cxn ang="f29">
                <a:pos x="f39" y="f46"/>
              </a:cxn>
            </a:cxnLst>
            <a:rect l="f51" t="f52" r="f54" b="f55"/>
            <a:pathLst>
              <a:path w="21600" h="21600">
                <a:moveTo>
                  <a:pt x="f17" y="f6"/>
                </a:moveTo>
                <a:lnTo>
                  <a:pt x="f7" y="f6"/>
                </a:lnTo>
                <a:lnTo>
                  <a:pt x="f21" y="f7"/>
                </a:lnTo>
                <a:lnTo>
                  <a:pt x="f6" y="f7"/>
                </a:lnTo>
                <a:close/>
              </a:path>
            </a:pathLst>
          </a:custGeom>
          <a:solidFill>
            <a:srgbClr val="0000FF"/>
          </a:solidFill>
          <a:ln w="0" cap="flat">
            <a:solidFill>
              <a:srgbClr val="808080"/>
            </a:solidFill>
            <a:prstDash val="solid"/>
            <a:miter/>
          </a:ln>
        </p:spPr>
        <p:txBody>
          <a:bodyPr vert="horz" wrap="none" lIns="90004" tIns="44997" rIns="90004" bIns="44997" anchor="ctr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Mangal" pitchFamily="2"/>
            </a:endParaRPr>
          </a:p>
        </p:txBody>
      </p:sp>
      <p:sp>
        <p:nvSpPr>
          <p:cNvPr id="6" name="Dowolny kształt: kształt 5">
            <a:extLst>
              <a:ext uri="{FF2B5EF4-FFF2-40B4-BE49-F238E27FC236}">
                <a16:creationId xmlns:a16="http://schemas.microsoft.com/office/drawing/2014/main" id="{34284873-9CCB-499E-8093-51B10D7800AA}"/>
              </a:ext>
            </a:extLst>
          </p:cNvPr>
          <p:cNvSpPr/>
          <p:nvPr/>
        </p:nvSpPr>
        <p:spPr>
          <a:xfrm>
            <a:off x="3962836" y="4561489"/>
            <a:ext cx="494202" cy="914400"/>
          </a:xfrm>
          <a:custGeom>
            <a:avLst>
              <a:gd name="f0" fmla="val 5400"/>
            </a:avLst>
            <a:gdLst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0"/>
              <a:gd name="f7" fmla="val 21600"/>
              <a:gd name="f8" fmla="*/ 21600 10800 1"/>
              <a:gd name="f9" fmla="val -2147483647"/>
              <a:gd name="f10" fmla="val 2147483647"/>
              <a:gd name="f11" fmla="+- 0 0 0"/>
              <a:gd name="f12" fmla="*/ f4 1 21600"/>
              <a:gd name="f13" fmla="*/ f5 1 21600"/>
              <a:gd name="f14" fmla="+- f7 0 f6"/>
              <a:gd name="f15" fmla="pin 0 f0 21600"/>
              <a:gd name="f16" fmla="*/ f11 f1 1"/>
              <a:gd name="f17" fmla="val f15"/>
              <a:gd name="f18" fmla="*/ f14 1 21600"/>
              <a:gd name="f19" fmla="*/ f15 f12 1"/>
              <a:gd name="f20" fmla="*/ f16 1 f3"/>
              <a:gd name="f21" fmla="+- 21600 0 f17"/>
              <a:gd name="f22" fmla="*/ f17 10 1"/>
              <a:gd name="f23" fmla="*/ f17 1 2"/>
              <a:gd name="f24" fmla="+- f17 0 10800"/>
              <a:gd name="f25" fmla="*/ f8 1 f17"/>
              <a:gd name="f26" fmla="*/ 0 f18 1"/>
              <a:gd name="f27" fmla="*/ 10800 f18 1"/>
              <a:gd name="f28" fmla="*/ 21600 f18 1"/>
              <a:gd name="f29" fmla="+- f20 0 f2"/>
              <a:gd name="f30" fmla="*/ f22 1 24"/>
              <a:gd name="f31" fmla="+- 10800 f23 0"/>
              <a:gd name="f32" fmla="+- 10800 0 f23"/>
              <a:gd name="f33" fmla="?: f24 f25 21600"/>
              <a:gd name="f34" fmla="+- 21600 0 f23"/>
              <a:gd name="f35" fmla="+- 21600 0 f25"/>
              <a:gd name="f36" fmla="*/ f26 1 f18"/>
              <a:gd name="f37" fmla="*/ f27 1 f18"/>
              <a:gd name="f38" fmla="*/ f28 1 f18"/>
              <a:gd name="f39" fmla="*/ f23 f12 1"/>
              <a:gd name="f40" fmla="+- f30 1750 0"/>
              <a:gd name="f41" fmla="?: f24 f35 0"/>
              <a:gd name="f42" fmla="*/ f36 f13 1"/>
              <a:gd name="f43" fmla="*/ f31 f12 1"/>
              <a:gd name="f44" fmla="*/ f37 f12 1"/>
              <a:gd name="f45" fmla="*/ f34 f12 1"/>
              <a:gd name="f46" fmla="*/ f37 f13 1"/>
              <a:gd name="f47" fmla="*/ f32 f12 1"/>
              <a:gd name="f48" fmla="*/ f38 f13 1"/>
              <a:gd name="f49" fmla="*/ f33 f13 1"/>
              <a:gd name="f50" fmla="+- 21600 0 f40"/>
              <a:gd name="f51" fmla="*/ f40 f12 1"/>
              <a:gd name="f52" fmla="*/ f40 f13 1"/>
              <a:gd name="f53" fmla="*/ f41 f13 1"/>
              <a:gd name="f54" fmla="*/ f50 f12 1"/>
              <a:gd name="f55" fmla="*/ f50 f13 1"/>
            </a:gdLst>
            <a:ahLst>
              <a:ahXY gdRefX="f0" minX="f6" maxX="f7">
                <a:pos x="f19" y="f4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43" y="f42"/>
              </a:cxn>
              <a:cxn ang="f29">
                <a:pos x="f44" y="f53"/>
              </a:cxn>
              <a:cxn ang="f29">
                <a:pos x="f45" y="f46"/>
              </a:cxn>
              <a:cxn ang="f29">
                <a:pos x="f47" y="f48"/>
              </a:cxn>
              <a:cxn ang="f29">
                <a:pos x="f44" y="f49"/>
              </a:cxn>
              <a:cxn ang="f29">
                <a:pos x="f39" y="f46"/>
              </a:cxn>
            </a:cxnLst>
            <a:rect l="f51" t="f52" r="f54" b="f55"/>
            <a:pathLst>
              <a:path w="21600" h="21600">
                <a:moveTo>
                  <a:pt x="f17" y="f6"/>
                </a:moveTo>
                <a:lnTo>
                  <a:pt x="f7" y="f6"/>
                </a:lnTo>
                <a:lnTo>
                  <a:pt x="f21" y="f7"/>
                </a:lnTo>
                <a:lnTo>
                  <a:pt x="f6" y="f7"/>
                </a:lnTo>
                <a:close/>
              </a:path>
            </a:pathLst>
          </a:custGeom>
          <a:solidFill>
            <a:srgbClr val="0000FF"/>
          </a:solidFill>
          <a:ln w="0" cap="flat">
            <a:solidFill>
              <a:srgbClr val="808080"/>
            </a:solidFill>
            <a:prstDash val="solid"/>
            <a:miter/>
          </a:ln>
        </p:spPr>
        <p:txBody>
          <a:bodyPr vert="horz" wrap="none" lIns="90004" tIns="44997" rIns="90004" bIns="44997" anchor="ctr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Mangal" pitchFamily="2"/>
            </a:endParaRPr>
          </a:p>
        </p:txBody>
      </p:sp>
      <p:sp>
        <p:nvSpPr>
          <p:cNvPr id="7" name="Dowolny kształt: kształt 6">
            <a:extLst>
              <a:ext uri="{FF2B5EF4-FFF2-40B4-BE49-F238E27FC236}">
                <a16:creationId xmlns:a16="http://schemas.microsoft.com/office/drawing/2014/main" id="{4AAA2482-6861-449A-9455-6EC1654D0610}"/>
              </a:ext>
            </a:extLst>
          </p:cNvPr>
          <p:cNvSpPr/>
          <p:nvPr/>
        </p:nvSpPr>
        <p:spPr>
          <a:xfrm>
            <a:off x="4753004" y="4245949"/>
            <a:ext cx="317981" cy="328361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solidFill>
            <a:srgbClr val="CFE7F5"/>
          </a:solidFill>
          <a:ln w="0" cap="flat">
            <a:solidFill>
              <a:srgbClr val="808080"/>
            </a:solidFill>
            <a:prstDash val="solid"/>
            <a:miter/>
          </a:ln>
        </p:spPr>
        <p:txBody>
          <a:bodyPr vert="horz" wrap="none" lIns="90004" tIns="44997" rIns="90004" bIns="44997" anchor="ctr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Mangal" pitchFamily="2"/>
            </a:endParaRPr>
          </a:p>
        </p:txBody>
      </p:sp>
      <p:sp>
        <p:nvSpPr>
          <p:cNvPr id="8" name="Dowolny kształt: kształt 7">
            <a:extLst>
              <a:ext uri="{FF2B5EF4-FFF2-40B4-BE49-F238E27FC236}">
                <a16:creationId xmlns:a16="http://schemas.microsoft.com/office/drawing/2014/main" id="{C34C3AB0-ACF7-4C04-BA25-75A9DBBBD566}"/>
              </a:ext>
            </a:extLst>
          </p:cNvPr>
          <p:cNvSpPr/>
          <p:nvPr/>
        </p:nvSpPr>
        <p:spPr>
          <a:xfrm>
            <a:off x="4470484" y="3357190"/>
            <a:ext cx="847760" cy="888759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*/ 5419351 1 1725033"/>
              <a:gd name="f8" fmla="*/ 10800 10800 1"/>
              <a:gd name="f9" fmla="+- 0 0 360"/>
              <a:gd name="f10" fmla="val 10800"/>
              <a:gd name="f11" fmla="+- 0 0 0"/>
              <a:gd name="f12" fmla="*/ f3 1 21600"/>
              <a:gd name="f13" fmla="*/ f4 1 21600"/>
              <a:gd name="f14" fmla="*/ 0 f7 1"/>
              <a:gd name="f15" fmla="*/ f5 f0 1"/>
              <a:gd name="f16" fmla="*/ f9 f0 1"/>
              <a:gd name="f17" fmla="+- f6 0 f5"/>
              <a:gd name="f18" fmla="*/ f11 f0 1"/>
              <a:gd name="f19" fmla="*/ f14 1 f2"/>
              <a:gd name="f20" fmla="*/ f15 1 f2"/>
              <a:gd name="f21" fmla="*/ f16 1 f2"/>
              <a:gd name="f22" fmla="*/ f17 1 21600"/>
              <a:gd name="f23" fmla="*/ f18 1 f2"/>
              <a:gd name="f24" fmla="+- 0 0 f19"/>
              <a:gd name="f25" fmla="+- f20 0 f1"/>
              <a:gd name="f26" fmla="+- f21 0 f1"/>
              <a:gd name="f27" fmla="*/ 3163 f22 1"/>
              <a:gd name="f28" fmla="*/ 18437 f22 1"/>
              <a:gd name="f29" fmla="*/ 10800 f22 1"/>
              <a:gd name="f30" fmla="*/ 0 f22 1"/>
              <a:gd name="f31" fmla="*/ 21600 f22 1"/>
              <a:gd name="f32" fmla="+- f23 0 f1"/>
              <a:gd name="f33" fmla="*/ f24 f0 1"/>
              <a:gd name="f34" fmla="+- f26 0 f25"/>
              <a:gd name="f35" fmla="*/ f29 1 f22"/>
              <a:gd name="f36" fmla="*/ f30 1 f22"/>
              <a:gd name="f37" fmla="*/ f27 1 f22"/>
              <a:gd name="f38" fmla="*/ f28 1 f22"/>
              <a:gd name="f39" fmla="*/ f31 1 f22"/>
              <a:gd name="f40" fmla="*/ f33 1 f7"/>
              <a:gd name="f41" fmla="*/ f37 f12 1"/>
              <a:gd name="f42" fmla="*/ f38 f12 1"/>
              <a:gd name="f43" fmla="*/ f38 f13 1"/>
              <a:gd name="f44" fmla="*/ f37 f13 1"/>
              <a:gd name="f45" fmla="*/ f35 f12 1"/>
              <a:gd name="f46" fmla="*/ f36 f13 1"/>
              <a:gd name="f47" fmla="*/ f36 f12 1"/>
              <a:gd name="f48" fmla="*/ f35 f13 1"/>
              <a:gd name="f49" fmla="*/ f39 f13 1"/>
              <a:gd name="f50" fmla="*/ f39 f12 1"/>
              <a:gd name="f51" fmla="+- f40 0 f1"/>
              <a:gd name="f52" fmla="+- f51 f1 0"/>
              <a:gd name="f53" fmla="*/ f52 f7 1"/>
              <a:gd name="f54" fmla="*/ f53 1 f0"/>
              <a:gd name="f55" fmla="+- 0 0 f54"/>
              <a:gd name="f56" fmla="+- 0 0 f55"/>
              <a:gd name="f57" fmla="*/ f56 f0 1"/>
              <a:gd name="f58" fmla="*/ f57 1 f7"/>
              <a:gd name="f59" fmla="+- f58 0 f1"/>
              <a:gd name="f60" fmla="cos 1 f59"/>
              <a:gd name="f61" fmla="sin 1 f59"/>
              <a:gd name="f62" fmla="+- 0 0 f60"/>
              <a:gd name="f63" fmla="+- 0 0 f61"/>
              <a:gd name="f64" fmla="+- 0 0 f62"/>
              <a:gd name="f65" fmla="+- 0 0 f63"/>
              <a:gd name="f66" fmla="val f64"/>
              <a:gd name="f67" fmla="val f65"/>
              <a:gd name="f68" fmla="+- 0 0 f66"/>
              <a:gd name="f69" fmla="+- 0 0 f67"/>
              <a:gd name="f70" fmla="*/ 10800 f68 1"/>
              <a:gd name="f71" fmla="*/ 10800 f69 1"/>
              <a:gd name="f72" fmla="*/ f70 f70 1"/>
              <a:gd name="f73" fmla="*/ f71 f71 1"/>
              <a:gd name="f74" fmla="+- f72 f73 0"/>
              <a:gd name="f75" fmla="sqrt f74"/>
              <a:gd name="f76" fmla="*/ f8 1 f75"/>
              <a:gd name="f77" fmla="*/ f68 f76 1"/>
              <a:gd name="f78" fmla="*/ f69 f76 1"/>
              <a:gd name="f79" fmla="+- 10800 0 f77"/>
              <a:gd name="f80" fmla="+- 10800 0 f78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45" y="f46"/>
              </a:cxn>
              <a:cxn ang="f32">
                <a:pos x="f41" y="f44"/>
              </a:cxn>
              <a:cxn ang="f32">
                <a:pos x="f47" y="f48"/>
              </a:cxn>
              <a:cxn ang="f32">
                <a:pos x="f41" y="f43"/>
              </a:cxn>
              <a:cxn ang="f32">
                <a:pos x="f45" y="f49"/>
              </a:cxn>
              <a:cxn ang="f32">
                <a:pos x="f42" y="f43"/>
              </a:cxn>
              <a:cxn ang="f32">
                <a:pos x="f50" y="f48"/>
              </a:cxn>
              <a:cxn ang="f32">
                <a:pos x="f42" y="f44"/>
              </a:cxn>
            </a:cxnLst>
            <a:rect l="f41" t="f44" r="f42" b="f43"/>
            <a:pathLst>
              <a:path w="21600" h="21600">
                <a:moveTo>
                  <a:pt x="f79" y="f80"/>
                </a:moveTo>
                <a:arcTo wR="f10" hR="f10" stAng="f25" swAng="f34"/>
                <a:close/>
              </a:path>
            </a:pathLst>
          </a:custGeom>
          <a:solidFill>
            <a:srgbClr val="CFE7F5"/>
          </a:solidFill>
          <a:ln w="0" cap="flat">
            <a:solidFill>
              <a:srgbClr val="808080"/>
            </a:solidFill>
            <a:prstDash val="solid"/>
            <a:miter/>
          </a:ln>
        </p:spPr>
        <p:txBody>
          <a:bodyPr vert="horz" wrap="none" lIns="90004" tIns="44997" rIns="90004" bIns="44997" anchor="ctr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Mangal" pitchFamily="2"/>
            </a:endParaRPr>
          </a:p>
        </p:txBody>
      </p:sp>
      <p:sp>
        <p:nvSpPr>
          <p:cNvPr id="10" name="Dowolny kształt: kształt 9">
            <a:extLst>
              <a:ext uri="{FF2B5EF4-FFF2-40B4-BE49-F238E27FC236}">
                <a16:creationId xmlns:a16="http://schemas.microsoft.com/office/drawing/2014/main" id="{BEDF1F56-16D9-4C7D-82D7-F50EA1D22AA0}"/>
              </a:ext>
            </a:extLst>
          </p:cNvPr>
          <p:cNvSpPr/>
          <p:nvPr/>
        </p:nvSpPr>
        <p:spPr>
          <a:xfrm>
            <a:off x="4422493" y="2927087"/>
            <a:ext cx="943741" cy="416547"/>
          </a:xfrm>
          <a:custGeom>
            <a:avLst>
              <a:gd name="f0" fmla="val 10506"/>
            </a:avLst>
            <a:gdLst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0"/>
              <a:gd name="f7" fmla="val 21600"/>
              <a:gd name="f8" fmla="val -2147483647"/>
              <a:gd name="f9" fmla="val 2147483647"/>
              <a:gd name="f10" fmla="+- 0 0 0"/>
              <a:gd name="f11" fmla="*/ f4 1 21600"/>
              <a:gd name="f12" fmla="*/ f5 1 21600"/>
              <a:gd name="f13" fmla="+- f7 0 f6"/>
              <a:gd name="f14" fmla="pin 0 f0 21600"/>
              <a:gd name="f15" fmla="*/ f10 f1 1"/>
              <a:gd name="f16" fmla="val f14"/>
              <a:gd name="f17" fmla="*/ f13 1 21600"/>
              <a:gd name="f18" fmla="*/ f14 f11 1"/>
              <a:gd name="f19" fmla="*/ f15 1 f3"/>
              <a:gd name="f20" fmla="*/ f16 1 2"/>
              <a:gd name="f21" fmla="+- 21600 0 f16"/>
              <a:gd name="f22" fmla="*/ 18000 f17 1"/>
              <a:gd name="f23" fmla="*/ 10800 f17 1"/>
              <a:gd name="f24" fmla="*/ 0 f17 1"/>
              <a:gd name="f25" fmla="*/ 21600 f17 1"/>
              <a:gd name="f26" fmla="*/ f16 f11 1"/>
              <a:gd name="f27" fmla="+- f19 0 f2"/>
              <a:gd name="f28" fmla="+- f20 10800 0"/>
              <a:gd name="f29" fmla="*/ f21 1 2"/>
              <a:gd name="f30" fmla="*/ f24 1 f17"/>
              <a:gd name="f31" fmla="*/ f23 1 f17"/>
              <a:gd name="f32" fmla="*/ f25 1 f17"/>
              <a:gd name="f33" fmla="*/ f22 1 f17"/>
              <a:gd name="f34" fmla="*/ f20 f11 1"/>
              <a:gd name="f35" fmla="+- 21600 0 f29"/>
              <a:gd name="f36" fmla="*/ f30 f12 1"/>
              <a:gd name="f37" fmla="*/ f28 f11 1"/>
              <a:gd name="f38" fmla="*/ f33 f12 1"/>
              <a:gd name="f39" fmla="*/ f31 f12 1"/>
              <a:gd name="f40" fmla="*/ f30 f11 1"/>
              <a:gd name="f41" fmla="*/ f32 f12 1"/>
              <a:gd name="f42" fmla="*/ f31 f11 1"/>
              <a:gd name="f43" fmla="*/ f32 f11 1"/>
              <a:gd name="f44" fmla="*/ f35 f11 1"/>
            </a:gdLst>
            <a:ahLst>
              <a:ahXY gdRefX="f0" minX="f6" maxX="f7">
                <a:pos x="f18" y="f36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7">
                <a:pos x="f26" y="f36"/>
              </a:cxn>
              <a:cxn ang="f27">
                <a:pos x="f34" y="f39"/>
              </a:cxn>
              <a:cxn ang="f27">
                <a:pos x="f40" y="f41"/>
              </a:cxn>
              <a:cxn ang="f27">
                <a:pos x="f42" y="f41"/>
              </a:cxn>
              <a:cxn ang="f27">
                <a:pos x="f43" y="f41"/>
              </a:cxn>
              <a:cxn ang="f27">
                <a:pos x="f44" y="f39"/>
              </a:cxn>
            </a:cxnLst>
            <a:rect l="f34" t="f39" r="f37" b="f38"/>
            <a:pathLst>
              <a:path w="21600" h="21600">
                <a:moveTo>
                  <a:pt x="f16" y="f6"/>
                </a:moveTo>
                <a:lnTo>
                  <a:pt x="f7" y="f7"/>
                </a:lnTo>
                <a:lnTo>
                  <a:pt x="f6" y="f7"/>
                </a:lnTo>
                <a:close/>
              </a:path>
            </a:pathLst>
          </a:custGeom>
          <a:solidFill>
            <a:srgbClr val="FF0000"/>
          </a:solidFill>
          <a:ln w="0" cap="flat">
            <a:solidFill>
              <a:srgbClr val="808080"/>
            </a:solidFill>
            <a:prstDash val="solid"/>
            <a:miter/>
          </a:ln>
        </p:spPr>
        <p:txBody>
          <a:bodyPr vert="horz" wrap="none" lIns="90004" tIns="44997" rIns="90004" bIns="44997" anchor="ctr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Mangal" pitchFamily="2"/>
            </a:endParaRPr>
          </a:p>
        </p:txBody>
      </p:sp>
      <p:sp>
        <p:nvSpPr>
          <p:cNvPr id="11" name="Dowolny kształt: kształt 17">
            <a:extLst>
              <a:ext uri="{FF2B5EF4-FFF2-40B4-BE49-F238E27FC236}">
                <a16:creationId xmlns:a16="http://schemas.microsoft.com/office/drawing/2014/main" id="{951F56D9-3532-4CAA-B776-BC03BC88D56F}"/>
              </a:ext>
            </a:extLst>
          </p:cNvPr>
          <p:cNvSpPr/>
          <p:nvPr/>
        </p:nvSpPr>
        <p:spPr>
          <a:xfrm>
            <a:off x="4540712" y="3586376"/>
            <a:ext cx="287999" cy="287999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*/ 5419351 1 1725033"/>
              <a:gd name="f8" fmla="*/ 10800 10800 1"/>
              <a:gd name="f9" fmla="+- 0 0 360"/>
              <a:gd name="f10" fmla="val 10800"/>
              <a:gd name="f11" fmla="+- 0 0 0"/>
              <a:gd name="f12" fmla="*/ f3 1 21600"/>
              <a:gd name="f13" fmla="*/ f4 1 21600"/>
              <a:gd name="f14" fmla="*/ 0 f7 1"/>
              <a:gd name="f15" fmla="*/ f5 f0 1"/>
              <a:gd name="f16" fmla="*/ f9 f0 1"/>
              <a:gd name="f17" fmla="+- f6 0 f5"/>
              <a:gd name="f18" fmla="*/ f11 f0 1"/>
              <a:gd name="f19" fmla="*/ f14 1 f2"/>
              <a:gd name="f20" fmla="*/ f15 1 f2"/>
              <a:gd name="f21" fmla="*/ f16 1 f2"/>
              <a:gd name="f22" fmla="*/ f17 1 21600"/>
              <a:gd name="f23" fmla="*/ f18 1 f2"/>
              <a:gd name="f24" fmla="+- 0 0 f19"/>
              <a:gd name="f25" fmla="+- f20 0 f1"/>
              <a:gd name="f26" fmla="+- f21 0 f1"/>
              <a:gd name="f27" fmla="*/ 3163 f22 1"/>
              <a:gd name="f28" fmla="*/ 18437 f22 1"/>
              <a:gd name="f29" fmla="*/ 10800 f22 1"/>
              <a:gd name="f30" fmla="*/ 0 f22 1"/>
              <a:gd name="f31" fmla="*/ 21600 f22 1"/>
              <a:gd name="f32" fmla="+- f23 0 f1"/>
              <a:gd name="f33" fmla="*/ f24 f0 1"/>
              <a:gd name="f34" fmla="+- f26 0 f25"/>
              <a:gd name="f35" fmla="*/ f29 1 f22"/>
              <a:gd name="f36" fmla="*/ f30 1 f22"/>
              <a:gd name="f37" fmla="*/ f27 1 f22"/>
              <a:gd name="f38" fmla="*/ f28 1 f22"/>
              <a:gd name="f39" fmla="*/ f31 1 f22"/>
              <a:gd name="f40" fmla="*/ f33 1 f7"/>
              <a:gd name="f41" fmla="*/ f37 f12 1"/>
              <a:gd name="f42" fmla="*/ f38 f12 1"/>
              <a:gd name="f43" fmla="*/ f38 f13 1"/>
              <a:gd name="f44" fmla="*/ f37 f13 1"/>
              <a:gd name="f45" fmla="*/ f35 f12 1"/>
              <a:gd name="f46" fmla="*/ f36 f13 1"/>
              <a:gd name="f47" fmla="*/ f36 f12 1"/>
              <a:gd name="f48" fmla="*/ f35 f13 1"/>
              <a:gd name="f49" fmla="*/ f39 f13 1"/>
              <a:gd name="f50" fmla="*/ f39 f12 1"/>
              <a:gd name="f51" fmla="+- f40 0 f1"/>
              <a:gd name="f52" fmla="+- f51 f1 0"/>
              <a:gd name="f53" fmla="*/ f52 f7 1"/>
              <a:gd name="f54" fmla="*/ f53 1 f0"/>
              <a:gd name="f55" fmla="+- 0 0 f54"/>
              <a:gd name="f56" fmla="+- 0 0 f55"/>
              <a:gd name="f57" fmla="*/ f56 f0 1"/>
              <a:gd name="f58" fmla="*/ f57 1 f7"/>
              <a:gd name="f59" fmla="+- f58 0 f1"/>
              <a:gd name="f60" fmla="cos 1 f59"/>
              <a:gd name="f61" fmla="sin 1 f59"/>
              <a:gd name="f62" fmla="+- 0 0 f60"/>
              <a:gd name="f63" fmla="+- 0 0 f61"/>
              <a:gd name="f64" fmla="+- 0 0 f62"/>
              <a:gd name="f65" fmla="+- 0 0 f63"/>
              <a:gd name="f66" fmla="val f64"/>
              <a:gd name="f67" fmla="val f65"/>
              <a:gd name="f68" fmla="+- 0 0 f66"/>
              <a:gd name="f69" fmla="+- 0 0 f67"/>
              <a:gd name="f70" fmla="*/ 10800 f68 1"/>
              <a:gd name="f71" fmla="*/ 10800 f69 1"/>
              <a:gd name="f72" fmla="*/ f70 f70 1"/>
              <a:gd name="f73" fmla="*/ f71 f71 1"/>
              <a:gd name="f74" fmla="+- f72 f73 0"/>
              <a:gd name="f75" fmla="sqrt f74"/>
              <a:gd name="f76" fmla="*/ f8 1 f75"/>
              <a:gd name="f77" fmla="*/ f68 f76 1"/>
              <a:gd name="f78" fmla="*/ f69 f76 1"/>
              <a:gd name="f79" fmla="+- 10800 0 f77"/>
              <a:gd name="f80" fmla="+- 10800 0 f78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45" y="f46"/>
              </a:cxn>
              <a:cxn ang="f32">
                <a:pos x="f41" y="f44"/>
              </a:cxn>
              <a:cxn ang="f32">
                <a:pos x="f47" y="f48"/>
              </a:cxn>
              <a:cxn ang="f32">
                <a:pos x="f41" y="f43"/>
              </a:cxn>
              <a:cxn ang="f32">
                <a:pos x="f45" y="f49"/>
              </a:cxn>
              <a:cxn ang="f32">
                <a:pos x="f42" y="f43"/>
              </a:cxn>
              <a:cxn ang="f32">
                <a:pos x="f50" y="f48"/>
              </a:cxn>
              <a:cxn ang="f32">
                <a:pos x="f42" y="f44"/>
              </a:cxn>
            </a:cxnLst>
            <a:rect l="f41" t="f44" r="f42" b="f43"/>
            <a:pathLst>
              <a:path w="21600" h="21600">
                <a:moveTo>
                  <a:pt x="f79" y="f80"/>
                </a:moveTo>
                <a:arcTo wR="f10" hR="f10" stAng="f25" swAng="f34"/>
                <a:close/>
              </a:path>
            </a:pathLst>
          </a:custGeom>
          <a:solidFill>
            <a:srgbClr val="00FF00"/>
          </a:solidFill>
          <a:ln w="0" cap="flat">
            <a:solidFill>
              <a:srgbClr val="808080"/>
            </a:solidFill>
            <a:prstDash val="solid"/>
            <a:miter/>
          </a:ln>
        </p:spPr>
        <p:txBody>
          <a:bodyPr vert="horz" wrap="none" lIns="90004" tIns="44997" rIns="90004" bIns="44997" anchor="ctr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8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Mangal" pitchFamily="2"/>
              </a:rPr>
              <a:t>.</a:t>
            </a:r>
          </a:p>
        </p:txBody>
      </p:sp>
      <p:sp>
        <p:nvSpPr>
          <p:cNvPr id="12" name="Dowolny kształt: kształt 17">
            <a:extLst>
              <a:ext uri="{FF2B5EF4-FFF2-40B4-BE49-F238E27FC236}">
                <a16:creationId xmlns:a16="http://schemas.microsoft.com/office/drawing/2014/main" id="{EDCFE1D8-1D8F-4E81-9687-3171F2B3930B}"/>
              </a:ext>
            </a:extLst>
          </p:cNvPr>
          <p:cNvSpPr/>
          <p:nvPr/>
        </p:nvSpPr>
        <p:spPr>
          <a:xfrm>
            <a:off x="4911995" y="3589594"/>
            <a:ext cx="287999" cy="287999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*/ 5419351 1 1725033"/>
              <a:gd name="f8" fmla="*/ 10800 10800 1"/>
              <a:gd name="f9" fmla="+- 0 0 360"/>
              <a:gd name="f10" fmla="val 10800"/>
              <a:gd name="f11" fmla="+- 0 0 0"/>
              <a:gd name="f12" fmla="*/ f3 1 21600"/>
              <a:gd name="f13" fmla="*/ f4 1 21600"/>
              <a:gd name="f14" fmla="*/ 0 f7 1"/>
              <a:gd name="f15" fmla="*/ f5 f0 1"/>
              <a:gd name="f16" fmla="*/ f9 f0 1"/>
              <a:gd name="f17" fmla="+- f6 0 f5"/>
              <a:gd name="f18" fmla="*/ f11 f0 1"/>
              <a:gd name="f19" fmla="*/ f14 1 f2"/>
              <a:gd name="f20" fmla="*/ f15 1 f2"/>
              <a:gd name="f21" fmla="*/ f16 1 f2"/>
              <a:gd name="f22" fmla="*/ f17 1 21600"/>
              <a:gd name="f23" fmla="*/ f18 1 f2"/>
              <a:gd name="f24" fmla="+- 0 0 f19"/>
              <a:gd name="f25" fmla="+- f20 0 f1"/>
              <a:gd name="f26" fmla="+- f21 0 f1"/>
              <a:gd name="f27" fmla="*/ 3163 f22 1"/>
              <a:gd name="f28" fmla="*/ 18437 f22 1"/>
              <a:gd name="f29" fmla="*/ 10800 f22 1"/>
              <a:gd name="f30" fmla="*/ 0 f22 1"/>
              <a:gd name="f31" fmla="*/ 21600 f22 1"/>
              <a:gd name="f32" fmla="+- f23 0 f1"/>
              <a:gd name="f33" fmla="*/ f24 f0 1"/>
              <a:gd name="f34" fmla="+- f26 0 f25"/>
              <a:gd name="f35" fmla="*/ f29 1 f22"/>
              <a:gd name="f36" fmla="*/ f30 1 f22"/>
              <a:gd name="f37" fmla="*/ f27 1 f22"/>
              <a:gd name="f38" fmla="*/ f28 1 f22"/>
              <a:gd name="f39" fmla="*/ f31 1 f22"/>
              <a:gd name="f40" fmla="*/ f33 1 f7"/>
              <a:gd name="f41" fmla="*/ f37 f12 1"/>
              <a:gd name="f42" fmla="*/ f38 f12 1"/>
              <a:gd name="f43" fmla="*/ f38 f13 1"/>
              <a:gd name="f44" fmla="*/ f37 f13 1"/>
              <a:gd name="f45" fmla="*/ f35 f12 1"/>
              <a:gd name="f46" fmla="*/ f36 f13 1"/>
              <a:gd name="f47" fmla="*/ f36 f12 1"/>
              <a:gd name="f48" fmla="*/ f35 f13 1"/>
              <a:gd name="f49" fmla="*/ f39 f13 1"/>
              <a:gd name="f50" fmla="*/ f39 f12 1"/>
              <a:gd name="f51" fmla="+- f40 0 f1"/>
              <a:gd name="f52" fmla="+- f51 f1 0"/>
              <a:gd name="f53" fmla="*/ f52 f7 1"/>
              <a:gd name="f54" fmla="*/ f53 1 f0"/>
              <a:gd name="f55" fmla="+- 0 0 f54"/>
              <a:gd name="f56" fmla="+- 0 0 f55"/>
              <a:gd name="f57" fmla="*/ f56 f0 1"/>
              <a:gd name="f58" fmla="*/ f57 1 f7"/>
              <a:gd name="f59" fmla="+- f58 0 f1"/>
              <a:gd name="f60" fmla="cos 1 f59"/>
              <a:gd name="f61" fmla="sin 1 f59"/>
              <a:gd name="f62" fmla="+- 0 0 f60"/>
              <a:gd name="f63" fmla="+- 0 0 f61"/>
              <a:gd name="f64" fmla="+- 0 0 f62"/>
              <a:gd name="f65" fmla="+- 0 0 f63"/>
              <a:gd name="f66" fmla="val f64"/>
              <a:gd name="f67" fmla="val f65"/>
              <a:gd name="f68" fmla="+- 0 0 f66"/>
              <a:gd name="f69" fmla="+- 0 0 f67"/>
              <a:gd name="f70" fmla="*/ 10800 f68 1"/>
              <a:gd name="f71" fmla="*/ 10800 f69 1"/>
              <a:gd name="f72" fmla="*/ f70 f70 1"/>
              <a:gd name="f73" fmla="*/ f71 f71 1"/>
              <a:gd name="f74" fmla="+- f72 f73 0"/>
              <a:gd name="f75" fmla="sqrt f74"/>
              <a:gd name="f76" fmla="*/ f8 1 f75"/>
              <a:gd name="f77" fmla="*/ f68 f76 1"/>
              <a:gd name="f78" fmla="*/ f69 f76 1"/>
              <a:gd name="f79" fmla="+- 10800 0 f77"/>
              <a:gd name="f80" fmla="+- 10800 0 f78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45" y="f46"/>
              </a:cxn>
              <a:cxn ang="f32">
                <a:pos x="f41" y="f44"/>
              </a:cxn>
              <a:cxn ang="f32">
                <a:pos x="f47" y="f48"/>
              </a:cxn>
              <a:cxn ang="f32">
                <a:pos x="f41" y="f43"/>
              </a:cxn>
              <a:cxn ang="f32">
                <a:pos x="f45" y="f49"/>
              </a:cxn>
              <a:cxn ang="f32">
                <a:pos x="f42" y="f43"/>
              </a:cxn>
              <a:cxn ang="f32">
                <a:pos x="f50" y="f48"/>
              </a:cxn>
              <a:cxn ang="f32">
                <a:pos x="f42" y="f44"/>
              </a:cxn>
            </a:cxnLst>
            <a:rect l="f41" t="f44" r="f42" b="f43"/>
            <a:pathLst>
              <a:path w="21600" h="21600">
                <a:moveTo>
                  <a:pt x="f79" y="f80"/>
                </a:moveTo>
                <a:arcTo wR="f10" hR="f10" stAng="f25" swAng="f34"/>
                <a:close/>
              </a:path>
            </a:pathLst>
          </a:custGeom>
          <a:solidFill>
            <a:srgbClr val="00FF00"/>
          </a:solidFill>
          <a:ln w="0" cap="flat">
            <a:solidFill>
              <a:srgbClr val="808080"/>
            </a:solidFill>
            <a:prstDash val="solid"/>
            <a:miter/>
          </a:ln>
        </p:spPr>
        <p:txBody>
          <a:bodyPr vert="horz" wrap="none" lIns="90004" tIns="44997" rIns="90004" bIns="44997" anchor="ctr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l-PL" sz="1800" b="0" i="0" u="none" strike="noStrike" kern="1200" cap="none" spc="0" baseline="0" dirty="0">
                <a:solidFill>
                  <a:srgbClr val="000000"/>
                </a:solidFill>
                <a:uFillTx/>
                <a:latin typeface="Arial" pitchFamily="18"/>
                <a:ea typeface="Lucida Sans Unicode" pitchFamily="2"/>
                <a:cs typeface="Mangal" pitchFamily="2"/>
              </a:rPr>
              <a:t>.</a:t>
            </a:r>
          </a:p>
        </p:txBody>
      </p:sp>
      <p:sp>
        <p:nvSpPr>
          <p:cNvPr id="13" name="Dowolny kształt: kształt 19">
            <a:extLst>
              <a:ext uri="{FF2B5EF4-FFF2-40B4-BE49-F238E27FC236}">
                <a16:creationId xmlns:a16="http://schemas.microsoft.com/office/drawing/2014/main" id="{46846AB8-0862-4B8C-868F-1908AAC6A55C}"/>
              </a:ext>
            </a:extLst>
          </p:cNvPr>
          <p:cNvSpPr/>
          <p:nvPr/>
        </p:nvSpPr>
        <p:spPr>
          <a:xfrm>
            <a:off x="4806180" y="3885011"/>
            <a:ext cx="143999" cy="143999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*/ 5419351 1 1725033"/>
              <a:gd name="f8" fmla="*/ 10800 10800 1"/>
              <a:gd name="f9" fmla="+- 0 0 360"/>
              <a:gd name="f10" fmla="val 10800"/>
              <a:gd name="f11" fmla="+- 0 0 0"/>
              <a:gd name="f12" fmla="*/ f3 1 21600"/>
              <a:gd name="f13" fmla="*/ f4 1 21600"/>
              <a:gd name="f14" fmla="*/ 0 f7 1"/>
              <a:gd name="f15" fmla="*/ f5 f0 1"/>
              <a:gd name="f16" fmla="*/ f9 f0 1"/>
              <a:gd name="f17" fmla="+- f6 0 f5"/>
              <a:gd name="f18" fmla="*/ f11 f0 1"/>
              <a:gd name="f19" fmla="*/ f14 1 f2"/>
              <a:gd name="f20" fmla="*/ f15 1 f2"/>
              <a:gd name="f21" fmla="*/ f16 1 f2"/>
              <a:gd name="f22" fmla="*/ f17 1 21600"/>
              <a:gd name="f23" fmla="*/ f18 1 f2"/>
              <a:gd name="f24" fmla="+- 0 0 f19"/>
              <a:gd name="f25" fmla="+- f20 0 f1"/>
              <a:gd name="f26" fmla="+- f21 0 f1"/>
              <a:gd name="f27" fmla="*/ 3163 f22 1"/>
              <a:gd name="f28" fmla="*/ 18437 f22 1"/>
              <a:gd name="f29" fmla="*/ 10800 f22 1"/>
              <a:gd name="f30" fmla="*/ 0 f22 1"/>
              <a:gd name="f31" fmla="*/ 21600 f22 1"/>
              <a:gd name="f32" fmla="+- f23 0 f1"/>
              <a:gd name="f33" fmla="*/ f24 f0 1"/>
              <a:gd name="f34" fmla="+- f26 0 f25"/>
              <a:gd name="f35" fmla="*/ f29 1 f22"/>
              <a:gd name="f36" fmla="*/ f30 1 f22"/>
              <a:gd name="f37" fmla="*/ f27 1 f22"/>
              <a:gd name="f38" fmla="*/ f28 1 f22"/>
              <a:gd name="f39" fmla="*/ f31 1 f22"/>
              <a:gd name="f40" fmla="*/ f33 1 f7"/>
              <a:gd name="f41" fmla="*/ f37 f12 1"/>
              <a:gd name="f42" fmla="*/ f38 f12 1"/>
              <a:gd name="f43" fmla="*/ f38 f13 1"/>
              <a:gd name="f44" fmla="*/ f37 f13 1"/>
              <a:gd name="f45" fmla="*/ f35 f12 1"/>
              <a:gd name="f46" fmla="*/ f36 f13 1"/>
              <a:gd name="f47" fmla="*/ f36 f12 1"/>
              <a:gd name="f48" fmla="*/ f35 f13 1"/>
              <a:gd name="f49" fmla="*/ f39 f13 1"/>
              <a:gd name="f50" fmla="*/ f39 f12 1"/>
              <a:gd name="f51" fmla="+- f40 0 f1"/>
              <a:gd name="f52" fmla="+- f51 f1 0"/>
              <a:gd name="f53" fmla="*/ f52 f7 1"/>
              <a:gd name="f54" fmla="*/ f53 1 f0"/>
              <a:gd name="f55" fmla="+- 0 0 f54"/>
              <a:gd name="f56" fmla="+- 0 0 f55"/>
              <a:gd name="f57" fmla="*/ f56 f0 1"/>
              <a:gd name="f58" fmla="*/ f57 1 f7"/>
              <a:gd name="f59" fmla="+- f58 0 f1"/>
              <a:gd name="f60" fmla="cos 1 f59"/>
              <a:gd name="f61" fmla="sin 1 f59"/>
              <a:gd name="f62" fmla="+- 0 0 f60"/>
              <a:gd name="f63" fmla="+- 0 0 f61"/>
              <a:gd name="f64" fmla="+- 0 0 f62"/>
              <a:gd name="f65" fmla="+- 0 0 f63"/>
              <a:gd name="f66" fmla="val f64"/>
              <a:gd name="f67" fmla="val f65"/>
              <a:gd name="f68" fmla="+- 0 0 f66"/>
              <a:gd name="f69" fmla="+- 0 0 f67"/>
              <a:gd name="f70" fmla="*/ 10800 f68 1"/>
              <a:gd name="f71" fmla="*/ 10800 f69 1"/>
              <a:gd name="f72" fmla="*/ f70 f70 1"/>
              <a:gd name="f73" fmla="*/ f71 f71 1"/>
              <a:gd name="f74" fmla="+- f72 f73 0"/>
              <a:gd name="f75" fmla="sqrt f74"/>
              <a:gd name="f76" fmla="*/ f8 1 f75"/>
              <a:gd name="f77" fmla="*/ f68 f76 1"/>
              <a:gd name="f78" fmla="*/ f69 f76 1"/>
              <a:gd name="f79" fmla="+- 10800 0 f77"/>
              <a:gd name="f80" fmla="+- 10800 0 f78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45" y="f46"/>
              </a:cxn>
              <a:cxn ang="f32">
                <a:pos x="f41" y="f44"/>
              </a:cxn>
              <a:cxn ang="f32">
                <a:pos x="f47" y="f48"/>
              </a:cxn>
              <a:cxn ang="f32">
                <a:pos x="f41" y="f43"/>
              </a:cxn>
              <a:cxn ang="f32">
                <a:pos x="f45" y="f49"/>
              </a:cxn>
              <a:cxn ang="f32">
                <a:pos x="f42" y="f43"/>
              </a:cxn>
              <a:cxn ang="f32">
                <a:pos x="f50" y="f48"/>
              </a:cxn>
              <a:cxn ang="f32">
                <a:pos x="f42" y="f44"/>
              </a:cxn>
            </a:cxnLst>
            <a:rect l="f41" t="f44" r="f42" b="f43"/>
            <a:pathLst>
              <a:path w="21600" h="21600">
                <a:moveTo>
                  <a:pt x="f79" y="f80"/>
                </a:moveTo>
                <a:arcTo wR="f10" hR="f10" stAng="f25" swAng="f34"/>
                <a:close/>
              </a:path>
            </a:pathLst>
          </a:custGeom>
          <a:solidFill>
            <a:srgbClr val="FF0000"/>
          </a:solidFill>
          <a:ln w="0" cap="flat">
            <a:solidFill>
              <a:srgbClr val="808080"/>
            </a:solidFill>
            <a:prstDash val="solid"/>
            <a:miter/>
          </a:ln>
        </p:spPr>
        <p:txBody>
          <a:bodyPr vert="horz" wrap="none" lIns="90004" tIns="44997" rIns="90004" bIns="44997" anchor="ctr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Mangal" pitchFamily="2"/>
            </a:endParaRPr>
          </a:p>
        </p:txBody>
      </p:sp>
      <p:sp>
        <p:nvSpPr>
          <p:cNvPr id="14" name="Dowolny kształt: kształt 13">
            <a:extLst>
              <a:ext uri="{FF2B5EF4-FFF2-40B4-BE49-F238E27FC236}">
                <a16:creationId xmlns:a16="http://schemas.microsoft.com/office/drawing/2014/main" id="{12E6CA73-9A29-4699-AF41-6B5B0188C751}"/>
              </a:ext>
            </a:extLst>
          </p:cNvPr>
          <p:cNvSpPr/>
          <p:nvPr/>
        </p:nvSpPr>
        <p:spPr>
          <a:xfrm>
            <a:off x="4470218" y="5468248"/>
            <a:ext cx="335962" cy="744470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solidFill>
            <a:srgbClr val="FFFF00"/>
          </a:solidFill>
          <a:ln w="0" cap="flat">
            <a:solidFill>
              <a:srgbClr val="808080"/>
            </a:solidFill>
            <a:prstDash val="solid"/>
            <a:miter/>
          </a:ln>
        </p:spPr>
        <p:txBody>
          <a:bodyPr vert="horz" wrap="none" lIns="90004" tIns="44997" rIns="90004" bIns="44997" anchor="ctr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 dirty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Mangal" pitchFamily="2"/>
            </a:endParaRPr>
          </a:p>
        </p:txBody>
      </p:sp>
      <p:sp>
        <p:nvSpPr>
          <p:cNvPr id="15" name="Dowolny kształt: kształt 14">
            <a:extLst>
              <a:ext uri="{FF2B5EF4-FFF2-40B4-BE49-F238E27FC236}">
                <a16:creationId xmlns:a16="http://schemas.microsoft.com/office/drawing/2014/main" id="{72403F26-106F-464B-9176-06458D97446E}"/>
              </a:ext>
            </a:extLst>
          </p:cNvPr>
          <p:cNvSpPr/>
          <p:nvPr/>
        </p:nvSpPr>
        <p:spPr>
          <a:xfrm>
            <a:off x="4999831" y="5475445"/>
            <a:ext cx="335962" cy="737273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solidFill>
            <a:srgbClr val="FFFF00"/>
          </a:solidFill>
          <a:ln w="0" cap="flat">
            <a:solidFill>
              <a:srgbClr val="808080"/>
            </a:solidFill>
            <a:prstDash val="solid"/>
            <a:miter/>
          </a:ln>
        </p:spPr>
        <p:txBody>
          <a:bodyPr vert="horz" wrap="none" lIns="90004" tIns="44997" rIns="90004" bIns="44997" anchor="ctr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Mangal" pitchFamily="2"/>
            </a:endParaRPr>
          </a:p>
        </p:txBody>
      </p:sp>
      <p:sp>
        <p:nvSpPr>
          <p:cNvPr id="16" name="Dowolny kształt: kształt 15">
            <a:extLst>
              <a:ext uri="{FF2B5EF4-FFF2-40B4-BE49-F238E27FC236}">
                <a16:creationId xmlns:a16="http://schemas.microsoft.com/office/drawing/2014/main" id="{D228C943-2693-4068-93F8-50274676F800}"/>
              </a:ext>
            </a:extLst>
          </p:cNvPr>
          <p:cNvSpPr/>
          <p:nvPr/>
        </p:nvSpPr>
        <p:spPr>
          <a:xfrm>
            <a:off x="4525722" y="6212718"/>
            <a:ext cx="441776" cy="387687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+- 0 0 0"/>
              <a:gd name="f8" fmla="*/ f3 1 21600"/>
              <a:gd name="f9" fmla="*/ f4 1 21600"/>
              <a:gd name="f10" fmla="+- f6 0 f5"/>
              <a:gd name="f11" fmla="*/ f7 f0 1"/>
              <a:gd name="f12" fmla="*/ f10 1 21600"/>
              <a:gd name="f13" fmla="*/ f11 1 f2"/>
              <a:gd name="f14" fmla="*/ 1900 f12 1"/>
              <a:gd name="f15" fmla="*/ 12700 f12 1"/>
              <a:gd name="f16" fmla="*/ 19700 f12 1"/>
              <a:gd name="f17" fmla="*/ 0 f12 1"/>
              <a:gd name="f18" fmla="*/ 10800 f12 1"/>
              <a:gd name="f19" fmla="*/ 21600 f12 1"/>
              <a:gd name="f20" fmla="+- f13 0 f1"/>
              <a:gd name="f21" fmla="*/ f17 1 f12"/>
              <a:gd name="f22" fmla="*/ f18 1 f12"/>
              <a:gd name="f23" fmla="*/ f19 1 f12"/>
              <a:gd name="f24" fmla="*/ f14 1 f12"/>
              <a:gd name="f25" fmla="*/ f15 1 f12"/>
              <a:gd name="f26" fmla="*/ f16 1 f12"/>
              <a:gd name="f27" fmla="*/ f24 f8 1"/>
              <a:gd name="f28" fmla="*/ f25 f8 1"/>
              <a:gd name="f29" fmla="*/ f26 f9 1"/>
              <a:gd name="f30" fmla="*/ f25 f9 1"/>
              <a:gd name="f31" fmla="*/ f21 f8 1"/>
              <a:gd name="f32" fmla="*/ f21 f9 1"/>
              <a:gd name="f33" fmla="*/ f22 f9 1"/>
              <a:gd name="f34" fmla="*/ f23 f9 1"/>
              <a:gd name="f35" fmla="*/ f22 f8 1"/>
              <a:gd name="f36" fmla="*/ f23 f8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0">
                <a:pos x="f31" y="f32"/>
              </a:cxn>
              <a:cxn ang="f20">
                <a:pos x="f31" y="f33"/>
              </a:cxn>
              <a:cxn ang="f20">
                <a:pos x="f31" y="f34"/>
              </a:cxn>
              <a:cxn ang="f20">
                <a:pos x="f35" y="f34"/>
              </a:cxn>
              <a:cxn ang="f20">
                <a:pos x="f36" y="f34"/>
              </a:cxn>
              <a:cxn ang="f20">
                <a:pos x="f35" y="f33"/>
              </a:cxn>
            </a:cxnLst>
            <a:rect l="f27" t="f30" r="f28" b="f29"/>
            <a:pathLst>
              <a:path w="21600" h="21600">
                <a:moveTo>
                  <a:pt x="f5" y="f5"/>
                </a:moveTo>
                <a:lnTo>
                  <a:pt x="f6" y="f6"/>
                </a:lnTo>
                <a:lnTo>
                  <a:pt x="f5" y="f6"/>
                </a:lnTo>
                <a:lnTo>
                  <a:pt x="f5" y="f5"/>
                </a:lnTo>
                <a:close/>
              </a:path>
            </a:pathLst>
          </a:custGeom>
          <a:solidFill>
            <a:srgbClr val="FF0000"/>
          </a:solidFill>
          <a:ln w="0" cap="flat">
            <a:solidFill>
              <a:srgbClr val="808080"/>
            </a:solidFill>
            <a:prstDash val="solid"/>
            <a:miter/>
          </a:ln>
        </p:spPr>
        <p:txBody>
          <a:bodyPr vert="horz" wrap="none" lIns="90004" tIns="44997" rIns="90004" bIns="44997" anchor="ctr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 dirty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Mangal" pitchFamily="2"/>
            </a:endParaRPr>
          </a:p>
        </p:txBody>
      </p:sp>
      <p:sp>
        <p:nvSpPr>
          <p:cNvPr id="17" name="Dowolny kształt: kształt 16">
            <a:extLst>
              <a:ext uri="{FF2B5EF4-FFF2-40B4-BE49-F238E27FC236}">
                <a16:creationId xmlns:a16="http://schemas.microsoft.com/office/drawing/2014/main" id="{F89E9F02-6D53-493E-AAAF-1298F20F8D35}"/>
              </a:ext>
            </a:extLst>
          </p:cNvPr>
          <p:cNvSpPr/>
          <p:nvPr/>
        </p:nvSpPr>
        <p:spPr>
          <a:xfrm>
            <a:off x="5144670" y="6212718"/>
            <a:ext cx="431999" cy="431999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+- 0 0 0"/>
              <a:gd name="f8" fmla="*/ f3 1 21600"/>
              <a:gd name="f9" fmla="*/ f4 1 21600"/>
              <a:gd name="f10" fmla="+- f6 0 f5"/>
              <a:gd name="f11" fmla="*/ f7 f0 1"/>
              <a:gd name="f12" fmla="*/ f10 1 21600"/>
              <a:gd name="f13" fmla="*/ f11 1 f2"/>
              <a:gd name="f14" fmla="*/ 1900 f12 1"/>
              <a:gd name="f15" fmla="*/ 12700 f12 1"/>
              <a:gd name="f16" fmla="*/ 19700 f12 1"/>
              <a:gd name="f17" fmla="*/ 0 f12 1"/>
              <a:gd name="f18" fmla="*/ 10800 f12 1"/>
              <a:gd name="f19" fmla="*/ 21600 f12 1"/>
              <a:gd name="f20" fmla="+- f13 0 f1"/>
              <a:gd name="f21" fmla="*/ f17 1 f12"/>
              <a:gd name="f22" fmla="*/ f18 1 f12"/>
              <a:gd name="f23" fmla="*/ f19 1 f12"/>
              <a:gd name="f24" fmla="*/ f14 1 f12"/>
              <a:gd name="f25" fmla="*/ f15 1 f12"/>
              <a:gd name="f26" fmla="*/ f16 1 f12"/>
              <a:gd name="f27" fmla="*/ f24 f8 1"/>
              <a:gd name="f28" fmla="*/ f25 f8 1"/>
              <a:gd name="f29" fmla="*/ f26 f9 1"/>
              <a:gd name="f30" fmla="*/ f25 f9 1"/>
              <a:gd name="f31" fmla="*/ f21 f8 1"/>
              <a:gd name="f32" fmla="*/ f21 f9 1"/>
              <a:gd name="f33" fmla="*/ f22 f9 1"/>
              <a:gd name="f34" fmla="*/ f23 f9 1"/>
              <a:gd name="f35" fmla="*/ f22 f8 1"/>
              <a:gd name="f36" fmla="*/ f23 f8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0">
                <a:pos x="f31" y="f32"/>
              </a:cxn>
              <a:cxn ang="f20">
                <a:pos x="f31" y="f33"/>
              </a:cxn>
              <a:cxn ang="f20">
                <a:pos x="f31" y="f34"/>
              </a:cxn>
              <a:cxn ang="f20">
                <a:pos x="f35" y="f34"/>
              </a:cxn>
              <a:cxn ang="f20">
                <a:pos x="f36" y="f34"/>
              </a:cxn>
              <a:cxn ang="f20">
                <a:pos x="f35" y="f33"/>
              </a:cxn>
            </a:cxnLst>
            <a:rect l="f27" t="f30" r="f28" b="f29"/>
            <a:pathLst>
              <a:path w="21600" h="21600">
                <a:moveTo>
                  <a:pt x="f5" y="f5"/>
                </a:moveTo>
                <a:lnTo>
                  <a:pt x="f6" y="f6"/>
                </a:lnTo>
                <a:lnTo>
                  <a:pt x="f5" y="f6"/>
                </a:lnTo>
                <a:lnTo>
                  <a:pt x="f5" y="f5"/>
                </a:lnTo>
                <a:close/>
              </a:path>
            </a:pathLst>
          </a:custGeom>
          <a:solidFill>
            <a:srgbClr val="FF0000"/>
          </a:solidFill>
          <a:ln w="0" cap="flat">
            <a:solidFill>
              <a:srgbClr val="808080"/>
            </a:solidFill>
            <a:prstDash val="solid"/>
            <a:miter/>
          </a:ln>
        </p:spPr>
        <p:txBody>
          <a:bodyPr vert="horz" wrap="none" lIns="90004" tIns="44997" rIns="90004" bIns="44997" anchor="ctr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Mangal" pitchFamily="2"/>
            </a:endParaRPr>
          </a:p>
        </p:txBody>
      </p:sp>
      <p:sp>
        <p:nvSpPr>
          <p:cNvPr id="18" name="Dowolny kształt: kształt 17">
            <a:extLst>
              <a:ext uri="{FF2B5EF4-FFF2-40B4-BE49-F238E27FC236}">
                <a16:creationId xmlns:a16="http://schemas.microsoft.com/office/drawing/2014/main" id="{3487337A-62C7-443C-8E98-E7F239219831}"/>
              </a:ext>
            </a:extLst>
          </p:cNvPr>
          <p:cNvSpPr/>
          <p:nvPr/>
        </p:nvSpPr>
        <p:spPr>
          <a:xfrm>
            <a:off x="3519987" y="4194129"/>
            <a:ext cx="431999" cy="431999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val 10812"/>
              <a:gd name="f8" fmla="val 21594"/>
              <a:gd name="f9" fmla="val 10540"/>
              <a:gd name="f10" fmla="val 19423"/>
              <a:gd name="f11" fmla="val 9746"/>
              <a:gd name="f12" fmla="val 16742"/>
              <a:gd name="f13" fmla="val 7801"/>
              <a:gd name="f14" fmla="val 15040"/>
              <a:gd name="f15" fmla="val 4560"/>
              <a:gd name="f16" fmla="val 12230"/>
              <a:gd name="f17" fmla="val 2678"/>
              <a:gd name="f18" fmla="val 12550"/>
              <a:gd name="f19" fmla="val 566"/>
              <a:gd name="f20" fmla="val 8804"/>
              <a:gd name="f21" fmla="+- 0 0 605"/>
              <a:gd name="f22" fmla="val 6314"/>
              <a:gd name="f23" fmla="+- 0 0 208"/>
              <a:gd name="f24" fmla="val 1952"/>
              <a:gd name="f25" fmla="val 4142"/>
              <a:gd name="f26" fmla="val 313"/>
              <a:gd name="f27" fmla="val 8616"/>
              <a:gd name="f28" fmla="+- 0 0 1006"/>
              <a:gd name="f29" fmla="val 10394"/>
              <a:gd name="f30" fmla="val 2228"/>
              <a:gd name="f31" fmla="val 2888"/>
              <a:gd name="f32" fmla="val 11230"/>
              <a:gd name="f33" fmla="val 12987"/>
              <a:gd name="f34" fmla="val 17482"/>
              <a:gd name="f35" fmla="val 21832"/>
              <a:gd name="f36" fmla="val 22208"/>
              <a:gd name="f37" fmla="val 21037"/>
              <a:gd name="f38" fmla="val 18925"/>
              <a:gd name="f39" fmla="val 17043"/>
              <a:gd name="f40" fmla="val 13802"/>
              <a:gd name="f41" fmla="val 11858"/>
              <a:gd name="f42" fmla="val 11063"/>
              <a:gd name="f43" fmla="+- 0 0 0"/>
              <a:gd name="f44" fmla="*/ f3 1 21600"/>
              <a:gd name="f45" fmla="*/ f4 1 21600"/>
              <a:gd name="f46" fmla="+- f6 0 f5"/>
              <a:gd name="f47" fmla="*/ f43 f0 1"/>
              <a:gd name="f48" fmla="*/ f46 1 21600"/>
              <a:gd name="f49" fmla="*/ f47 1 f2"/>
              <a:gd name="f50" fmla="*/ 2500 f48 1"/>
              <a:gd name="f51" fmla="*/ 19100 f48 1"/>
              <a:gd name="f52" fmla="*/ 10500 f48 1"/>
              <a:gd name="f53" fmla="*/ 3500 f48 1"/>
              <a:gd name="f54" fmla="*/ 10800 f48 1"/>
              <a:gd name="f55" fmla="*/ 0 f48 1"/>
              <a:gd name="f56" fmla="*/ 21600 f48 1"/>
              <a:gd name="f57" fmla="+- f49 0 f1"/>
              <a:gd name="f58" fmla="*/ f54 1 f48"/>
              <a:gd name="f59" fmla="*/ f55 1 f48"/>
              <a:gd name="f60" fmla="*/ f56 1 f48"/>
              <a:gd name="f61" fmla="*/ f50 1 f48"/>
              <a:gd name="f62" fmla="*/ f51 1 f48"/>
              <a:gd name="f63" fmla="*/ f53 1 f48"/>
              <a:gd name="f64" fmla="*/ f52 1 f48"/>
              <a:gd name="f65" fmla="*/ f61 f44 1"/>
              <a:gd name="f66" fmla="*/ f62 f44 1"/>
              <a:gd name="f67" fmla="*/ f64 f45 1"/>
              <a:gd name="f68" fmla="*/ f63 f45 1"/>
              <a:gd name="f69" fmla="*/ f58 f44 1"/>
              <a:gd name="f70" fmla="*/ f59 f45 1"/>
              <a:gd name="f71" fmla="*/ f59 f44 1"/>
              <a:gd name="f72" fmla="*/ f58 f45 1"/>
              <a:gd name="f73" fmla="*/ f60 f45 1"/>
              <a:gd name="f74" fmla="*/ f60 f44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57">
                <a:pos x="f69" y="f70"/>
              </a:cxn>
              <a:cxn ang="f57">
                <a:pos x="f71" y="f72"/>
              </a:cxn>
              <a:cxn ang="f57">
                <a:pos x="f69" y="f73"/>
              </a:cxn>
              <a:cxn ang="f57">
                <a:pos x="f74" y="f72"/>
              </a:cxn>
            </a:cxnLst>
            <a:rect l="f65" t="f68" r="f66" b="f67"/>
            <a:pathLst>
              <a:path w="21600" h="21600">
                <a:moveTo>
                  <a:pt x="f7" y="f8"/>
                </a:moveTo>
                <a:cubicBezTo>
                  <a:pt x="f9" y="f10"/>
                  <a:pt x="f11" y="f12"/>
                  <a:pt x="f13" y="f14"/>
                </a:cubicBezTo>
                <a:cubicBezTo>
                  <a:pt x="f15" y="f16"/>
                  <a:pt x="f17" y="f18"/>
                  <a:pt x="f19" y="f20"/>
                </a:cubicBezTo>
                <a:cubicBezTo>
                  <a:pt x="f21" y="f22"/>
                  <a:pt x="f23" y="f24"/>
                  <a:pt x="f25" y="f26"/>
                </a:cubicBezTo>
                <a:cubicBezTo>
                  <a:pt x="f27" y="f28"/>
                  <a:pt x="f29" y="f30"/>
                  <a:pt x="f7" y="f31"/>
                </a:cubicBezTo>
                <a:cubicBezTo>
                  <a:pt x="f32" y="f30"/>
                  <a:pt x="f33" y="f28"/>
                  <a:pt x="f34" y="f26"/>
                </a:cubicBezTo>
                <a:cubicBezTo>
                  <a:pt x="f35" y="f24"/>
                  <a:pt x="f36" y="f22"/>
                  <a:pt x="f37" y="f20"/>
                </a:cubicBezTo>
                <a:cubicBezTo>
                  <a:pt x="f38" y="f18"/>
                  <a:pt x="f39" y="f16"/>
                  <a:pt x="f40" y="f14"/>
                </a:cubicBezTo>
                <a:cubicBezTo>
                  <a:pt x="f41" y="f12"/>
                  <a:pt x="f42" y="f10"/>
                  <a:pt x="f7" y="f8"/>
                </a:cubicBezTo>
                <a:close/>
              </a:path>
            </a:pathLst>
          </a:custGeom>
          <a:solidFill>
            <a:srgbClr val="FF0000"/>
          </a:solidFill>
          <a:ln w="0" cap="flat">
            <a:solidFill>
              <a:srgbClr val="808080"/>
            </a:solidFill>
            <a:prstDash val="solid"/>
            <a:miter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l-PL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Mangal" pitchFamily="2"/>
            </a:endParaRPr>
          </a:p>
        </p:txBody>
      </p:sp>
      <p:pic>
        <p:nvPicPr>
          <p:cNvPr id="23" name="Grafika 22" descr="Podniesiona dłoń">
            <a:extLst>
              <a:ext uri="{FF2B5EF4-FFF2-40B4-BE49-F238E27FC236}">
                <a16:creationId xmlns:a16="http://schemas.microsoft.com/office/drawing/2014/main" id="{94CA98E5-6726-4E86-AAAD-8684E3B3F7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69241" y="3458373"/>
            <a:ext cx="630911" cy="630911"/>
          </a:xfrm>
          <a:prstGeom prst="rect">
            <a:avLst/>
          </a:prstGeom>
        </p:spPr>
      </p:pic>
      <p:pic>
        <p:nvPicPr>
          <p:cNvPr id="24" name="Grafika 23" descr="Podniesiona dłoń">
            <a:extLst>
              <a:ext uri="{FF2B5EF4-FFF2-40B4-BE49-F238E27FC236}">
                <a16:creationId xmlns:a16="http://schemas.microsoft.com/office/drawing/2014/main" id="{0C665A50-C30F-4AE7-B311-468B061EAE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3810792" y="5433174"/>
            <a:ext cx="555948" cy="555948"/>
          </a:xfrm>
          <a:prstGeom prst="rect">
            <a:avLst/>
          </a:prstGeom>
        </p:spPr>
      </p:pic>
      <p:pic>
        <p:nvPicPr>
          <p:cNvPr id="26" name="Obraz 25">
            <a:extLst>
              <a:ext uri="{FF2B5EF4-FFF2-40B4-BE49-F238E27FC236}">
                <a16:creationId xmlns:a16="http://schemas.microsoft.com/office/drawing/2014/main" id="{828B5C5F-8761-4D97-925C-9BA8751453A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6827" y="3554883"/>
            <a:ext cx="259842" cy="493373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C0484803-E9CC-4C34-A28B-4B3E7E7F7F7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4236820" y="3554882"/>
            <a:ext cx="259842" cy="493373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6619BBB3-7622-8914-7434-BD49A20F02A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6097" y="323277"/>
            <a:ext cx="5377632" cy="1128201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3E1075DC-C0E0-94AD-6F1B-8702783403D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9752" y="6053342"/>
            <a:ext cx="1743075" cy="556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370277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082203B-1438-46AA-98CD-C699989CB3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093" y="285960"/>
            <a:ext cx="8534400" cy="108973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3600" b="1" dirty="0"/>
              <a:t>HODNOCENÍ</a:t>
            </a:r>
            <a:endParaRPr lang="pl-PL" sz="3600" dirty="0"/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92071BAC-CE1D-4A03-9DC7-6A33835A36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9486820"/>
              </p:ext>
            </p:extLst>
          </p:nvPr>
        </p:nvGraphicFramePr>
        <p:xfrm>
          <a:off x="1399927" y="1556141"/>
          <a:ext cx="6968732" cy="487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2531">
                  <a:extLst>
                    <a:ext uri="{9D8B030D-6E8A-4147-A177-3AD203B41FA5}">
                      <a16:colId xmlns:a16="http://schemas.microsoft.com/office/drawing/2014/main" val="2254198353"/>
                    </a:ext>
                  </a:extLst>
                </a:gridCol>
                <a:gridCol w="1742067">
                  <a:extLst>
                    <a:ext uri="{9D8B030D-6E8A-4147-A177-3AD203B41FA5}">
                      <a16:colId xmlns:a16="http://schemas.microsoft.com/office/drawing/2014/main" val="2243677536"/>
                    </a:ext>
                  </a:extLst>
                </a:gridCol>
                <a:gridCol w="1742067">
                  <a:extLst>
                    <a:ext uri="{9D8B030D-6E8A-4147-A177-3AD203B41FA5}">
                      <a16:colId xmlns:a16="http://schemas.microsoft.com/office/drawing/2014/main" val="760142592"/>
                    </a:ext>
                  </a:extLst>
                </a:gridCol>
                <a:gridCol w="1742067">
                  <a:extLst>
                    <a:ext uri="{9D8B030D-6E8A-4147-A177-3AD203B41FA5}">
                      <a16:colId xmlns:a16="http://schemas.microsoft.com/office/drawing/2014/main" val="3735832144"/>
                    </a:ext>
                  </a:extLst>
                </a:gridCol>
              </a:tblGrid>
              <a:tr h="258311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Počet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bodů</a:t>
                      </a:r>
                      <a:endParaRPr lang="pl-PL" sz="1400" b="0" i="0" u="none" strike="noStrike" kern="1200" dirty="0">
                        <a:latin typeface="Arial" pitchFamily="18"/>
                        <a:ea typeface="Lucida Sans Unicode" pitchFamily="2"/>
                        <a:cs typeface="Mangal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3890827"/>
                  </a:ext>
                </a:extLst>
              </a:tr>
              <a:tr h="1343216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600" b="1" i="0" u="none" strike="noStrike" kern="1200" dirty="0" err="1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Angažovanost</a:t>
                      </a:r>
                      <a:r>
                        <a:rPr lang="pl-PL" sz="1600" b="1" i="0" u="none" strike="noStrike" kern="1200" dirty="0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 skupiny v </a:t>
                      </a:r>
                      <a:r>
                        <a:rPr lang="pl-PL" sz="1600" b="1" i="0" u="none" strike="noStrike" kern="1200" dirty="0" err="1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práci</a:t>
                      </a:r>
                      <a:r>
                        <a:rPr lang="pl-PL" sz="1600" b="1" i="0" u="none" strike="noStrike" kern="1200" dirty="0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 a </a:t>
                      </a:r>
                      <a:r>
                        <a:rPr lang="pl-PL" sz="1600" b="1" i="0" u="none" strike="noStrike" kern="1200" dirty="0" err="1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schopnost</a:t>
                      </a:r>
                      <a:r>
                        <a:rPr lang="pl-PL" sz="1600" b="1" i="0" u="none" strike="noStrike" kern="1200" dirty="0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600" b="1" i="0" u="none" strike="noStrike" kern="1200" dirty="0" err="1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spolupráce</a:t>
                      </a:r>
                      <a:r>
                        <a:rPr lang="pl-PL" sz="1600" b="1" i="0" u="none" strike="noStrike" kern="1200" dirty="0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600" b="0" i="0" u="none" strike="noStrike" kern="1200" dirty="0" err="1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Chybějící</a:t>
                      </a:r>
                      <a:r>
                        <a:rPr lang="pl-PL" sz="1600" b="0" i="0" u="none" strike="noStrike" kern="1200" dirty="0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600" b="0" i="0" u="none" strike="noStrike" kern="1200" dirty="0" err="1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zapojení</a:t>
                      </a:r>
                      <a:r>
                        <a:rPr lang="pl-PL" sz="1600" b="0" i="0" u="none" strike="noStrike" kern="1200" dirty="0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600" b="0" i="0" u="none" strike="noStrike" kern="1200" dirty="0" err="1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všech</a:t>
                      </a:r>
                      <a:r>
                        <a:rPr lang="pl-PL" sz="1600" b="0" i="0" u="none" strike="noStrike" kern="1200" dirty="0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600" b="0" i="0" u="none" strike="noStrike" kern="1200" dirty="0" err="1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členů</a:t>
                      </a:r>
                      <a:r>
                        <a:rPr lang="pl-PL" sz="1600" b="0" i="0" u="none" strike="noStrike" kern="1200" dirty="0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 skupiny do </a:t>
                      </a:r>
                      <a:r>
                        <a:rPr lang="pl-PL" sz="1600" b="0" i="0" u="none" strike="noStrike" kern="1200" dirty="0" err="1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práce</a:t>
                      </a:r>
                      <a:r>
                        <a:rPr lang="pl-PL" sz="1600" b="0" i="0" u="none" strike="noStrike" kern="1200" dirty="0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 a </a:t>
                      </a:r>
                      <a:r>
                        <a:rPr lang="pl-PL" sz="1600" b="0" i="0" u="none" strike="noStrike" kern="1200" dirty="0" err="1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kreativní</a:t>
                      </a:r>
                      <a:r>
                        <a:rPr lang="pl-PL" sz="1600" b="0" i="0" u="none" strike="noStrike" kern="1200" dirty="0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600" b="0" i="0" u="none" strike="noStrike" kern="1200" dirty="0" err="1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spolupráce</a:t>
                      </a:r>
                      <a:r>
                        <a:rPr lang="pl-PL" sz="1600" b="0" i="0" u="none" strike="noStrike" kern="1200" dirty="0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600" b="0" i="0" u="none" strike="noStrike" kern="1200" dirty="0" err="1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Dobré</a:t>
                      </a:r>
                      <a:r>
                        <a:rPr lang="pl-PL" sz="1600" b="0" i="0" u="none" strike="noStrike" kern="1200" dirty="0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600" b="0" i="0" u="none" strike="noStrike" kern="1200" dirty="0" err="1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zapojení</a:t>
                      </a:r>
                      <a:r>
                        <a:rPr lang="pl-PL" sz="1600" b="0" i="0" u="none" strike="noStrike" kern="1200" dirty="0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 v </a:t>
                      </a:r>
                      <a:r>
                        <a:rPr lang="pl-PL" sz="1600" b="0" i="0" u="none" strike="noStrike" kern="1200" dirty="0" err="1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práci</a:t>
                      </a:r>
                      <a:r>
                        <a:rPr lang="pl-PL" sz="1600" b="0" i="0" u="none" strike="noStrike" kern="1200" dirty="0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600" b="0" i="0" u="none" strike="noStrike" kern="1200" dirty="0" err="1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všech</a:t>
                      </a:r>
                      <a:r>
                        <a:rPr lang="pl-PL" sz="1600" b="0" i="0" u="none" strike="noStrike" kern="1200" dirty="0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600" b="0" i="0" u="none" strike="noStrike" kern="1200" dirty="0" err="1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členů</a:t>
                      </a:r>
                      <a:r>
                        <a:rPr lang="pl-PL" sz="1600" b="0" i="0" u="none" strike="noStrike" kern="1200" dirty="0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 skupiny. </a:t>
                      </a:r>
                      <a:r>
                        <a:rPr lang="pl-PL" sz="1600" b="0" i="0" u="none" strike="noStrike" kern="1200" dirty="0" err="1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Úroveň</a:t>
                      </a:r>
                      <a:r>
                        <a:rPr lang="pl-PL" sz="1600" b="0" i="0" u="none" strike="noStrike" kern="1200" dirty="0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600" b="0" i="0" u="none" strike="noStrike" kern="1200" dirty="0" err="1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spolupráce</a:t>
                      </a:r>
                      <a:r>
                        <a:rPr lang="pl-PL" sz="1600" b="0" i="0" u="none" strike="noStrike" kern="1200" dirty="0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 je </a:t>
                      </a:r>
                      <a:r>
                        <a:rPr lang="pl-PL" sz="1600" b="0" i="0" u="none" strike="noStrike" kern="1200" dirty="0" err="1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uspokojivá</a:t>
                      </a:r>
                      <a:r>
                        <a:rPr lang="pl-PL" sz="1600" b="0" i="0" u="none" strike="noStrike" kern="1200" dirty="0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600" b="0" i="0" u="none" strike="noStrike" kern="1200" dirty="0" err="1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Plné</a:t>
                      </a:r>
                      <a:r>
                        <a:rPr lang="pl-PL" sz="1600" b="0" i="0" u="none" strike="noStrike" kern="1200" dirty="0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600" b="0" i="0" u="none" strike="noStrike" kern="1200" dirty="0" err="1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zapojení</a:t>
                      </a:r>
                      <a:r>
                        <a:rPr lang="pl-PL" sz="1600" b="0" i="0" u="none" strike="noStrike" kern="1200" dirty="0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600" b="0" i="0" u="none" strike="noStrike" kern="1200" dirty="0" err="1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všech</a:t>
                      </a:r>
                      <a:r>
                        <a:rPr lang="pl-PL" sz="1600" b="0" i="0" u="none" strike="noStrike" kern="1200" dirty="0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600" b="0" i="0" u="none" strike="noStrike" kern="1200" dirty="0" err="1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členů</a:t>
                      </a:r>
                      <a:r>
                        <a:rPr lang="pl-PL" sz="1600" b="0" i="0" u="none" strike="noStrike" kern="1200" dirty="0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 skupiny do </a:t>
                      </a:r>
                      <a:r>
                        <a:rPr lang="pl-PL" sz="1600" b="0" i="0" u="none" strike="noStrike" kern="1200" dirty="0" err="1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práce</a:t>
                      </a:r>
                      <a:r>
                        <a:rPr lang="pl-PL" sz="1600" b="0" i="0" u="none" strike="noStrike" kern="1200" dirty="0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. </a:t>
                      </a:r>
                      <a:r>
                        <a:rPr lang="pl-PL" sz="1600" b="0" i="0" u="none" strike="noStrike" kern="1200" dirty="0" err="1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Vzájemné</a:t>
                      </a:r>
                      <a:r>
                        <a:rPr lang="pl-PL" sz="1600" b="0" i="0" u="none" strike="noStrike" kern="1200" dirty="0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600" b="0" i="0" u="none" strike="noStrike" kern="1200" dirty="0" err="1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povzbuzování</a:t>
                      </a:r>
                      <a:r>
                        <a:rPr lang="pl-PL" sz="1600" b="0" i="0" u="none" strike="noStrike" kern="1200" dirty="0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 k </a:t>
                      </a:r>
                      <a:r>
                        <a:rPr lang="pl-PL" sz="1600" b="0" i="0" u="none" strike="noStrike" kern="1200" dirty="0" err="1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práci</a:t>
                      </a:r>
                      <a:r>
                        <a:rPr lang="pl-PL" sz="1600" b="0" i="0" u="none" strike="noStrike" kern="1200" dirty="0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. </a:t>
                      </a:r>
                      <a:r>
                        <a:rPr lang="pl-PL" sz="1600" b="0" i="0" u="none" strike="noStrike" kern="1200" dirty="0" err="1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Schopnost</a:t>
                      </a:r>
                      <a:r>
                        <a:rPr lang="pl-PL" sz="1600" b="0" i="0" u="none" strike="noStrike" kern="1200" dirty="0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600" b="0" i="0" u="none" strike="noStrike" kern="1200" dirty="0" err="1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spolupráce</a:t>
                      </a:r>
                      <a:r>
                        <a:rPr lang="pl-PL" sz="1600" b="0" i="0" u="none" strike="noStrike" kern="1200" dirty="0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600" b="0" i="0" u="none" strike="noStrike" kern="1200" dirty="0" err="1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ve</a:t>
                      </a:r>
                      <a:r>
                        <a:rPr lang="pl-PL" sz="1600" b="0" i="0" u="none" strike="noStrike" kern="1200" dirty="0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600" b="0" i="0" u="none" strike="noStrike" kern="1200" dirty="0" err="1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skupině</a:t>
                      </a:r>
                      <a:r>
                        <a:rPr lang="pl-PL" sz="1600" b="0" i="0" u="none" strike="noStrike" kern="1200" dirty="0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 na </a:t>
                      </a:r>
                      <a:r>
                        <a:rPr lang="pl-PL" sz="1600" b="0" i="0" u="none" strike="noStrike" kern="1200" dirty="0" err="1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vysoké</a:t>
                      </a:r>
                      <a:r>
                        <a:rPr lang="pl-PL" sz="1600" b="0" i="0" u="none" strike="noStrike" kern="1200" dirty="0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600" b="0" i="0" u="none" strike="noStrike" kern="1200" dirty="0" err="1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úrovni</a:t>
                      </a:r>
                      <a:r>
                        <a:rPr lang="pl-PL" sz="1600" b="0" i="0" u="none" strike="noStrike" kern="1200" dirty="0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1735294"/>
                  </a:ext>
                </a:extLst>
              </a:tr>
              <a:tr h="2100462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600" b="1" i="0" u="none" strike="noStrike" kern="1200" dirty="0" err="1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Prezentace</a:t>
                      </a:r>
                      <a:endParaRPr lang="pl-PL" sz="1600" b="1" i="0" u="none" strike="noStrike" kern="1200" dirty="0">
                        <a:latin typeface="Arial" pitchFamily="34"/>
                        <a:ea typeface="Lucida Sans Unicode" pitchFamily="2"/>
                        <a:cs typeface="Mangal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600" b="0" i="0" u="none" strike="noStrike" kern="1200" dirty="0" err="1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Prezentace</a:t>
                      </a:r>
                      <a:r>
                        <a:rPr lang="pl-PL" sz="1600" b="0" i="0" u="none" strike="noStrike" kern="1200" dirty="0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600" b="0" i="0" u="none" strike="noStrike" kern="1200" dirty="0" err="1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pouze</a:t>
                      </a:r>
                      <a:r>
                        <a:rPr lang="pl-PL" sz="1600" b="0" i="0" u="none" strike="noStrike" kern="1200" dirty="0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600" b="0" i="0" u="none" strike="noStrike" kern="1200" dirty="0" err="1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přečtena</a:t>
                      </a:r>
                      <a:r>
                        <a:rPr lang="pl-PL" sz="1600" b="0" i="0" u="none" strike="noStrike" kern="1200" dirty="0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. </a:t>
                      </a:r>
                      <a:r>
                        <a:rPr lang="pl-PL" sz="1600" b="0" i="0" u="none" strike="noStrike" kern="1200" dirty="0" err="1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Chybějící</a:t>
                      </a:r>
                      <a:r>
                        <a:rPr lang="pl-PL" sz="1600" b="0" i="0" u="none" strike="noStrike" kern="1200" dirty="0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600" b="0" i="0" u="none" strike="noStrike" kern="1200" dirty="0" err="1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odpovědi</a:t>
                      </a:r>
                      <a:r>
                        <a:rPr lang="pl-PL" sz="1600" b="0" i="0" u="none" strike="noStrike" kern="1200" dirty="0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 na </a:t>
                      </a:r>
                      <a:r>
                        <a:rPr lang="pl-PL" sz="1600" b="0" i="0" u="none" strike="noStrike" kern="1200" dirty="0" err="1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kontrolní</a:t>
                      </a:r>
                      <a:r>
                        <a:rPr lang="pl-PL" sz="1600" b="0" i="0" u="none" strike="noStrike" kern="1200" dirty="0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600" b="0" i="0" u="none" strike="noStrike" kern="1200" dirty="0" err="1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otázky</a:t>
                      </a:r>
                      <a:r>
                        <a:rPr lang="pl-PL" sz="1600" b="0" i="0" u="none" strike="noStrike" kern="1200" dirty="0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 ze </a:t>
                      </a:r>
                      <a:r>
                        <a:rPr lang="pl-PL" sz="1600" b="0" i="0" u="none" strike="noStrike" kern="1200" dirty="0" err="1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strany</a:t>
                      </a:r>
                      <a:r>
                        <a:rPr lang="pl-PL" sz="1600" b="0" i="0" u="none" strike="noStrike" kern="1200" dirty="0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600" b="0" i="0" u="none" strike="noStrike" kern="1200" dirty="0" err="1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učitele</a:t>
                      </a:r>
                      <a:r>
                        <a:rPr lang="pl-PL" sz="1600" b="0" i="0" u="none" strike="noStrike" kern="1200" dirty="0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600" b="0" i="0" u="none" strike="noStrike" kern="1200" dirty="0" err="1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Prezentace</a:t>
                      </a:r>
                      <a:r>
                        <a:rPr lang="pl-PL" sz="1600" b="0" i="0" u="none" strike="noStrike" kern="1200" dirty="0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 je </a:t>
                      </a:r>
                      <a:r>
                        <a:rPr lang="pl-PL" sz="1600" b="0" i="0" u="none" strike="noStrike" kern="1200" dirty="0" err="1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částečně</a:t>
                      </a:r>
                      <a:r>
                        <a:rPr lang="pl-PL" sz="1600" b="0" i="0" u="none" strike="noStrike" kern="1200" dirty="0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600" b="0" i="0" u="none" strike="noStrike" kern="1200" dirty="0" err="1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vyřčena</a:t>
                      </a:r>
                      <a:r>
                        <a:rPr lang="pl-PL" sz="1600" b="0" i="0" u="none" strike="noStrike" kern="1200" dirty="0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 z </a:t>
                      </a:r>
                      <a:r>
                        <a:rPr lang="pl-PL" sz="1600" b="0" i="0" u="none" strike="noStrike" kern="1200" dirty="0" err="1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paměti</a:t>
                      </a:r>
                      <a:r>
                        <a:rPr lang="pl-PL" sz="1600" b="0" i="0" u="none" strike="noStrike" kern="1200" dirty="0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 a </a:t>
                      </a:r>
                      <a:r>
                        <a:rPr lang="pl-PL" sz="1600" b="0" i="0" u="none" strike="noStrike" kern="1200" dirty="0" err="1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částečně</a:t>
                      </a:r>
                      <a:r>
                        <a:rPr lang="pl-PL" sz="1600" b="0" i="0" u="none" strike="noStrike" kern="1200" dirty="0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600" b="0" i="0" u="none" strike="noStrike" kern="1200" dirty="0" err="1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přečtena</a:t>
                      </a:r>
                      <a:r>
                        <a:rPr lang="pl-PL" sz="1600" b="0" i="0" u="none" strike="noStrike" kern="1200" dirty="0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. </a:t>
                      </a:r>
                      <a:r>
                        <a:rPr lang="pl-PL" sz="1600" b="0" i="0" u="none" strike="noStrike" kern="1200" dirty="0" err="1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Chybí</a:t>
                      </a:r>
                      <a:r>
                        <a:rPr lang="pl-PL" sz="1600" b="0" i="0" u="none" strike="noStrike" kern="1200" dirty="0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600" b="0" i="0" u="none" strike="noStrike" kern="1200" dirty="0" err="1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uspokojivé</a:t>
                      </a:r>
                      <a:r>
                        <a:rPr lang="pl-PL" sz="1600" b="0" i="0" u="none" strike="noStrike" kern="1200" dirty="0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600" b="0" i="0" u="none" strike="noStrike" kern="1200" dirty="0" err="1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odpovědi</a:t>
                      </a:r>
                      <a:r>
                        <a:rPr lang="pl-PL" sz="1600" b="0" i="0" u="none" strike="noStrike" kern="1200" dirty="0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 na </a:t>
                      </a:r>
                      <a:r>
                        <a:rPr lang="pl-PL" sz="1600" b="0" i="0" u="none" strike="noStrike" kern="1200" dirty="0" err="1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kontrolní</a:t>
                      </a:r>
                      <a:r>
                        <a:rPr lang="pl-PL" sz="1600" b="0" i="0" u="none" strike="noStrike" kern="1200" dirty="0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600" b="0" i="0" u="none" strike="noStrike" kern="1200" dirty="0" err="1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otázky</a:t>
                      </a:r>
                      <a:r>
                        <a:rPr lang="pl-PL" sz="1600" b="0" i="0" u="none" strike="noStrike" kern="1200" dirty="0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600" b="0" i="0" u="none" strike="noStrike" kern="1200" dirty="0" err="1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učitele</a:t>
                      </a:r>
                      <a:r>
                        <a:rPr lang="pl-PL" sz="1600" b="0" i="0" u="none" strike="noStrike" kern="1200" dirty="0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pl-PL" sz="1600" b="0" i="0" u="none" strike="noStrike" kern="1200" dirty="0">
                        <a:latin typeface="Arial" pitchFamily="34"/>
                        <a:ea typeface="Lucida Sans Unicode" pitchFamily="2"/>
                        <a:cs typeface="Mangal" pitchFamily="2"/>
                      </a:endParaRPr>
                    </a:p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600" b="0" i="0" u="none" strike="noStrike" kern="1200" dirty="0" err="1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Prezentace</a:t>
                      </a:r>
                      <a:r>
                        <a:rPr lang="pl-PL" sz="1600" b="0" i="0" u="none" strike="noStrike" kern="1200" dirty="0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600" b="0" i="0" u="none" strike="noStrike" kern="1200" dirty="0" err="1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zpaměti</a:t>
                      </a:r>
                      <a:r>
                        <a:rPr lang="pl-PL" sz="1600" b="0" i="0" u="none" strike="noStrike" kern="1200" dirty="0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. </a:t>
                      </a:r>
                      <a:r>
                        <a:rPr lang="pl-PL" sz="1600" b="0" i="0" u="none" strike="noStrike" kern="1200" dirty="0" err="1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Správné</a:t>
                      </a:r>
                      <a:r>
                        <a:rPr lang="pl-PL" sz="1600" b="0" i="0" u="none" strike="noStrike" kern="1200" dirty="0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600" b="0" i="0" u="none" strike="noStrike" kern="1200" dirty="0" err="1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odpovědi</a:t>
                      </a:r>
                      <a:r>
                        <a:rPr lang="pl-PL" sz="1600" b="0" i="0" u="none" strike="noStrike" kern="1200" dirty="0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 na </a:t>
                      </a:r>
                      <a:r>
                        <a:rPr lang="pl-PL" sz="1600" b="0" i="0" u="none" strike="noStrike" kern="1200" dirty="0" err="1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otázky</a:t>
                      </a:r>
                      <a:r>
                        <a:rPr lang="pl-PL" sz="1600" b="0" i="0" u="none" strike="noStrike" kern="1200" dirty="0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600" b="0" i="0" u="none" strike="noStrike" kern="1200" dirty="0" err="1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učitele</a:t>
                      </a:r>
                      <a:r>
                        <a:rPr lang="pl-PL" sz="1600" b="0" i="0" u="none" strike="noStrike" kern="1200" dirty="0">
                          <a:latin typeface="Arial" pitchFamily="34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9137033"/>
                  </a:ext>
                </a:extLst>
              </a:tr>
            </a:tbl>
          </a:graphicData>
        </a:graphic>
      </p:graphicFrame>
      <p:pic>
        <p:nvPicPr>
          <p:cNvPr id="5" name="Picture 2" descr="Grafika, Wykres, Wynik, Obroty, Zysk">
            <a:extLst>
              <a:ext uri="{FF2B5EF4-FFF2-40B4-BE49-F238E27FC236}">
                <a16:creationId xmlns:a16="http://schemas.microsoft.com/office/drawing/2014/main" id="{011B9ADC-615F-45A4-86C0-409B3D9E52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5727" y="363794"/>
            <a:ext cx="1752691" cy="1661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3D5D53A3-FF66-7846-8453-2D4408C71C3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9752" y="6043510"/>
            <a:ext cx="1743075" cy="556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240987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440114B-1C97-4C4E-B046-5339D7B6F9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470517"/>
            <a:ext cx="8534400" cy="107419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4000" b="1" dirty="0"/>
              <a:t>HODNOCENÍ</a:t>
            </a:r>
          </a:p>
          <a:p>
            <a:endParaRPr lang="pl-PL" dirty="0"/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E4B62AE7-290F-4852-8529-A3E2371D87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856568"/>
              </p:ext>
            </p:extLst>
          </p:nvPr>
        </p:nvGraphicFramePr>
        <p:xfrm>
          <a:off x="1765760" y="1600380"/>
          <a:ext cx="6371304" cy="38282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85652">
                  <a:extLst>
                    <a:ext uri="{9D8B030D-6E8A-4147-A177-3AD203B41FA5}">
                      <a16:colId xmlns:a16="http://schemas.microsoft.com/office/drawing/2014/main" val="633899689"/>
                    </a:ext>
                  </a:extLst>
                </a:gridCol>
                <a:gridCol w="3185652">
                  <a:extLst>
                    <a:ext uri="{9D8B030D-6E8A-4147-A177-3AD203B41FA5}">
                      <a16:colId xmlns:a16="http://schemas.microsoft.com/office/drawing/2014/main" val="473720725"/>
                    </a:ext>
                  </a:extLst>
                </a:gridCol>
              </a:tblGrid>
              <a:tr h="562059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latin typeface="Jokerman" panose="04090605060D06020702" pitchFamily="82" charset="0"/>
                        </a:rPr>
                        <a:t>&lt;4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err="1">
                          <a:effectLst/>
                        </a:rPr>
                        <a:t>Nedostatečná</a:t>
                      </a:r>
                      <a:endParaRPr lang="pl-PL" sz="24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46243317"/>
                  </a:ext>
                </a:extLst>
              </a:tr>
              <a:tr h="562059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latin typeface="Jokerman" panose="04090605060D06020702" pitchFamily="82" charset="0"/>
                        </a:rPr>
                        <a:t>4-5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err="1">
                          <a:effectLst/>
                        </a:rPr>
                        <a:t>Dostatečný</a:t>
                      </a:r>
                      <a:endParaRPr lang="pl-PL" sz="24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46610860"/>
                  </a:ext>
                </a:extLst>
              </a:tr>
              <a:tr h="562059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latin typeface="Jokerman" panose="04090605060D06020702" pitchFamily="82" charset="0"/>
                        </a:rPr>
                        <a:t>6-7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err="1">
                          <a:effectLst/>
                        </a:rPr>
                        <a:t>Dostatečný</a:t>
                      </a:r>
                      <a:endParaRPr lang="pl-PL" sz="24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65688775"/>
                  </a:ext>
                </a:extLst>
              </a:tr>
              <a:tr h="562059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latin typeface="Jokerman" panose="04090605060D06020702" pitchFamily="82" charset="0"/>
                        </a:rPr>
                        <a:t>8-9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err="1">
                          <a:effectLst/>
                        </a:rPr>
                        <a:t>Dobře</a:t>
                      </a:r>
                      <a:endParaRPr lang="pl-PL" sz="24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61834573"/>
                  </a:ext>
                </a:extLst>
              </a:tr>
              <a:tr h="562059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latin typeface="Jokerman" panose="04090605060D06020702" pitchFamily="82" charset="0"/>
                        </a:rPr>
                        <a:t>10-11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err="1">
                          <a:effectLst/>
                        </a:rPr>
                        <a:t>Chvalitebně</a:t>
                      </a:r>
                      <a:r>
                        <a:rPr lang="pl-PL" sz="2400" dirty="0">
                          <a:effectLst/>
                        </a:rPr>
                        <a:t>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03799105"/>
                  </a:ext>
                </a:extLst>
              </a:tr>
              <a:tr h="562059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latin typeface="Jokerman" panose="04090605060D06020702" pitchFamily="82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err="1">
                          <a:effectLst/>
                        </a:rPr>
                        <a:t>Výborně</a:t>
                      </a:r>
                      <a:endParaRPr lang="pl-PL" sz="24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02568378"/>
                  </a:ext>
                </a:extLst>
              </a:tr>
              <a:tr h="455892"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3023740"/>
                  </a:ext>
                </a:extLst>
              </a:tr>
            </a:tbl>
          </a:graphicData>
        </a:graphic>
      </p:graphicFrame>
      <p:pic>
        <p:nvPicPr>
          <p:cNvPr id="9" name="Picture 2" descr="Grafika, Wykres, Wynik, Obroty, Zysk">
            <a:extLst>
              <a:ext uri="{FF2B5EF4-FFF2-40B4-BE49-F238E27FC236}">
                <a16:creationId xmlns:a16="http://schemas.microsoft.com/office/drawing/2014/main" id="{F84DA7B5-6675-4D7E-BF46-6CC6BA85F6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5775" y="404993"/>
            <a:ext cx="1942013" cy="1761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1991C94E-96A3-40BC-D828-C682691AFC1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64713" y="6004181"/>
            <a:ext cx="1743075" cy="556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457490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5" name="Rectangle 134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218" name="Picture 2" descr="Sowa, Ptak, Książka, Wise, Natura, Znak">
            <a:extLst>
              <a:ext uri="{FF2B5EF4-FFF2-40B4-BE49-F238E27FC236}">
                <a16:creationId xmlns:a16="http://schemas.microsoft.com/office/drawing/2014/main" id="{29DD84AD-0D30-4AD6-A050-66B1B683BE9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020" r="27753" b="2"/>
          <a:stretch/>
        </p:blipFill>
        <p:spPr bwMode="auto">
          <a:xfrm>
            <a:off x="404395" y="509325"/>
            <a:ext cx="2981857" cy="5839349"/>
          </a:xfrm>
          <a:prstGeom prst="rect">
            <a:avLst/>
          </a:prstGeom>
          <a:noFill/>
          <a:effectLst>
            <a:innerShdw blurRad="57150" dist="38100" dir="14460000">
              <a:prstClr val="black">
                <a:alpha val="70000"/>
              </a:prstClr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7" name="Group 136"/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138" name="Straight Connector 137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Connector 138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Connector 139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Connector 141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ytuł 1">
            <a:extLst>
              <a:ext uri="{FF2B5EF4-FFF2-40B4-BE49-F238E27FC236}">
                <a16:creationId xmlns:a16="http://schemas.microsoft.com/office/drawing/2014/main" id="{0E38C1B8-1464-4E8F-B741-F6E1A16279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4612" y="1894558"/>
            <a:ext cx="7491371" cy="3819370"/>
          </a:xfrm>
        </p:spPr>
        <p:txBody>
          <a:bodyPr>
            <a:noAutofit/>
          </a:bodyPr>
          <a:lstStyle/>
          <a:p>
            <a:pPr lvl="0">
              <a:lnSpc>
                <a:spcPct val="90000"/>
              </a:lnSpc>
            </a:pPr>
            <a:r>
              <a:rPr lang="pl-PL" sz="2000" b="1" dirty="0" err="1">
                <a:solidFill>
                  <a:schemeClr val="bg1"/>
                </a:solidFill>
              </a:rPr>
              <a:t>Jaké</a:t>
            </a:r>
            <a:r>
              <a:rPr lang="pl-PL" sz="2000" b="1" dirty="0">
                <a:solidFill>
                  <a:schemeClr val="bg1"/>
                </a:solidFill>
              </a:rPr>
              <a:t> </a:t>
            </a:r>
            <a:r>
              <a:rPr lang="pl-PL" sz="2000" b="1" dirty="0" err="1">
                <a:solidFill>
                  <a:schemeClr val="bg1"/>
                </a:solidFill>
              </a:rPr>
              <a:t>výhody</a:t>
            </a:r>
            <a:r>
              <a:rPr lang="pl-PL" sz="2000" b="1" dirty="0">
                <a:solidFill>
                  <a:schemeClr val="bg1"/>
                </a:solidFill>
              </a:rPr>
              <a:t> </a:t>
            </a:r>
            <a:r>
              <a:rPr lang="pl-PL" sz="2000" b="1" dirty="0" err="1">
                <a:solidFill>
                  <a:schemeClr val="bg1"/>
                </a:solidFill>
              </a:rPr>
              <a:t>jste</a:t>
            </a:r>
            <a:r>
              <a:rPr lang="pl-PL" sz="2000" b="1" dirty="0">
                <a:solidFill>
                  <a:schemeClr val="bg1"/>
                </a:solidFill>
              </a:rPr>
              <a:t> </a:t>
            </a:r>
            <a:r>
              <a:rPr lang="pl-PL" sz="2000" b="1" dirty="0" err="1">
                <a:solidFill>
                  <a:schemeClr val="bg1"/>
                </a:solidFill>
              </a:rPr>
              <a:t>získali</a:t>
            </a:r>
            <a:r>
              <a:rPr lang="pl-PL" sz="2000" b="1" dirty="0">
                <a:solidFill>
                  <a:schemeClr val="bg1"/>
                </a:solidFill>
              </a:rPr>
              <a:t> z </a:t>
            </a:r>
            <a:r>
              <a:rPr lang="pl-PL" sz="2000" b="1" dirty="0" err="1">
                <a:solidFill>
                  <a:schemeClr val="bg1"/>
                </a:solidFill>
              </a:rPr>
              <a:t>realizace</a:t>
            </a:r>
            <a:r>
              <a:rPr lang="pl-PL" sz="2000" b="1" dirty="0">
                <a:solidFill>
                  <a:schemeClr val="bg1"/>
                </a:solidFill>
              </a:rPr>
              <a:t> </a:t>
            </a:r>
            <a:r>
              <a:rPr lang="pl-PL" sz="2000" b="1" dirty="0" err="1">
                <a:solidFill>
                  <a:schemeClr val="bg1"/>
                </a:solidFill>
              </a:rPr>
              <a:t>tohoto</a:t>
            </a:r>
            <a:r>
              <a:rPr lang="pl-PL" sz="2000" b="1" dirty="0">
                <a:solidFill>
                  <a:schemeClr val="bg1"/>
                </a:solidFill>
              </a:rPr>
              <a:t> projektu?</a:t>
            </a:r>
            <a:br>
              <a:rPr lang="pl-PL" sz="2000" b="1" dirty="0">
                <a:solidFill>
                  <a:schemeClr val="bg1"/>
                </a:solidFill>
              </a:rPr>
            </a:br>
            <a:br>
              <a:rPr lang="pl-PL" sz="2000" b="1" dirty="0">
                <a:solidFill>
                  <a:schemeClr val="bg1"/>
                </a:solidFill>
              </a:rPr>
            </a:br>
            <a:r>
              <a:rPr lang="pl-PL" sz="2000" b="1" dirty="0">
                <a:solidFill>
                  <a:schemeClr val="bg1"/>
                </a:solidFill>
              </a:rPr>
              <a:t>1. </a:t>
            </a:r>
            <a:r>
              <a:rPr lang="pl-PL" sz="2000" b="1" dirty="0" err="1">
                <a:solidFill>
                  <a:schemeClr val="bg1"/>
                </a:solidFill>
              </a:rPr>
              <a:t>Naučení</a:t>
            </a:r>
            <a:r>
              <a:rPr lang="pl-PL" sz="2000" b="1" dirty="0">
                <a:solidFill>
                  <a:schemeClr val="bg1"/>
                </a:solidFill>
              </a:rPr>
              <a:t> </a:t>
            </a:r>
            <a:r>
              <a:rPr lang="pl-PL" sz="2000" b="1" dirty="0" err="1">
                <a:solidFill>
                  <a:schemeClr val="bg1"/>
                </a:solidFill>
              </a:rPr>
              <a:t>se</a:t>
            </a:r>
            <a:r>
              <a:rPr lang="pl-PL" sz="2000" b="1" dirty="0">
                <a:solidFill>
                  <a:schemeClr val="bg1"/>
                </a:solidFill>
              </a:rPr>
              <a:t> </a:t>
            </a:r>
            <a:r>
              <a:rPr lang="pl-PL" sz="2000" b="1" dirty="0" err="1">
                <a:solidFill>
                  <a:schemeClr val="bg1"/>
                </a:solidFill>
              </a:rPr>
              <a:t>mimiky</a:t>
            </a:r>
            <a:r>
              <a:rPr lang="pl-PL" sz="2000" b="1" dirty="0">
                <a:solidFill>
                  <a:schemeClr val="bg1"/>
                </a:solidFill>
              </a:rPr>
              <a:t> </a:t>
            </a:r>
            <a:r>
              <a:rPr lang="pl-PL" sz="2000" b="1" dirty="0" err="1">
                <a:solidFill>
                  <a:schemeClr val="bg1"/>
                </a:solidFill>
              </a:rPr>
              <a:t>se</a:t>
            </a:r>
            <a:r>
              <a:rPr lang="pl-PL" sz="2000" b="1" dirty="0">
                <a:solidFill>
                  <a:schemeClr val="bg1"/>
                </a:solidFill>
              </a:rPr>
              <a:t> </a:t>
            </a:r>
            <a:r>
              <a:rPr lang="pl-PL" sz="2000" b="1" dirty="0" err="1">
                <a:solidFill>
                  <a:schemeClr val="bg1"/>
                </a:solidFill>
              </a:rPr>
              <a:t>může</a:t>
            </a:r>
            <a:r>
              <a:rPr lang="pl-PL" sz="2000" b="1" dirty="0">
                <a:solidFill>
                  <a:schemeClr val="bg1"/>
                </a:solidFill>
              </a:rPr>
              <a:t> </a:t>
            </a:r>
            <a:r>
              <a:rPr lang="pl-PL" sz="2000" b="1" dirty="0" err="1">
                <a:solidFill>
                  <a:schemeClr val="bg1"/>
                </a:solidFill>
              </a:rPr>
              <a:t>ukázat</a:t>
            </a:r>
            <a:r>
              <a:rPr lang="pl-PL" sz="2000" b="1" dirty="0">
                <a:solidFill>
                  <a:schemeClr val="bg1"/>
                </a:solidFill>
              </a:rPr>
              <a:t> jako </a:t>
            </a:r>
            <a:r>
              <a:rPr lang="pl-PL" sz="2000" b="1" dirty="0" err="1">
                <a:solidFill>
                  <a:schemeClr val="bg1"/>
                </a:solidFill>
              </a:rPr>
              <a:t>skvělá</a:t>
            </a:r>
            <a:r>
              <a:rPr lang="pl-PL" sz="2000" b="1" dirty="0">
                <a:solidFill>
                  <a:schemeClr val="bg1"/>
                </a:solidFill>
              </a:rPr>
              <a:t> </a:t>
            </a:r>
            <a:r>
              <a:rPr lang="pl-PL" sz="2000" b="1" dirty="0" err="1">
                <a:solidFill>
                  <a:schemeClr val="bg1"/>
                </a:solidFill>
              </a:rPr>
              <a:t>zábava</a:t>
            </a:r>
            <a:r>
              <a:rPr lang="pl-PL" sz="2000" b="1" dirty="0">
                <a:solidFill>
                  <a:schemeClr val="bg1"/>
                </a:solidFill>
              </a:rPr>
              <a:t>, </a:t>
            </a:r>
            <a:r>
              <a:rPr lang="pl-PL" sz="2000" b="1" dirty="0" err="1">
                <a:solidFill>
                  <a:schemeClr val="bg1"/>
                </a:solidFill>
              </a:rPr>
              <a:t>která</a:t>
            </a:r>
            <a:r>
              <a:rPr lang="pl-PL" sz="2000" b="1" dirty="0">
                <a:solidFill>
                  <a:schemeClr val="bg1"/>
                </a:solidFill>
              </a:rPr>
              <a:t> </a:t>
            </a:r>
            <a:r>
              <a:rPr lang="pl-PL" sz="2000" b="1" dirty="0" err="1">
                <a:solidFill>
                  <a:schemeClr val="bg1"/>
                </a:solidFill>
              </a:rPr>
              <a:t>navíc</a:t>
            </a:r>
            <a:r>
              <a:rPr lang="pl-PL" sz="2000" b="1" dirty="0">
                <a:solidFill>
                  <a:schemeClr val="bg1"/>
                </a:solidFill>
              </a:rPr>
              <a:t> </a:t>
            </a:r>
            <a:r>
              <a:rPr lang="pl-PL" sz="2000" b="1" dirty="0" err="1">
                <a:solidFill>
                  <a:schemeClr val="bg1"/>
                </a:solidFill>
              </a:rPr>
              <a:t>posiluje</a:t>
            </a:r>
            <a:r>
              <a:rPr lang="pl-PL" sz="2000" b="1" dirty="0">
                <a:solidFill>
                  <a:schemeClr val="bg1"/>
                </a:solidFill>
              </a:rPr>
              <a:t> </a:t>
            </a:r>
            <a:r>
              <a:rPr lang="pl-PL" sz="2000" b="1" dirty="0" err="1">
                <a:solidFill>
                  <a:schemeClr val="bg1"/>
                </a:solidFill>
              </a:rPr>
              <a:t>svaly</a:t>
            </a:r>
            <a:r>
              <a:rPr lang="pl-PL" sz="2000" b="1" dirty="0">
                <a:solidFill>
                  <a:schemeClr val="bg1"/>
                </a:solidFill>
              </a:rPr>
              <a:t> </a:t>
            </a:r>
            <a:r>
              <a:rPr lang="pl-PL" sz="2000" b="1" dirty="0" err="1">
                <a:solidFill>
                  <a:schemeClr val="bg1"/>
                </a:solidFill>
              </a:rPr>
              <a:t>obličeje</a:t>
            </a:r>
            <a:r>
              <a:rPr lang="pl-PL" sz="2000" b="1" dirty="0">
                <a:solidFill>
                  <a:schemeClr val="bg1"/>
                </a:solidFill>
              </a:rPr>
              <a:t>.</a:t>
            </a:r>
            <a:br>
              <a:rPr lang="pl-PL" sz="2000" b="1" dirty="0">
                <a:solidFill>
                  <a:schemeClr val="bg1"/>
                </a:solidFill>
              </a:rPr>
            </a:br>
            <a:br>
              <a:rPr lang="pl-PL" sz="2000" b="1" dirty="0">
                <a:solidFill>
                  <a:schemeClr val="bg1"/>
                </a:solidFill>
              </a:rPr>
            </a:br>
            <a:r>
              <a:rPr lang="pl-PL" sz="2000" b="1" dirty="0">
                <a:solidFill>
                  <a:schemeClr val="bg1"/>
                </a:solidFill>
              </a:rPr>
              <a:t>2. </a:t>
            </a:r>
            <a:r>
              <a:rPr lang="pl-PL" sz="2000" b="1" dirty="0" err="1">
                <a:solidFill>
                  <a:schemeClr val="bg1"/>
                </a:solidFill>
              </a:rPr>
              <a:t>Vzbuzení</a:t>
            </a:r>
            <a:r>
              <a:rPr lang="pl-PL" sz="2000" b="1" dirty="0">
                <a:solidFill>
                  <a:schemeClr val="bg1"/>
                </a:solidFill>
              </a:rPr>
              <a:t> </a:t>
            </a:r>
            <a:r>
              <a:rPr lang="pl-PL" sz="2000" b="1" dirty="0" err="1">
                <a:solidFill>
                  <a:schemeClr val="bg1"/>
                </a:solidFill>
              </a:rPr>
              <a:t>zájmu</a:t>
            </a:r>
            <a:r>
              <a:rPr lang="pl-PL" sz="2000" b="1" dirty="0">
                <a:solidFill>
                  <a:schemeClr val="bg1"/>
                </a:solidFill>
              </a:rPr>
              <a:t> o </a:t>
            </a:r>
            <a:r>
              <a:rPr lang="pl-PL" sz="2000" b="1" dirty="0" err="1">
                <a:solidFill>
                  <a:schemeClr val="bg1"/>
                </a:solidFill>
              </a:rPr>
              <a:t>mimické</a:t>
            </a:r>
            <a:r>
              <a:rPr lang="pl-PL" sz="2000" b="1" dirty="0">
                <a:solidFill>
                  <a:schemeClr val="bg1"/>
                </a:solidFill>
              </a:rPr>
              <a:t> </a:t>
            </a:r>
            <a:r>
              <a:rPr lang="pl-PL" sz="2000" b="1" dirty="0" err="1">
                <a:solidFill>
                  <a:schemeClr val="bg1"/>
                </a:solidFill>
              </a:rPr>
              <a:t>hry</a:t>
            </a:r>
            <a:r>
              <a:rPr lang="pl-PL" sz="2000" b="1" dirty="0">
                <a:solidFill>
                  <a:schemeClr val="bg1"/>
                </a:solidFill>
              </a:rPr>
              <a:t>.</a:t>
            </a:r>
            <a:br>
              <a:rPr lang="pl-PL" sz="2000" b="1" dirty="0">
                <a:solidFill>
                  <a:schemeClr val="bg1"/>
                </a:solidFill>
              </a:rPr>
            </a:br>
            <a:r>
              <a:rPr lang="pl-PL" sz="2000" b="1" dirty="0" err="1">
                <a:solidFill>
                  <a:schemeClr val="bg1"/>
                </a:solidFill>
              </a:rPr>
              <a:t>Význam</a:t>
            </a:r>
            <a:r>
              <a:rPr lang="pl-PL" sz="2000" b="1" dirty="0">
                <a:solidFill>
                  <a:schemeClr val="bg1"/>
                </a:solidFill>
              </a:rPr>
              <a:t> </a:t>
            </a:r>
            <a:r>
              <a:rPr lang="pl-PL" sz="2000" b="1" dirty="0" err="1">
                <a:solidFill>
                  <a:schemeClr val="bg1"/>
                </a:solidFill>
              </a:rPr>
              <a:t>sdělení</a:t>
            </a:r>
            <a:r>
              <a:rPr lang="pl-PL" sz="2000" b="1" dirty="0">
                <a:solidFill>
                  <a:schemeClr val="bg1"/>
                </a:solidFill>
              </a:rPr>
              <a:t> </a:t>
            </a:r>
            <a:r>
              <a:rPr lang="pl-PL" sz="2000" b="1" dirty="0" err="1">
                <a:solidFill>
                  <a:schemeClr val="bg1"/>
                </a:solidFill>
              </a:rPr>
              <a:t>lze</a:t>
            </a:r>
            <a:r>
              <a:rPr lang="pl-PL" sz="2000" b="1" dirty="0">
                <a:solidFill>
                  <a:schemeClr val="bg1"/>
                </a:solidFill>
              </a:rPr>
              <a:t> rychle a bez </a:t>
            </a:r>
            <a:r>
              <a:rPr lang="pl-PL" sz="2000" b="1" dirty="0" err="1">
                <a:solidFill>
                  <a:schemeClr val="bg1"/>
                </a:solidFill>
              </a:rPr>
              <a:t>přípravy</a:t>
            </a:r>
            <a:r>
              <a:rPr lang="pl-PL" sz="2000" b="1" dirty="0">
                <a:solidFill>
                  <a:schemeClr val="bg1"/>
                </a:solidFill>
              </a:rPr>
              <a:t> </a:t>
            </a:r>
            <a:r>
              <a:rPr lang="pl-PL" sz="2000" b="1" dirty="0" err="1">
                <a:solidFill>
                  <a:schemeClr val="bg1"/>
                </a:solidFill>
              </a:rPr>
              <a:t>pochopit</a:t>
            </a:r>
            <a:r>
              <a:rPr lang="pl-PL" sz="2000" b="1" dirty="0">
                <a:solidFill>
                  <a:schemeClr val="bg1"/>
                </a:solidFill>
              </a:rPr>
              <a:t>.</a:t>
            </a:r>
            <a:br>
              <a:rPr lang="pl-PL" sz="2000" b="1" dirty="0">
                <a:solidFill>
                  <a:schemeClr val="bg1"/>
                </a:solidFill>
              </a:rPr>
            </a:br>
            <a:br>
              <a:rPr lang="pl-PL" sz="2000" b="1" dirty="0">
                <a:solidFill>
                  <a:schemeClr val="bg1"/>
                </a:solidFill>
              </a:rPr>
            </a:br>
            <a:r>
              <a:rPr lang="pl-PL" sz="2000" b="1" dirty="0">
                <a:solidFill>
                  <a:schemeClr val="bg1"/>
                </a:solidFill>
              </a:rPr>
              <a:t>3. Pantomima jako metoda </a:t>
            </a:r>
            <a:r>
              <a:rPr lang="pl-PL" sz="2000" b="1" dirty="0" err="1">
                <a:solidFill>
                  <a:schemeClr val="bg1"/>
                </a:solidFill>
              </a:rPr>
              <a:t>podporující</a:t>
            </a:r>
            <a:r>
              <a:rPr lang="pl-PL" sz="2000" b="1" dirty="0">
                <a:solidFill>
                  <a:schemeClr val="bg1"/>
                </a:solidFill>
              </a:rPr>
              <a:t> </a:t>
            </a:r>
            <a:r>
              <a:rPr lang="pl-PL" sz="2000" b="1" dirty="0" err="1">
                <a:solidFill>
                  <a:schemeClr val="bg1"/>
                </a:solidFill>
              </a:rPr>
              <a:t>komunikaci</a:t>
            </a:r>
            <a:r>
              <a:rPr lang="pl-PL" sz="2000" b="1" dirty="0">
                <a:solidFill>
                  <a:schemeClr val="bg1"/>
                </a:solidFill>
              </a:rPr>
              <a:t>.</a:t>
            </a:r>
            <a:br>
              <a:rPr lang="pl-PL" sz="2000" b="1" dirty="0">
                <a:solidFill>
                  <a:schemeClr val="bg1"/>
                </a:solidFill>
              </a:rPr>
            </a:br>
            <a:br>
              <a:rPr lang="pl-PL" sz="2000" b="1" dirty="0">
                <a:solidFill>
                  <a:schemeClr val="bg1"/>
                </a:solidFill>
              </a:rPr>
            </a:br>
            <a:r>
              <a:rPr lang="pl-PL" sz="2000" b="1" dirty="0">
                <a:solidFill>
                  <a:schemeClr val="bg1"/>
                </a:solidFill>
              </a:rPr>
              <a:t>4. </a:t>
            </a:r>
            <a:r>
              <a:rPr lang="pl-PL" sz="2000" b="1" dirty="0" err="1">
                <a:solidFill>
                  <a:schemeClr val="bg1"/>
                </a:solidFill>
              </a:rPr>
              <a:t>Naučili</a:t>
            </a:r>
            <a:r>
              <a:rPr lang="pl-PL" sz="2000" b="1" dirty="0">
                <a:solidFill>
                  <a:schemeClr val="bg1"/>
                </a:solidFill>
              </a:rPr>
              <a:t> </a:t>
            </a:r>
            <a:r>
              <a:rPr lang="pl-PL" sz="2000" b="1" dirty="0" err="1">
                <a:solidFill>
                  <a:schemeClr val="bg1"/>
                </a:solidFill>
              </a:rPr>
              <a:t>jste</a:t>
            </a:r>
            <a:r>
              <a:rPr lang="pl-PL" sz="2000" b="1" dirty="0">
                <a:solidFill>
                  <a:schemeClr val="bg1"/>
                </a:solidFill>
              </a:rPr>
              <a:t> </a:t>
            </a:r>
            <a:r>
              <a:rPr lang="pl-PL" sz="2000" b="1" dirty="0" err="1">
                <a:solidFill>
                  <a:schemeClr val="bg1"/>
                </a:solidFill>
              </a:rPr>
              <a:t>se</a:t>
            </a:r>
            <a:r>
              <a:rPr lang="pl-PL" sz="2000" b="1" dirty="0">
                <a:solidFill>
                  <a:schemeClr val="bg1"/>
                </a:solidFill>
              </a:rPr>
              <a:t> </a:t>
            </a:r>
            <a:r>
              <a:rPr lang="pl-PL" sz="2000" b="1" dirty="0" err="1">
                <a:solidFill>
                  <a:schemeClr val="bg1"/>
                </a:solidFill>
              </a:rPr>
              <a:t>obtížnému</a:t>
            </a:r>
            <a:r>
              <a:rPr lang="pl-PL" sz="2000" b="1" dirty="0">
                <a:solidFill>
                  <a:schemeClr val="bg1"/>
                </a:solidFill>
              </a:rPr>
              <a:t> </a:t>
            </a:r>
            <a:r>
              <a:rPr lang="pl-PL" sz="2000" b="1" dirty="0" err="1">
                <a:solidFill>
                  <a:schemeClr val="bg1"/>
                </a:solidFill>
              </a:rPr>
              <a:t>umění</a:t>
            </a:r>
            <a:r>
              <a:rPr lang="pl-PL" sz="2000" b="1" dirty="0">
                <a:solidFill>
                  <a:schemeClr val="bg1"/>
                </a:solidFill>
              </a:rPr>
              <a:t> </a:t>
            </a:r>
            <a:r>
              <a:rPr lang="pl-PL" sz="2000" b="1" dirty="0" err="1">
                <a:solidFill>
                  <a:schemeClr val="bg1"/>
                </a:solidFill>
              </a:rPr>
              <a:t>spolupráce</a:t>
            </a:r>
            <a:r>
              <a:rPr lang="pl-PL" sz="2000" b="1" dirty="0">
                <a:solidFill>
                  <a:schemeClr val="bg1"/>
                </a:solidFill>
              </a:rPr>
              <a:t> </a:t>
            </a:r>
            <a:r>
              <a:rPr lang="pl-PL" sz="2000" b="1" dirty="0" err="1">
                <a:solidFill>
                  <a:schemeClr val="bg1"/>
                </a:solidFill>
              </a:rPr>
              <a:t>ve</a:t>
            </a:r>
            <a:r>
              <a:rPr lang="pl-PL" sz="2000" b="1" dirty="0">
                <a:solidFill>
                  <a:schemeClr val="bg1"/>
                </a:solidFill>
              </a:rPr>
              <a:t> </a:t>
            </a:r>
            <a:r>
              <a:rPr lang="pl-PL" sz="2000" b="1" dirty="0" err="1">
                <a:solidFill>
                  <a:schemeClr val="bg1"/>
                </a:solidFill>
              </a:rPr>
              <a:t>skupině</a:t>
            </a:r>
            <a:r>
              <a:rPr lang="pl-PL" sz="2000" b="1" dirty="0">
                <a:solidFill>
                  <a:schemeClr val="bg1"/>
                </a:solidFill>
              </a:rPr>
              <a:t>.</a:t>
            </a:r>
            <a:br>
              <a:rPr lang="pl-PL" sz="2000" b="1" dirty="0">
                <a:solidFill>
                  <a:schemeClr val="bg1"/>
                </a:solidFill>
              </a:rPr>
            </a:br>
            <a:endParaRPr lang="pl-PL" sz="2000" b="1" dirty="0">
              <a:solidFill>
                <a:schemeClr val="bg1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148E320-7A26-423C-B5D6-184BE83B8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4612" y="685801"/>
            <a:ext cx="6626072" cy="97331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3600" b="1" dirty="0"/>
              <a:t>ZÁVĚR</a:t>
            </a:r>
            <a:endParaRPr lang="pl-PL" sz="3600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0A546CB0-4F48-6FA1-1956-A2FCDEBBD7F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64713" y="6004181"/>
            <a:ext cx="1743075" cy="556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04287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Sowa, Ptak, Książka, Wise, Natura, Znak">
            <a:extLst>
              <a:ext uri="{FF2B5EF4-FFF2-40B4-BE49-F238E27FC236}">
                <a16:creationId xmlns:a16="http://schemas.microsoft.com/office/drawing/2014/main" id="{82FB31C9-D873-4DB6-9AD2-55E4CEEF0C2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020" r="27753" b="2"/>
          <a:stretch/>
        </p:blipFill>
        <p:spPr bwMode="auto">
          <a:xfrm>
            <a:off x="358017" y="352850"/>
            <a:ext cx="3141665" cy="6152299"/>
          </a:xfrm>
          <a:prstGeom prst="rect">
            <a:avLst/>
          </a:prstGeom>
          <a:noFill/>
          <a:effectLst>
            <a:innerShdw blurRad="57150" dist="38100" dir="14460000">
              <a:prstClr val="black">
                <a:alpha val="70000"/>
              </a:prstClr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7" name="Group 36"/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38" name="Straight Connector 37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ytuł 1">
            <a:extLst>
              <a:ext uri="{FF2B5EF4-FFF2-40B4-BE49-F238E27FC236}">
                <a16:creationId xmlns:a16="http://schemas.microsoft.com/office/drawing/2014/main" id="{DF426AD6-812C-410A-A143-73C11976B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9334" y="1381261"/>
            <a:ext cx="6461350" cy="3748349"/>
          </a:xfrm>
        </p:spPr>
        <p:txBody>
          <a:bodyPr>
            <a:normAutofit/>
          </a:bodyPr>
          <a:lstStyle/>
          <a:p>
            <a:pPr lvl="0">
              <a:lnSpc>
                <a:spcPct val="90000"/>
              </a:lnSpc>
              <a:spcBef>
                <a:spcPts val="600"/>
              </a:spcBef>
            </a:pPr>
            <a:r>
              <a:rPr lang="pl-PL" sz="2000" b="1" dirty="0">
                <a:solidFill>
                  <a:schemeClr val="bg1"/>
                </a:solidFill>
              </a:rPr>
              <a:t>1. </a:t>
            </a:r>
            <a:r>
              <a:rPr lang="pl-PL" sz="2000" b="1" dirty="0" err="1">
                <a:solidFill>
                  <a:schemeClr val="bg1"/>
                </a:solidFill>
              </a:rPr>
              <a:t>Měli</a:t>
            </a:r>
            <a:r>
              <a:rPr lang="pl-PL" sz="2000" b="1" dirty="0">
                <a:solidFill>
                  <a:schemeClr val="bg1"/>
                </a:solidFill>
              </a:rPr>
              <a:t> </a:t>
            </a:r>
            <a:r>
              <a:rPr lang="pl-PL" sz="2000" b="1" dirty="0" err="1">
                <a:solidFill>
                  <a:schemeClr val="bg1"/>
                </a:solidFill>
              </a:rPr>
              <a:t>jste</a:t>
            </a:r>
            <a:r>
              <a:rPr lang="pl-PL" sz="2000" b="1" dirty="0">
                <a:solidFill>
                  <a:schemeClr val="bg1"/>
                </a:solidFill>
              </a:rPr>
              <a:t> </a:t>
            </a:r>
            <a:r>
              <a:rPr lang="pl-PL" sz="2000" b="1" dirty="0" err="1">
                <a:solidFill>
                  <a:schemeClr val="bg1"/>
                </a:solidFill>
              </a:rPr>
              <a:t>možnost</a:t>
            </a:r>
            <a:r>
              <a:rPr lang="pl-PL" sz="2000" b="1" dirty="0">
                <a:solidFill>
                  <a:schemeClr val="bg1"/>
                </a:solidFill>
              </a:rPr>
              <a:t> </a:t>
            </a:r>
            <a:r>
              <a:rPr lang="pl-PL" sz="2000" b="1" dirty="0" err="1">
                <a:solidFill>
                  <a:schemeClr val="bg1"/>
                </a:solidFill>
              </a:rPr>
              <a:t>procvičit</a:t>
            </a:r>
            <a:r>
              <a:rPr lang="pl-PL" sz="2000" b="1" dirty="0">
                <a:solidFill>
                  <a:schemeClr val="bg1"/>
                </a:solidFill>
              </a:rPr>
              <a:t> </a:t>
            </a:r>
            <a:r>
              <a:rPr lang="pl-PL" sz="2000" b="1" dirty="0" err="1">
                <a:solidFill>
                  <a:schemeClr val="bg1"/>
                </a:solidFill>
              </a:rPr>
              <a:t>prezentování</a:t>
            </a:r>
            <a:br>
              <a:rPr lang="pl-PL" sz="2000" b="1" dirty="0">
                <a:solidFill>
                  <a:schemeClr val="bg1"/>
                </a:solidFill>
              </a:rPr>
            </a:br>
            <a:r>
              <a:rPr lang="pl-PL" sz="2000" b="1" dirty="0">
                <a:solidFill>
                  <a:schemeClr val="bg1"/>
                </a:solidFill>
              </a:rPr>
              <a:t> </a:t>
            </a:r>
            <a:r>
              <a:rPr lang="pl-PL" sz="2000" b="1" dirty="0" err="1">
                <a:solidFill>
                  <a:schemeClr val="bg1"/>
                </a:solidFill>
              </a:rPr>
              <a:t>sbíraných</a:t>
            </a:r>
            <a:r>
              <a:rPr lang="pl-PL" sz="2000" b="1" dirty="0">
                <a:solidFill>
                  <a:schemeClr val="bg1"/>
                </a:solidFill>
              </a:rPr>
              <a:t> </a:t>
            </a:r>
            <a:r>
              <a:rPr lang="pl-PL" sz="2000" b="1" dirty="0" err="1">
                <a:solidFill>
                  <a:schemeClr val="bg1"/>
                </a:solidFill>
              </a:rPr>
              <a:t>informací</a:t>
            </a:r>
            <a:r>
              <a:rPr lang="pl-PL" sz="2000" b="1" dirty="0">
                <a:solidFill>
                  <a:schemeClr val="bg1"/>
                </a:solidFill>
              </a:rPr>
              <a:t> </a:t>
            </a:r>
            <a:r>
              <a:rPr lang="pl-PL" sz="2000" b="1" dirty="0" err="1">
                <a:solidFill>
                  <a:schemeClr val="bg1"/>
                </a:solidFill>
              </a:rPr>
              <a:t>vašim</a:t>
            </a:r>
            <a:r>
              <a:rPr lang="pl-PL" sz="2000" b="1" dirty="0">
                <a:solidFill>
                  <a:schemeClr val="bg1"/>
                </a:solidFill>
              </a:rPr>
              <a:t> </a:t>
            </a:r>
            <a:r>
              <a:rPr lang="pl-PL" sz="2000" b="1" dirty="0" err="1">
                <a:solidFill>
                  <a:schemeClr val="bg1"/>
                </a:solidFill>
              </a:rPr>
              <a:t>spolužákům</a:t>
            </a:r>
            <a:r>
              <a:rPr lang="pl-PL" sz="2000" b="1" dirty="0">
                <a:solidFill>
                  <a:schemeClr val="bg1"/>
                </a:solidFill>
              </a:rPr>
              <a:t>.</a:t>
            </a:r>
            <a:br>
              <a:rPr lang="pl-PL" sz="2000" b="1" dirty="0">
                <a:solidFill>
                  <a:schemeClr val="bg1"/>
                </a:solidFill>
              </a:rPr>
            </a:br>
            <a:br>
              <a:rPr lang="pl-PL" sz="2000" b="1" dirty="0">
                <a:solidFill>
                  <a:schemeClr val="bg1"/>
                </a:solidFill>
              </a:rPr>
            </a:br>
            <a:r>
              <a:rPr lang="pl-PL" sz="2000" b="1" dirty="0" err="1">
                <a:solidFill>
                  <a:schemeClr val="bg1"/>
                </a:solidFill>
              </a:rPr>
              <a:t>Měli</a:t>
            </a:r>
            <a:r>
              <a:rPr lang="pl-PL" sz="2000" b="1" dirty="0">
                <a:solidFill>
                  <a:schemeClr val="bg1"/>
                </a:solidFill>
              </a:rPr>
              <a:t> </a:t>
            </a:r>
            <a:r>
              <a:rPr lang="pl-PL" sz="2000" b="1" dirty="0" err="1">
                <a:solidFill>
                  <a:schemeClr val="bg1"/>
                </a:solidFill>
              </a:rPr>
              <a:t>jste</a:t>
            </a:r>
            <a:r>
              <a:rPr lang="pl-PL" sz="2000" b="1" dirty="0">
                <a:solidFill>
                  <a:schemeClr val="bg1"/>
                </a:solidFill>
              </a:rPr>
              <a:t> </a:t>
            </a:r>
            <a:r>
              <a:rPr lang="pl-PL" sz="2000" b="1" dirty="0" err="1">
                <a:solidFill>
                  <a:schemeClr val="bg1"/>
                </a:solidFill>
              </a:rPr>
              <a:t>možnost</a:t>
            </a:r>
            <a:r>
              <a:rPr lang="pl-PL" sz="2000" b="1" dirty="0">
                <a:solidFill>
                  <a:schemeClr val="bg1"/>
                </a:solidFill>
              </a:rPr>
              <a:t> </a:t>
            </a:r>
            <a:r>
              <a:rPr lang="pl-PL" sz="2000" b="1" dirty="0" err="1">
                <a:solidFill>
                  <a:schemeClr val="bg1"/>
                </a:solidFill>
              </a:rPr>
              <a:t>pocítit</a:t>
            </a:r>
            <a:r>
              <a:rPr lang="pl-PL" sz="2000" b="1" dirty="0">
                <a:solidFill>
                  <a:schemeClr val="bg1"/>
                </a:solidFill>
              </a:rPr>
              <a:t> </a:t>
            </a:r>
            <a:r>
              <a:rPr lang="pl-PL" sz="2000" b="1" dirty="0" err="1">
                <a:solidFill>
                  <a:schemeClr val="bg1"/>
                </a:solidFill>
              </a:rPr>
              <a:t>se</a:t>
            </a:r>
            <a:r>
              <a:rPr lang="pl-PL" sz="2000" b="1" dirty="0">
                <a:solidFill>
                  <a:schemeClr val="bg1"/>
                </a:solidFill>
              </a:rPr>
              <a:t> </a:t>
            </a:r>
            <a:r>
              <a:rPr lang="pl-PL" sz="2000" b="1" dirty="0" err="1">
                <a:solidFill>
                  <a:schemeClr val="bg1"/>
                </a:solidFill>
              </a:rPr>
              <a:t>plně</a:t>
            </a:r>
            <a:r>
              <a:rPr lang="pl-PL" sz="2000" b="1" dirty="0">
                <a:solidFill>
                  <a:schemeClr val="bg1"/>
                </a:solidFill>
              </a:rPr>
              <a:t> </a:t>
            </a:r>
            <a:r>
              <a:rPr lang="pl-PL" sz="2000" b="1" dirty="0" err="1">
                <a:solidFill>
                  <a:schemeClr val="bg1"/>
                </a:solidFill>
              </a:rPr>
              <a:t>zodpovědní</a:t>
            </a:r>
            <a:r>
              <a:rPr lang="pl-PL" sz="2000" b="1" dirty="0">
                <a:solidFill>
                  <a:schemeClr val="bg1"/>
                </a:solidFill>
              </a:rPr>
              <a:t> za </a:t>
            </a:r>
            <a:r>
              <a:rPr lang="pl-PL" sz="2000" b="1" dirty="0" err="1">
                <a:solidFill>
                  <a:schemeClr val="bg1"/>
                </a:solidFill>
              </a:rPr>
              <a:t>získávání</a:t>
            </a:r>
            <a:r>
              <a:rPr lang="pl-PL" sz="2000" b="1" dirty="0">
                <a:solidFill>
                  <a:schemeClr val="bg1"/>
                </a:solidFill>
              </a:rPr>
              <a:t> </a:t>
            </a:r>
            <a:r>
              <a:rPr lang="pl-PL" sz="2000" b="1" dirty="0" err="1">
                <a:solidFill>
                  <a:schemeClr val="bg1"/>
                </a:solidFill>
              </a:rPr>
              <a:t>znalostí</a:t>
            </a:r>
            <a:r>
              <a:rPr lang="pl-PL" sz="2000" b="1" dirty="0">
                <a:solidFill>
                  <a:schemeClr val="bg1"/>
                </a:solidFill>
              </a:rPr>
              <a:t>.</a:t>
            </a:r>
            <a:br>
              <a:rPr lang="pl-PL" sz="2000" b="1" dirty="0">
                <a:solidFill>
                  <a:schemeClr val="bg1"/>
                </a:solidFill>
              </a:rPr>
            </a:br>
            <a:br>
              <a:rPr lang="pl-PL" sz="2000" b="1" dirty="0">
                <a:solidFill>
                  <a:schemeClr val="bg1"/>
                </a:solidFill>
              </a:rPr>
            </a:br>
            <a:r>
              <a:rPr lang="pl-PL" sz="2000" b="1" dirty="0" err="1">
                <a:solidFill>
                  <a:schemeClr val="bg1"/>
                </a:solidFill>
              </a:rPr>
              <a:t>Vaše</a:t>
            </a:r>
            <a:r>
              <a:rPr lang="pl-PL" sz="2000" b="1" dirty="0">
                <a:solidFill>
                  <a:schemeClr val="bg1"/>
                </a:solidFill>
              </a:rPr>
              <a:t> </a:t>
            </a:r>
            <a:r>
              <a:rPr lang="pl-PL" sz="2000" b="1" dirty="0" err="1">
                <a:solidFill>
                  <a:schemeClr val="bg1"/>
                </a:solidFill>
              </a:rPr>
              <a:t>práce</a:t>
            </a:r>
            <a:r>
              <a:rPr lang="pl-PL" sz="2000" b="1" dirty="0">
                <a:solidFill>
                  <a:schemeClr val="bg1"/>
                </a:solidFill>
              </a:rPr>
              <a:t> </a:t>
            </a:r>
            <a:r>
              <a:rPr lang="pl-PL" sz="2000" b="1" dirty="0" err="1">
                <a:solidFill>
                  <a:schemeClr val="bg1"/>
                </a:solidFill>
              </a:rPr>
              <a:t>může</a:t>
            </a:r>
            <a:r>
              <a:rPr lang="pl-PL" sz="2000" b="1" dirty="0">
                <a:solidFill>
                  <a:schemeClr val="bg1"/>
                </a:solidFill>
              </a:rPr>
              <a:t> </a:t>
            </a:r>
            <a:r>
              <a:rPr lang="pl-PL" sz="2000" b="1" dirty="0" err="1">
                <a:solidFill>
                  <a:schemeClr val="bg1"/>
                </a:solidFill>
              </a:rPr>
              <a:t>sloužit</a:t>
            </a:r>
            <a:r>
              <a:rPr lang="pl-PL" sz="2000" b="1" dirty="0">
                <a:solidFill>
                  <a:schemeClr val="bg1"/>
                </a:solidFill>
              </a:rPr>
              <a:t> </a:t>
            </a:r>
            <a:r>
              <a:rPr lang="pl-PL" sz="2000" b="1" dirty="0" err="1">
                <a:solidFill>
                  <a:schemeClr val="bg1"/>
                </a:solidFill>
              </a:rPr>
              <a:t>vám</a:t>
            </a:r>
            <a:r>
              <a:rPr lang="pl-PL" sz="2000" b="1" dirty="0">
                <a:solidFill>
                  <a:schemeClr val="bg1"/>
                </a:solidFill>
              </a:rPr>
              <a:t> i </a:t>
            </a:r>
            <a:r>
              <a:rPr lang="pl-PL" sz="2000" b="1" dirty="0" err="1">
                <a:solidFill>
                  <a:schemeClr val="bg1"/>
                </a:solidFill>
              </a:rPr>
              <a:t>dalším</a:t>
            </a:r>
            <a:r>
              <a:rPr lang="pl-PL" sz="2000" b="1" dirty="0">
                <a:solidFill>
                  <a:schemeClr val="bg1"/>
                </a:solidFill>
              </a:rPr>
              <a:t> </a:t>
            </a:r>
            <a:r>
              <a:rPr lang="pl-PL" sz="2000" b="1" dirty="0" err="1">
                <a:solidFill>
                  <a:schemeClr val="bg1"/>
                </a:solidFill>
              </a:rPr>
              <a:t>osobám</a:t>
            </a:r>
            <a:r>
              <a:rPr lang="pl-PL" sz="2000" b="1" dirty="0">
                <a:solidFill>
                  <a:schemeClr val="bg1"/>
                </a:solidFill>
              </a:rPr>
              <a:t> </a:t>
            </a:r>
            <a:r>
              <a:rPr lang="pl-PL" sz="2000" b="1" dirty="0" err="1">
                <a:solidFill>
                  <a:schemeClr val="bg1"/>
                </a:solidFill>
              </a:rPr>
              <a:t>ve</a:t>
            </a:r>
            <a:r>
              <a:rPr lang="pl-PL" sz="2000" b="1" dirty="0">
                <a:solidFill>
                  <a:schemeClr val="bg1"/>
                </a:solidFill>
              </a:rPr>
              <a:t> </a:t>
            </a:r>
            <a:r>
              <a:rPr lang="pl-PL" sz="2000" b="1" dirty="0" err="1">
                <a:solidFill>
                  <a:schemeClr val="bg1"/>
                </a:solidFill>
              </a:rPr>
              <a:t>vaší</a:t>
            </a:r>
            <a:r>
              <a:rPr lang="pl-PL" sz="2000" b="1" dirty="0">
                <a:solidFill>
                  <a:schemeClr val="bg1"/>
                </a:solidFill>
              </a:rPr>
              <a:t> </a:t>
            </a:r>
            <a:r>
              <a:rPr lang="pl-PL" sz="2000" b="1" dirty="0" err="1">
                <a:solidFill>
                  <a:schemeClr val="bg1"/>
                </a:solidFill>
              </a:rPr>
              <a:t>škole</a:t>
            </a:r>
            <a:r>
              <a:rPr lang="pl-PL" sz="2000" b="1" dirty="0">
                <a:solidFill>
                  <a:schemeClr val="bg1"/>
                </a:solidFill>
              </a:rPr>
              <a:t>, a </a:t>
            </a:r>
            <a:r>
              <a:rPr lang="pl-PL" sz="2000" b="1" dirty="0" err="1">
                <a:solidFill>
                  <a:schemeClr val="bg1"/>
                </a:solidFill>
              </a:rPr>
              <a:t>nejenom</a:t>
            </a:r>
            <a:r>
              <a:rPr lang="pl-PL" sz="2000" b="1" dirty="0">
                <a:solidFill>
                  <a:schemeClr val="bg1"/>
                </a:solidFill>
              </a:rPr>
              <a:t> v </a:t>
            </a:r>
            <a:r>
              <a:rPr lang="pl-PL" sz="2000" b="1" dirty="0" err="1">
                <a:solidFill>
                  <a:schemeClr val="bg1"/>
                </a:solidFill>
              </a:rPr>
              <a:t>ní</a:t>
            </a:r>
            <a:r>
              <a:rPr lang="pl-PL" sz="2000" b="1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20BB1B6-4412-4D94-BF71-D03494C2A9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4612" y="685800"/>
            <a:ext cx="6626072" cy="103930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3600" b="1" dirty="0"/>
              <a:t>ZÁVĚR</a:t>
            </a:r>
            <a:endParaRPr lang="pl-PL" sz="3600" dirty="0"/>
          </a:p>
          <a:p>
            <a:pPr algn="ctr"/>
            <a:endParaRPr lang="pl-PL" sz="2800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BB75F52E-45F5-87C1-A841-B2940FC6A5E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64713" y="6004181"/>
            <a:ext cx="1743075" cy="556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14309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5AA40D8-D3EB-4250-8C95-FACDA22FA0BC}"/>
              </a:ext>
            </a:extLst>
          </p:cNvPr>
          <p:cNvSpPr txBox="1">
            <a:spLocks/>
          </p:cNvSpPr>
          <p:nvPr/>
        </p:nvSpPr>
        <p:spPr>
          <a:xfrm>
            <a:off x="1949690" y="585879"/>
            <a:ext cx="6626072" cy="907330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3" panose="05040102010807070707" pitchFamily="18" charset="2"/>
              <a:buNone/>
            </a:pPr>
            <a:r>
              <a:rPr lang="pl-PL" sz="3600" b="1" dirty="0"/>
              <a:t>PRŮVODCE PRO UČITELE</a:t>
            </a: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05556CF9-A1CA-4B1E-9CC2-C769CF64ECE7}"/>
              </a:ext>
            </a:extLst>
          </p:cNvPr>
          <p:cNvSpPr txBox="1">
            <a:spLocks/>
          </p:cNvSpPr>
          <p:nvPr/>
        </p:nvSpPr>
        <p:spPr>
          <a:xfrm>
            <a:off x="1032387" y="1684072"/>
            <a:ext cx="8846250" cy="4087463"/>
          </a:xfrm>
          <a:prstGeom prst="rect">
            <a:avLst/>
          </a:prstGeom>
        </p:spPr>
        <p:txBody>
          <a:bodyPr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lnSpc>
                <a:spcPct val="90000"/>
              </a:lnSpc>
              <a:spcBef>
                <a:spcPts val="475"/>
              </a:spcBef>
              <a:spcAft>
                <a:spcPts val="600"/>
              </a:spcAft>
            </a:pPr>
            <a:r>
              <a:rPr lang="pl-PL" sz="2000" b="1" dirty="0">
                <a:solidFill>
                  <a:schemeClr val="bg2">
                    <a:lumMod val="75000"/>
                  </a:schemeClr>
                </a:solidFill>
              </a:rPr>
              <a:t>1. Skupiny </a:t>
            </a:r>
            <a:r>
              <a:rPr lang="pl-PL" sz="2000" b="1" dirty="0" err="1">
                <a:solidFill>
                  <a:schemeClr val="bg2">
                    <a:lumMod val="75000"/>
                  </a:schemeClr>
                </a:solidFill>
              </a:rPr>
              <a:t>mohou</a:t>
            </a:r>
            <a:r>
              <a:rPr lang="pl-PL" sz="20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pl-PL" sz="2000" b="1" dirty="0" err="1">
                <a:solidFill>
                  <a:schemeClr val="bg2">
                    <a:lumMod val="75000"/>
                  </a:schemeClr>
                </a:solidFill>
              </a:rPr>
              <a:t>být</a:t>
            </a:r>
            <a:r>
              <a:rPr lang="pl-PL" sz="20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pl-PL" sz="2000" b="1" dirty="0" err="1">
                <a:solidFill>
                  <a:schemeClr val="bg2">
                    <a:lumMod val="75000"/>
                  </a:schemeClr>
                </a:solidFill>
              </a:rPr>
              <a:t>rozděleny</a:t>
            </a:r>
            <a:r>
              <a:rPr lang="pl-PL" sz="2000" b="1" dirty="0">
                <a:solidFill>
                  <a:schemeClr val="bg2">
                    <a:lumMod val="75000"/>
                  </a:schemeClr>
                </a:solidFill>
              </a:rPr>
              <a:t> podle </a:t>
            </a:r>
            <a:r>
              <a:rPr lang="pl-PL" sz="2000" b="1" dirty="0" err="1">
                <a:solidFill>
                  <a:schemeClr val="bg2">
                    <a:lumMod val="75000"/>
                  </a:schemeClr>
                </a:solidFill>
              </a:rPr>
              <a:t>libovolných</a:t>
            </a:r>
            <a:r>
              <a:rPr lang="pl-PL" sz="20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pl-PL" sz="2000" b="1" dirty="0" err="1">
                <a:solidFill>
                  <a:schemeClr val="bg2">
                    <a:lumMod val="75000"/>
                  </a:schemeClr>
                </a:solidFill>
              </a:rPr>
              <a:t>kritérií</a:t>
            </a:r>
            <a:r>
              <a:rPr lang="pl-PL" sz="2000" b="1" dirty="0">
                <a:solidFill>
                  <a:schemeClr val="bg2">
                    <a:lumMod val="75000"/>
                  </a:schemeClr>
                </a:solidFill>
              </a:rPr>
              <a:t>, </a:t>
            </a:r>
            <a:r>
              <a:rPr lang="pl-PL" sz="2000" b="1" dirty="0" err="1">
                <a:solidFill>
                  <a:schemeClr val="bg2">
                    <a:lumMod val="75000"/>
                  </a:schemeClr>
                </a:solidFill>
              </a:rPr>
              <a:t>například</a:t>
            </a:r>
            <a:r>
              <a:rPr lang="pl-PL" sz="2000" b="1" dirty="0">
                <a:solidFill>
                  <a:schemeClr val="bg2">
                    <a:lumMod val="75000"/>
                  </a:schemeClr>
                </a:solidFill>
              </a:rPr>
              <a:t> podle </a:t>
            </a:r>
            <a:r>
              <a:rPr lang="pl-PL" sz="2000" b="1" dirty="0" err="1">
                <a:solidFill>
                  <a:schemeClr val="bg2">
                    <a:lumMod val="75000"/>
                  </a:schemeClr>
                </a:solidFill>
              </a:rPr>
              <a:t>kognitivních</a:t>
            </a:r>
            <a:r>
              <a:rPr lang="pl-PL" sz="20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pl-PL" sz="2000" b="1" dirty="0" err="1">
                <a:solidFill>
                  <a:schemeClr val="bg2">
                    <a:lumMod val="75000"/>
                  </a:schemeClr>
                </a:solidFill>
              </a:rPr>
              <a:t>schopností</a:t>
            </a:r>
            <a:r>
              <a:rPr lang="pl-PL" sz="20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pl-PL" sz="2000" b="1" dirty="0" err="1">
                <a:solidFill>
                  <a:schemeClr val="bg2">
                    <a:lumMod val="75000"/>
                  </a:schemeClr>
                </a:solidFill>
              </a:rPr>
              <a:t>studentů</a:t>
            </a:r>
            <a:r>
              <a:rPr lang="pl-PL" sz="2000" b="1" dirty="0">
                <a:solidFill>
                  <a:schemeClr val="bg2">
                    <a:lumMod val="75000"/>
                  </a:schemeClr>
                </a:solidFill>
              </a:rPr>
              <a:t>, </a:t>
            </a:r>
            <a:r>
              <a:rPr lang="pl-PL" sz="2000" b="1" dirty="0" err="1">
                <a:solidFill>
                  <a:schemeClr val="bg2">
                    <a:lumMod val="75000"/>
                  </a:schemeClr>
                </a:solidFill>
              </a:rPr>
              <a:t>jejich</a:t>
            </a:r>
            <a:r>
              <a:rPr lang="pl-PL" sz="20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pl-PL" sz="2000" b="1" dirty="0" err="1">
                <a:solidFill>
                  <a:schemeClr val="bg2">
                    <a:lumMod val="75000"/>
                  </a:schemeClr>
                </a:solidFill>
              </a:rPr>
              <a:t>dovedností</a:t>
            </a:r>
            <a:r>
              <a:rPr lang="pl-PL" sz="2000" b="1" dirty="0">
                <a:solidFill>
                  <a:schemeClr val="bg2">
                    <a:lumMod val="75000"/>
                  </a:schemeClr>
                </a:solidFill>
              </a:rPr>
              <a:t>, </a:t>
            </a:r>
            <a:r>
              <a:rPr lang="pl-PL" sz="2000" b="1" dirty="0" err="1">
                <a:solidFill>
                  <a:schemeClr val="bg2">
                    <a:lumMod val="75000"/>
                  </a:schemeClr>
                </a:solidFill>
              </a:rPr>
              <a:t>zájmů</a:t>
            </a:r>
            <a:r>
              <a:rPr lang="pl-PL" sz="2000" b="1" dirty="0">
                <a:solidFill>
                  <a:schemeClr val="bg2">
                    <a:lumMod val="75000"/>
                  </a:schemeClr>
                </a:solidFill>
              </a:rPr>
              <a:t>, aby </a:t>
            </a:r>
            <a:r>
              <a:rPr lang="pl-PL" sz="2000" b="1" dirty="0" err="1">
                <a:solidFill>
                  <a:schemeClr val="bg2">
                    <a:lumMod val="75000"/>
                  </a:schemeClr>
                </a:solidFill>
              </a:rPr>
              <a:t>se</a:t>
            </a:r>
            <a:r>
              <a:rPr lang="pl-PL" sz="20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pl-PL" sz="2000" b="1" dirty="0" err="1">
                <a:solidFill>
                  <a:schemeClr val="bg2">
                    <a:lumMod val="75000"/>
                  </a:schemeClr>
                </a:solidFill>
              </a:rPr>
              <a:t>síly</a:t>
            </a:r>
            <a:r>
              <a:rPr lang="pl-PL" sz="20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pl-PL" sz="2000" b="1" dirty="0" err="1">
                <a:solidFill>
                  <a:schemeClr val="bg2">
                    <a:lumMod val="75000"/>
                  </a:schemeClr>
                </a:solidFill>
              </a:rPr>
              <a:t>rovnoměrně</a:t>
            </a:r>
            <a:r>
              <a:rPr lang="pl-PL" sz="20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pl-PL" sz="2000" b="1" dirty="0" err="1">
                <a:solidFill>
                  <a:schemeClr val="bg2">
                    <a:lumMod val="75000"/>
                  </a:schemeClr>
                </a:solidFill>
              </a:rPr>
              <a:t>rozdělily</a:t>
            </a:r>
            <a:r>
              <a:rPr lang="pl-PL" sz="2000" b="1" dirty="0">
                <a:solidFill>
                  <a:schemeClr val="bg2">
                    <a:lumMod val="75000"/>
                  </a:schemeClr>
                </a:solidFill>
              </a:rPr>
              <a:t> v </a:t>
            </a:r>
            <a:r>
              <a:rPr lang="pl-PL" sz="2000" b="1" dirty="0" err="1">
                <a:solidFill>
                  <a:schemeClr val="bg2">
                    <a:lumMod val="75000"/>
                  </a:schemeClr>
                </a:solidFill>
              </a:rPr>
              <a:t>jednotlivých</a:t>
            </a:r>
            <a:r>
              <a:rPr lang="pl-PL" sz="20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pl-PL" sz="2000" b="1" dirty="0" err="1">
                <a:solidFill>
                  <a:schemeClr val="bg2">
                    <a:lumMod val="75000"/>
                  </a:schemeClr>
                </a:solidFill>
              </a:rPr>
              <a:t>skupinách</a:t>
            </a:r>
            <a:r>
              <a:rPr lang="pl-PL" sz="2000" b="1" dirty="0">
                <a:solidFill>
                  <a:schemeClr val="bg2">
                    <a:lumMod val="75000"/>
                  </a:schemeClr>
                </a:solidFill>
              </a:rPr>
              <a:t>.</a:t>
            </a:r>
            <a:br>
              <a:rPr lang="pl-PL" sz="2000" b="1" dirty="0">
                <a:solidFill>
                  <a:schemeClr val="bg2">
                    <a:lumMod val="75000"/>
                  </a:schemeClr>
                </a:solidFill>
              </a:rPr>
            </a:br>
            <a:br>
              <a:rPr lang="pl-PL" sz="2000" b="1" dirty="0">
                <a:solidFill>
                  <a:schemeClr val="bg2">
                    <a:lumMod val="75000"/>
                  </a:schemeClr>
                </a:solidFill>
              </a:rPr>
            </a:br>
            <a:r>
              <a:rPr lang="pl-PL" sz="2000" b="1" dirty="0">
                <a:solidFill>
                  <a:schemeClr val="bg2">
                    <a:lumMod val="75000"/>
                  </a:schemeClr>
                </a:solidFill>
              </a:rPr>
              <a:t>2. </a:t>
            </a:r>
            <a:r>
              <a:rPr lang="pl-PL" sz="2000" b="1" dirty="0" err="1">
                <a:solidFill>
                  <a:schemeClr val="bg2">
                    <a:lumMod val="75000"/>
                  </a:schemeClr>
                </a:solidFill>
              </a:rPr>
              <a:t>Čas</a:t>
            </a:r>
            <a:r>
              <a:rPr lang="pl-PL" sz="2000" b="1" dirty="0">
                <a:solidFill>
                  <a:schemeClr val="bg2">
                    <a:lumMod val="75000"/>
                  </a:schemeClr>
                </a:solidFill>
              </a:rPr>
              <a:t> na </a:t>
            </a:r>
            <a:r>
              <a:rPr lang="pl-PL" sz="2000" b="1" dirty="0" err="1">
                <a:solidFill>
                  <a:schemeClr val="bg2">
                    <a:lumMod val="75000"/>
                  </a:schemeClr>
                </a:solidFill>
              </a:rPr>
              <a:t>realizaci</a:t>
            </a:r>
            <a:r>
              <a:rPr lang="pl-PL" sz="2000" b="1" dirty="0">
                <a:solidFill>
                  <a:schemeClr val="bg2">
                    <a:lumMod val="75000"/>
                  </a:schemeClr>
                </a:solidFill>
              </a:rPr>
              <a:t> projektu by </a:t>
            </a:r>
            <a:r>
              <a:rPr lang="pl-PL" sz="2000" b="1" dirty="0" err="1">
                <a:solidFill>
                  <a:schemeClr val="bg2">
                    <a:lumMod val="75000"/>
                  </a:schemeClr>
                </a:solidFill>
              </a:rPr>
              <a:t>měl</a:t>
            </a:r>
            <a:r>
              <a:rPr lang="pl-PL" sz="20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pl-PL" sz="2000" b="1" dirty="0" err="1">
                <a:solidFill>
                  <a:schemeClr val="bg2">
                    <a:lumMod val="75000"/>
                  </a:schemeClr>
                </a:solidFill>
              </a:rPr>
              <a:t>být</a:t>
            </a:r>
            <a:r>
              <a:rPr lang="pl-PL" sz="20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pl-PL" sz="2000" b="1" dirty="0" err="1">
                <a:solidFill>
                  <a:schemeClr val="bg2">
                    <a:lumMod val="75000"/>
                  </a:schemeClr>
                </a:solidFill>
              </a:rPr>
              <a:t>přizpůsoben</a:t>
            </a:r>
            <a:r>
              <a:rPr lang="pl-PL" sz="20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pl-PL" sz="2000" b="1" dirty="0" err="1">
                <a:solidFill>
                  <a:schemeClr val="bg2">
                    <a:lumMod val="75000"/>
                  </a:schemeClr>
                </a:solidFill>
              </a:rPr>
              <a:t>možnostem</a:t>
            </a:r>
            <a:r>
              <a:rPr lang="pl-PL" sz="20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pl-PL" sz="2000" b="1" dirty="0" err="1">
                <a:solidFill>
                  <a:schemeClr val="bg2">
                    <a:lumMod val="75000"/>
                  </a:schemeClr>
                </a:solidFill>
              </a:rPr>
              <a:t>studentů</a:t>
            </a:r>
            <a:r>
              <a:rPr lang="pl-PL" sz="2000" b="1" dirty="0">
                <a:solidFill>
                  <a:schemeClr val="bg2">
                    <a:lumMod val="75000"/>
                  </a:schemeClr>
                </a:solidFill>
              </a:rPr>
              <a:t>. </a:t>
            </a:r>
            <a:r>
              <a:rPr lang="pl-PL" sz="2000" b="1" dirty="0" err="1">
                <a:solidFill>
                  <a:schemeClr val="bg2">
                    <a:lumMod val="75000"/>
                  </a:schemeClr>
                </a:solidFill>
              </a:rPr>
              <a:t>Není</a:t>
            </a:r>
            <a:r>
              <a:rPr lang="pl-PL" sz="20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pl-PL" sz="2000" b="1" dirty="0" err="1">
                <a:solidFill>
                  <a:schemeClr val="bg2">
                    <a:lumMod val="75000"/>
                  </a:schemeClr>
                </a:solidFill>
              </a:rPr>
              <a:t>předem</a:t>
            </a:r>
            <a:r>
              <a:rPr lang="pl-PL" sz="20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pl-PL" sz="2000" b="1" dirty="0" err="1">
                <a:solidFill>
                  <a:schemeClr val="bg2">
                    <a:lumMod val="75000"/>
                  </a:schemeClr>
                </a:solidFill>
              </a:rPr>
              <a:t>určen</a:t>
            </a:r>
            <a:r>
              <a:rPr lang="pl-PL" sz="2000" b="1" dirty="0">
                <a:solidFill>
                  <a:schemeClr val="bg2">
                    <a:lumMod val="75000"/>
                  </a:schemeClr>
                </a:solidFill>
              </a:rPr>
              <a:t>.</a:t>
            </a:r>
            <a:br>
              <a:rPr lang="pl-PL" sz="2000" b="1" dirty="0">
                <a:solidFill>
                  <a:schemeClr val="bg2">
                    <a:lumMod val="75000"/>
                  </a:schemeClr>
                </a:solidFill>
              </a:rPr>
            </a:br>
            <a:br>
              <a:rPr lang="pl-PL" sz="2000" b="1" dirty="0">
                <a:solidFill>
                  <a:schemeClr val="bg2">
                    <a:lumMod val="75000"/>
                  </a:schemeClr>
                </a:solidFill>
              </a:rPr>
            </a:br>
            <a:r>
              <a:rPr lang="pl-PL" sz="2000" b="1" dirty="0">
                <a:solidFill>
                  <a:schemeClr val="bg2">
                    <a:lumMod val="75000"/>
                  </a:schemeClr>
                </a:solidFill>
              </a:rPr>
              <a:t>3. </a:t>
            </a:r>
            <a:r>
              <a:rPr lang="pl-PL" sz="2000" b="1" dirty="0" err="1">
                <a:solidFill>
                  <a:schemeClr val="bg2">
                    <a:lumMod val="75000"/>
                  </a:schemeClr>
                </a:solidFill>
              </a:rPr>
              <a:t>Také</a:t>
            </a:r>
            <a:r>
              <a:rPr lang="pl-PL" sz="20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pl-PL" sz="2000" b="1" dirty="0" err="1">
                <a:solidFill>
                  <a:schemeClr val="bg2">
                    <a:lumMod val="75000"/>
                  </a:schemeClr>
                </a:solidFill>
              </a:rPr>
              <a:t>lze</a:t>
            </a:r>
            <a:r>
              <a:rPr lang="pl-PL" sz="20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pl-PL" sz="2000" b="1" dirty="0" err="1">
                <a:solidFill>
                  <a:schemeClr val="bg2">
                    <a:lumMod val="75000"/>
                  </a:schemeClr>
                </a:solidFill>
              </a:rPr>
              <a:t>zavést</a:t>
            </a:r>
            <a:r>
              <a:rPr lang="pl-PL" sz="20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pl-PL" sz="2000" b="1" dirty="0" err="1">
                <a:solidFill>
                  <a:schemeClr val="bg2">
                    <a:lumMod val="75000"/>
                  </a:schemeClr>
                </a:solidFill>
              </a:rPr>
              <a:t>anonymní</a:t>
            </a:r>
            <a:r>
              <a:rPr lang="pl-PL" sz="20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pl-PL" sz="2000" b="1" dirty="0" err="1">
                <a:solidFill>
                  <a:schemeClr val="bg2">
                    <a:lumMod val="75000"/>
                  </a:schemeClr>
                </a:solidFill>
              </a:rPr>
              <a:t>hodnocení</a:t>
            </a:r>
            <a:r>
              <a:rPr lang="pl-PL" sz="20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pl-PL" sz="2000" b="1" dirty="0" err="1">
                <a:solidFill>
                  <a:schemeClr val="bg2">
                    <a:lumMod val="75000"/>
                  </a:schemeClr>
                </a:solidFill>
              </a:rPr>
              <a:t>práce</a:t>
            </a:r>
            <a:r>
              <a:rPr lang="pl-PL" sz="20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pl-PL" sz="2000" b="1" dirty="0" err="1">
                <a:solidFill>
                  <a:schemeClr val="bg2">
                    <a:lumMod val="75000"/>
                  </a:schemeClr>
                </a:solidFill>
              </a:rPr>
              <a:t>představené</a:t>
            </a:r>
            <a:r>
              <a:rPr lang="pl-PL" sz="2000" b="1" dirty="0">
                <a:solidFill>
                  <a:schemeClr val="bg2">
                    <a:lumMod val="75000"/>
                  </a:schemeClr>
                </a:solidFill>
              </a:rPr>
              <a:t> skupiny </a:t>
            </a:r>
            <a:r>
              <a:rPr lang="pl-PL" sz="2000" b="1" dirty="0" err="1">
                <a:solidFill>
                  <a:schemeClr val="bg2">
                    <a:lumMod val="75000"/>
                  </a:schemeClr>
                </a:solidFill>
              </a:rPr>
              <a:t>studenty</a:t>
            </a:r>
            <a:r>
              <a:rPr lang="pl-PL" sz="2000" b="1" dirty="0">
                <a:solidFill>
                  <a:schemeClr val="bg2">
                    <a:lumMod val="75000"/>
                  </a:schemeClr>
                </a:solidFill>
              </a:rPr>
              <a:t> z </a:t>
            </a:r>
            <a:r>
              <a:rPr lang="pl-PL" sz="2000" b="1" dirty="0" err="1">
                <a:solidFill>
                  <a:schemeClr val="bg2">
                    <a:lumMod val="75000"/>
                  </a:schemeClr>
                </a:solidFill>
              </a:rPr>
              <a:t>jiných</a:t>
            </a:r>
            <a:r>
              <a:rPr lang="pl-PL" sz="2000" b="1" dirty="0">
                <a:solidFill>
                  <a:schemeClr val="bg2">
                    <a:lumMod val="75000"/>
                  </a:schemeClr>
                </a:solidFill>
              </a:rPr>
              <a:t> skupin.</a:t>
            </a:r>
            <a:br>
              <a:rPr lang="pl-PL" sz="2000" b="1" dirty="0">
                <a:solidFill>
                  <a:schemeClr val="bg2">
                    <a:lumMod val="75000"/>
                  </a:schemeClr>
                </a:solidFill>
              </a:rPr>
            </a:br>
            <a:br>
              <a:rPr lang="pl-PL" sz="2000" b="1" dirty="0">
                <a:solidFill>
                  <a:schemeClr val="bg2">
                    <a:lumMod val="75000"/>
                  </a:schemeClr>
                </a:solidFill>
              </a:rPr>
            </a:br>
            <a:r>
              <a:rPr lang="pl-PL" sz="2000" b="1" dirty="0">
                <a:solidFill>
                  <a:schemeClr val="bg2">
                    <a:lumMod val="75000"/>
                  </a:schemeClr>
                </a:solidFill>
              </a:rPr>
              <a:t>4. </a:t>
            </a:r>
            <a:r>
              <a:rPr lang="pl-PL" sz="2000" b="1" dirty="0" err="1">
                <a:solidFill>
                  <a:schemeClr val="bg2">
                    <a:lumMod val="75000"/>
                  </a:schemeClr>
                </a:solidFill>
              </a:rPr>
              <a:t>Bylo</a:t>
            </a:r>
            <a:r>
              <a:rPr lang="pl-PL" sz="2000" b="1" dirty="0">
                <a:solidFill>
                  <a:schemeClr val="bg2">
                    <a:lumMod val="75000"/>
                  </a:schemeClr>
                </a:solidFill>
              </a:rPr>
              <a:t> by </a:t>
            </a:r>
            <a:r>
              <a:rPr lang="pl-PL" sz="2000" b="1" dirty="0" err="1">
                <a:solidFill>
                  <a:schemeClr val="bg2">
                    <a:lumMod val="75000"/>
                  </a:schemeClr>
                </a:solidFill>
              </a:rPr>
              <a:t>dobré</a:t>
            </a:r>
            <a:r>
              <a:rPr lang="pl-PL" sz="20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pl-PL" sz="2000" b="1" dirty="0" err="1">
                <a:solidFill>
                  <a:schemeClr val="bg2">
                    <a:lumMod val="75000"/>
                  </a:schemeClr>
                </a:solidFill>
              </a:rPr>
              <a:t>rozšířit</a:t>
            </a:r>
            <a:r>
              <a:rPr lang="pl-PL" sz="20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pl-PL" sz="2000" b="1" dirty="0" err="1">
                <a:solidFill>
                  <a:schemeClr val="bg2">
                    <a:lumMod val="75000"/>
                  </a:schemeClr>
                </a:solidFill>
              </a:rPr>
              <a:t>vytvořené</a:t>
            </a:r>
            <a:r>
              <a:rPr lang="pl-PL" sz="2000" b="1" dirty="0">
                <a:solidFill>
                  <a:schemeClr val="bg2">
                    <a:lumMod val="75000"/>
                  </a:schemeClr>
                </a:solidFill>
              </a:rPr>
              <a:t> PRODUKTY na </a:t>
            </a:r>
            <a:r>
              <a:rPr lang="pl-PL" sz="2000" b="1" dirty="0" err="1">
                <a:solidFill>
                  <a:schemeClr val="bg2">
                    <a:lumMod val="75000"/>
                  </a:schemeClr>
                </a:solidFill>
              </a:rPr>
              <a:t>školním</a:t>
            </a:r>
            <a:r>
              <a:rPr lang="pl-PL" sz="20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pl-PL" sz="2000" b="1" dirty="0" err="1">
                <a:solidFill>
                  <a:schemeClr val="bg2">
                    <a:lumMod val="75000"/>
                  </a:schemeClr>
                </a:solidFill>
              </a:rPr>
              <a:t>území</a:t>
            </a:r>
            <a:r>
              <a:rPr lang="pl-PL" sz="2000" b="1" dirty="0">
                <a:solidFill>
                  <a:schemeClr val="bg2">
                    <a:lumMod val="75000"/>
                  </a:schemeClr>
                </a:solidFill>
              </a:rPr>
              <a:t>, aby </a:t>
            </a:r>
            <a:r>
              <a:rPr lang="pl-PL" sz="2000" b="1" dirty="0" err="1">
                <a:solidFill>
                  <a:schemeClr val="bg2">
                    <a:lumMod val="75000"/>
                  </a:schemeClr>
                </a:solidFill>
              </a:rPr>
              <a:t>studenti</a:t>
            </a:r>
            <a:r>
              <a:rPr lang="pl-PL" sz="20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pl-PL" sz="2000" b="1" dirty="0" err="1">
                <a:solidFill>
                  <a:schemeClr val="bg2">
                    <a:lumMod val="75000"/>
                  </a:schemeClr>
                </a:solidFill>
              </a:rPr>
              <a:t>viděli</a:t>
            </a:r>
            <a:r>
              <a:rPr lang="pl-PL" sz="2000" b="1" dirty="0">
                <a:solidFill>
                  <a:schemeClr val="bg2">
                    <a:lumMod val="75000"/>
                  </a:schemeClr>
                </a:solidFill>
              </a:rPr>
              <a:t>, </a:t>
            </a:r>
            <a:r>
              <a:rPr lang="pl-PL" sz="2000" b="1" dirty="0" err="1">
                <a:solidFill>
                  <a:schemeClr val="bg2">
                    <a:lumMod val="75000"/>
                  </a:schemeClr>
                </a:solidFill>
              </a:rPr>
              <a:t>že</a:t>
            </a:r>
            <a:r>
              <a:rPr lang="pl-PL" sz="20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pl-PL" sz="2000" b="1" dirty="0" err="1">
                <a:solidFill>
                  <a:schemeClr val="bg2">
                    <a:lumMod val="75000"/>
                  </a:schemeClr>
                </a:solidFill>
              </a:rPr>
              <a:t>jejich</a:t>
            </a:r>
            <a:r>
              <a:rPr lang="pl-PL" sz="20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pl-PL" sz="2000" b="1" dirty="0" err="1">
                <a:solidFill>
                  <a:schemeClr val="bg2">
                    <a:lumMod val="75000"/>
                  </a:schemeClr>
                </a:solidFill>
              </a:rPr>
              <a:t>práce</a:t>
            </a:r>
            <a:r>
              <a:rPr lang="pl-PL" sz="20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pl-PL" sz="2000" b="1" dirty="0" err="1">
                <a:solidFill>
                  <a:schemeClr val="bg2">
                    <a:lumMod val="75000"/>
                  </a:schemeClr>
                </a:solidFill>
              </a:rPr>
              <a:t>má</a:t>
            </a:r>
            <a:r>
              <a:rPr lang="pl-PL" sz="20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pl-PL" sz="2000" b="1" dirty="0" err="1">
                <a:solidFill>
                  <a:schemeClr val="bg2">
                    <a:lumMod val="75000"/>
                  </a:schemeClr>
                </a:solidFill>
              </a:rPr>
              <a:t>praktické</a:t>
            </a:r>
            <a:r>
              <a:rPr lang="pl-PL" sz="20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pl-PL" sz="2000" b="1" dirty="0" err="1">
                <a:solidFill>
                  <a:schemeClr val="bg2">
                    <a:lumMod val="75000"/>
                  </a:schemeClr>
                </a:solidFill>
              </a:rPr>
              <a:t>využití</a:t>
            </a:r>
            <a:r>
              <a:rPr lang="pl-PL" sz="2000" b="1" dirty="0">
                <a:solidFill>
                  <a:schemeClr val="bg2">
                    <a:lumMod val="75000"/>
                  </a:schemeClr>
                </a:solidFill>
              </a:rPr>
              <a:t>.</a:t>
            </a:r>
            <a:br>
              <a:rPr lang="pl-PL" sz="2000" b="1" dirty="0">
                <a:solidFill>
                  <a:schemeClr val="bg2">
                    <a:lumMod val="75000"/>
                  </a:schemeClr>
                </a:solidFill>
              </a:rPr>
            </a:br>
            <a:endParaRPr lang="pl-PL" sz="2000" b="1" dirty="0">
              <a:solidFill>
                <a:schemeClr val="bg2">
                  <a:lumMod val="75000"/>
                </a:schemeClr>
              </a:solidFill>
            </a:endParaRP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1C173CFC-3795-AC58-4BB1-F112EC4FA2B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64713" y="6004181"/>
            <a:ext cx="1743075" cy="556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044937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3" name="Group 72"/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74" name="Straight Connector 73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" name="Obraz 9">
            <a:extLst>
              <a:ext uri="{FF2B5EF4-FFF2-40B4-BE49-F238E27FC236}">
                <a16:creationId xmlns:a16="http://schemas.microsoft.com/office/drawing/2014/main" id="{7CD6FA9D-DE03-288A-C205-AB2CDF8FC6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5503" y="484362"/>
            <a:ext cx="6562197" cy="1376717"/>
          </a:xfrm>
          <a:prstGeom prst="rect">
            <a:avLst/>
          </a:prstGeom>
        </p:spPr>
      </p:pic>
      <p:pic>
        <p:nvPicPr>
          <p:cNvPr id="11" name="Obraz 10">
            <a:extLst>
              <a:ext uri="{FF2B5EF4-FFF2-40B4-BE49-F238E27FC236}">
                <a16:creationId xmlns:a16="http://schemas.microsoft.com/office/drawing/2014/main" id="{E13B454F-1AD3-DC8E-AFFF-FC85ACBC889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64713" y="6004181"/>
            <a:ext cx="1743075" cy="556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pole tekstowe 12">
            <a:extLst>
              <a:ext uri="{FF2B5EF4-FFF2-40B4-BE49-F238E27FC236}">
                <a16:creationId xmlns:a16="http://schemas.microsoft.com/office/drawing/2014/main" id="{C1DEF1EF-2566-D357-DDE9-E6D38A6F29E0}"/>
              </a:ext>
            </a:extLst>
          </p:cNvPr>
          <p:cNvSpPr txBox="1"/>
          <p:nvPr/>
        </p:nvSpPr>
        <p:spPr>
          <a:xfrm>
            <a:off x="3051175" y="2501214"/>
            <a:ext cx="6102350" cy="18555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800" i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Spolufinancováno z fondů EU. Vyjádřené názory a názory jsou výhradně názory autora (autorů) a nemusí nutně odrážet názory a názory Evropské unie nebo Nadace pro rozvoj vzdělávacího systému. Nenese za ně odpovědnost ani Evropská unie, ani Nadace pro rozvoj vzdělávací soustavy.</a:t>
            </a:r>
            <a:endParaRPr lang="pl-PL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5" name="Obraz 14">
            <a:extLst>
              <a:ext uri="{FF2B5EF4-FFF2-40B4-BE49-F238E27FC236}">
                <a16:creationId xmlns:a16="http://schemas.microsoft.com/office/drawing/2014/main" id="{274C61AA-1D62-E645-8F13-3CE71DDA5BA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07690" y="2679998"/>
            <a:ext cx="9281652" cy="1469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725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5" name="Rectangle 74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7" name="Group 76"/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2292" y="2963333"/>
            <a:ext cx="1896535" cy="2218267"/>
            <a:chOff x="10292292" y="2963333"/>
            <a:chExt cx="1896535" cy="2218267"/>
          </a:xfrm>
        </p:grpSpPr>
        <p:cxnSp>
          <p:nvCxnSpPr>
            <p:cNvPr id="78" name="Straight Connector 77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699485" y="3190344"/>
              <a:ext cx="1489342" cy="1489341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4" name="Snip Diagonal Corner Rectangle 20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176" y="-2"/>
            <a:ext cx="6096001" cy="6858000"/>
          </a:xfrm>
          <a:prstGeom prst="snip2DiagRect">
            <a:avLst>
              <a:gd name="adj1" fmla="val 0"/>
              <a:gd name="adj2" fmla="val 0"/>
            </a:avLst>
          </a:prstGeom>
          <a:solidFill>
            <a:srgbClr val="FFFFF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0" name="Picture 6" descr="Zegar, Złota, Numer, Roman, Kwadrat">
            <a:extLst>
              <a:ext uri="{FF2B5EF4-FFF2-40B4-BE49-F238E27FC236}">
                <a16:creationId xmlns:a16="http://schemas.microsoft.com/office/drawing/2014/main" id="{A0E00DC6-2ACE-479E-983C-EEB4B25F953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97" r="5510" b="5"/>
          <a:stretch/>
        </p:blipFill>
        <p:spPr bwMode="auto">
          <a:xfrm>
            <a:off x="3473378" y="511277"/>
            <a:ext cx="1887224" cy="2113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6" name="Straight Connector 85"/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rot="5400000">
            <a:off x="3040380" y="-415713"/>
            <a:ext cx="0" cy="6080760"/>
          </a:xfrm>
          <a:prstGeom prst="line">
            <a:avLst/>
          </a:prstGeom>
          <a:ln w="28575" cap="sq"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749039" y="0"/>
            <a:ext cx="0" cy="2606040"/>
          </a:xfrm>
          <a:prstGeom prst="line">
            <a:avLst/>
          </a:prstGeom>
          <a:ln w="28575" cap="sq"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88011" y="0"/>
            <a:ext cx="0" cy="6858000"/>
          </a:xfrm>
          <a:prstGeom prst="line">
            <a:avLst/>
          </a:prstGeom>
          <a:ln w="28575" cap="sq"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ytuł 1">
            <a:extLst>
              <a:ext uri="{FF2B5EF4-FFF2-40B4-BE49-F238E27FC236}">
                <a16:creationId xmlns:a16="http://schemas.microsoft.com/office/drawing/2014/main" id="{73BFD37E-C93A-420B-84AC-C6FC80515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9048" y="1654272"/>
            <a:ext cx="5794461" cy="4076823"/>
          </a:xfrm>
        </p:spPr>
        <p:txBody>
          <a:bodyPr>
            <a:noAutofit/>
          </a:bodyPr>
          <a:lstStyle/>
          <a:p>
            <a:pPr algn="ctr"/>
            <a:br>
              <a:rPr lang="pl-PL" sz="2400" b="1" dirty="0"/>
            </a:br>
            <a:r>
              <a:rPr lang="pl-PL" sz="2400" b="1" dirty="0"/>
              <a:t>PŘEDSTAVME SI, </a:t>
            </a:r>
            <a:r>
              <a:rPr lang="pl-PL" sz="2400" b="1" dirty="0" err="1"/>
              <a:t>že</a:t>
            </a:r>
            <a:r>
              <a:rPr lang="pl-PL" sz="2400" b="1" dirty="0"/>
              <a:t> </a:t>
            </a:r>
            <a:r>
              <a:rPr lang="pl-PL" sz="2400" b="1" dirty="0" err="1"/>
              <a:t>venku</a:t>
            </a:r>
            <a:r>
              <a:rPr lang="pl-PL" sz="2400" b="1" dirty="0"/>
              <a:t> je </a:t>
            </a:r>
            <a:r>
              <a:rPr lang="pl-PL" sz="2400" b="1" dirty="0" err="1"/>
              <a:t>hezké</a:t>
            </a:r>
            <a:r>
              <a:rPr lang="pl-PL" sz="2400" b="1" dirty="0"/>
              <a:t> </a:t>
            </a:r>
            <a:r>
              <a:rPr lang="pl-PL" sz="2400" b="1" dirty="0" err="1"/>
              <a:t>počasí</a:t>
            </a:r>
            <a:r>
              <a:rPr lang="pl-PL" sz="2400" b="1" dirty="0"/>
              <a:t>, </a:t>
            </a:r>
            <a:r>
              <a:rPr lang="pl-PL" sz="2400" b="1" dirty="0" err="1"/>
              <a:t>děti</a:t>
            </a:r>
            <a:r>
              <a:rPr lang="pl-PL" sz="2400" b="1" dirty="0"/>
              <a:t> </a:t>
            </a:r>
            <a:r>
              <a:rPr lang="pl-PL" sz="2400" b="1" dirty="0" err="1"/>
              <a:t>přišly</a:t>
            </a:r>
            <a:r>
              <a:rPr lang="pl-PL" sz="2400" b="1" dirty="0"/>
              <a:t> do </a:t>
            </a:r>
            <a:r>
              <a:rPr lang="pl-PL" sz="2400" b="1" dirty="0" err="1"/>
              <a:t>tělocvičny</a:t>
            </a:r>
            <a:r>
              <a:rPr lang="pl-PL" sz="2400" b="1" dirty="0"/>
              <a:t> na </a:t>
            </a:r>
            <a:r>
              <a:rPr lang="pl-PL" sz="2400" b="1" dirty="0" err="1"/>
              <a:t>hodinu</a:t>
            </a:r>
            <a:r>
              <a:rPr lang="pl-PL" sz="2400" b="1" dirty="0"/>
              <a:t> </a:t>
            </a:r>
            <a:r>
              <a:rPr lang="pl-PL" sz="2400" b="1" dirty="0" err="1"/>
              <a:t>tělesné</a:t>
            </a:r>
            <a:r>
              <a:rPr lang="pl-PL" sz="2400" b="1" dirty="0"/>
              <a:t> </a:t>
            </a:r>
            <a:r>
              <a:rPr lang="pl-PL" sz="2400" b="1" dirty="0" err="1"/>
              <a:t>výchovy</a:t>
            </a:r>
            <a:r>
              <a:rPr lang="pl-PL" sz="2400" b="1" dirty="0"/>
              <a:t>.</a:t>
            </a:r>
            <a:br>
              <a:rPr lang="pl-PL" sz="2400" b="1" dirty="0"/>
            </a:br>
            <a:r>
              <a:rPr lang="pl-PL" sz="2400" b="1" dirty="0" err="1"/>
              <a:t>Slunce</a:t>
            </a:r>
            <a:r>
              <a:rPr lang="pl-PL" sz="2400" b="1" dirty="0"/>
              <a:t> </a:t>
            </a:r>
            <a:r>
              <a:rPr lang="pl-PL" sz="2400" b="1" dirty="0" err="1"/>
              <a:t>osvětluje</a:t>
            </a:r>
            <a:r>
              <a:rPr lang="pl-PL" sz="2400" b="1" dirty="0"/>
              <a:t> </a:t>
            </a:r>
            <a:r>
              <a:rPr lang="pl-PL" sz="2400" b="1" dirty="0" err="1"/>
              <a:t>třídu</a:t>
            </a:r>
            <a:r>
              <a:rPr lang="pl-PL" sz="2400" b="1" dirty="0"/>
              <a:t>.</a:t>
            </a:r>
            <a:br>
              <a:rPr lang="pl-PL" sz="2400" b="1" dirty="0"/>
            </a:br>
            <a:r>
              <a:rPr lang="pl-PL" sz="2400" b="1" dirty="0" err="1"/>
              <a:t>Učitel</a:t>
            </a:r>
            <a:r>
              <a:rPr lang="pl-PL" sz="2400" b="1" dirty="0"/>
              <a:t> si </a:t>
            </a:r>
            <a:r>
              <a:rPr lang="pl-PL" sz="2400" b="1" dirty="0" err="1"/>
              <a:t>všimne</a:t>
            </a:r>
            <a:r>
              <a:rPr lang="pl-PL" sz="2400" b="1" dirty="0"/>
              <a:t> </a:t>
            </a:r>
            <a:r>
              <a:rPr lang="pl-PL" sz="2400" b="1" dirty="0" err="1"/>
              <a:t>krásného</a:t>
            </a:r>
            <a:r>
              <a:rPr lang="pl-PL" sz="2400" b="1" dirty="0"/>
              <a:t> </a:t>
            </a:r>
            <a:r>
              <a:rPr lang="pl-PL" sz="2400" b="1" dirty="0" err="1"/>
              <a:t>počasí</a:t>
            </a:r>
            <a:r>
              <a:rPr lang="pl-PL" sz="2400" b="1" dirty="0"/>
              <a:t> </a:t>
            </a:r>
            <a:r>
              <a:rPr lang="pl-PL" sz="2400" b="1" dirty="0" err="1"/>
              <a:t>venku</a:t>
            </a:r>
            <a:r>
              <a:rPr lang="pl-PL" sz="2400" b="1" dirty="0"/>
              <a:t> a </a:t>
            </a:r>
            <a:r>
              <a:rPr lang="pl-PL" sz="2400" b="1" dirty="0" err="1"/>
              <a:t>přichází</a:t>
            </a:r>
            <a:r>
              <a:rPr lang="pl-PL" sz="2400" b="1" dirty="0"/>
              <a:t> s </a:t>
            </a:r>
            <a:r>
              <a:rPr lang="pl-PL" sz="2400" b="1" dirty="0" err="1"/>
              <a:t>nápadem</a:t>
            </a:r>
            <a:r>
              <a:rPr lang="pl-PL" sz="2400" b="1" dirty="0"/>
              <a:t>, jak </a:t>
            </a:r>
            <a:r>
              <a:rPr lang="pl-PL" sz="2400" b="1" dirty="0" err="1"/>
              <a:t>propojit</a:t>
            </a:r>
            <a:r>
              <a:rPr lang="pl-PL" sz="2400" b="1" dirty="0"/>
              <a:t> </a:t>
            </a:r>
            <a:r>
              <a:rPr lang="pl-PL" sz="2400" b="1" dirty="0" err="1"/>
              <a:t>tělesnou</a:t>
            </a:r>
            <a:r>
              <a:rPr lang="pl-PL" sz="2400" b="1" dirty="0"/>
              <a:t> </a:t>
            </a:r>
            <a:r>
              <a:rPr lang="pl-PL" sz="2400" b="1" dirty="0" err="1"/>
              <a:t>výchovu</a:t>
            </a:r>
            <a:r>
              <a:rPr lang="pl-PL" sz="2400" b="1" dirty="0"/>
              <a:t> a </a:t>
            </a:r>
            <a:r>
              <a:rPr lang="pl-PL" sz="2400" b="1" dirty="0" err="1"/>
              <a:t>pantomimu</a:t>
            </a:r>
            <a:r>
              <a:rPr lang="pl-PL" sz="2400" b="1" dirty="0"/>
              <a:t>.</a:t>
            </a:r>
            <a:br>
              <a:rPr lang="pl-PL" sz="2400" b="1" dirty="0"/>
            </a:br>
            <a:r>
              <a:rPr lang="pl-PL" sz="2400" b="1" dirty="0" err="1"/>
              <a:t>Vysvětluje</a:t>
            </a:r>
            <a:r>
              <a:rPr lang="pl-PL" sz="2400" b="1" dirty="0"/>
              <a:t> </a:t>
            </a:r>
            <a:r>
              <a:rPr lang="pl-PL" sz="2400" b="1" dirty="0" err="1"/>
              <a:t>žákům</a:t>
            </a:r>
            <a:r>
              <a:rPr lang="pl-PL" sz="2400" b="1" dirty="0"/>
              <a:t>, co je pantomima.</a:t>
            </a:r>
            <a:endParaRPr lang="pl-PL" sz="1000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34838AD-5E6F-4BBE-9407-4671C8C3F4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5803" y="685800"/>
            <a:ext cx="4609848" cy="69426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3600" b="1" dirty="0"/>
              <a:t>ÚVOD I</a:t>
            </a:r>
            <a:endParaRPr lang="pl-PL" sz="3600" dirty="0"/>
          </a:p>
        </p:txBody>
      </p:sp>
      <p:pic>
        <p:nvPicPr>
          <p:cNvPr id="2050" name="Picture 2" descr="Grafika wektorowa Rysunek słońce, Rysunek słońce obrazy wektorowe |  Depositphotos">
            <a:extLst>
              <a:ext uri="{FF2B5EF4-FFF2-40B4-BE49-F238E27FC236}">
                <a16:creationId xmlns:a16="http://schemas.microsoft.com/office/drawing/2014/main" id="{BC0618B8-8EF9-233F-3D0F-8D8605B6C3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958" y="472057"/>
            <a:ext cx="1979572" cy="1979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zasem słońce, czasem deszcz: wpływ pogody na samopoczucie w pracy">
            <a:extLst>
              <a:ext uri="{FF2B5EF4-FFF2-40B4-BE49-F238E27FC236}">
                <a16:creationId xmlns:a16="http://schemas.microsoft.com/office/drawing/2014/main" id="{91F22E8A-24AA-B3CA-3733-2ED1AC43DD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6408" y="3131080"/>
            <a:ext cx="4879910" cy="2617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7875CC9D-CEA5-0E23-9361-2BD99137FF7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9752" y="6043510"/>
            <a:ext cx="1743075" cy="556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4357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5" name="Rectangle 74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7" name="Group 76"/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2292" y="2963333"/>
            <a:ext cx="1896535" cy="2218267"/>
            <a:chOff x="10292292" y="2963333"/>
            <a:chExt cx="1896535" cy="2218267"/>
          </a:xfrm>
        </p:grpSpPr>
        <p:cxnSp>
          <p:nvCxnSpPr>
            <p:cNvPr id="78" name="Straight Connector 77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699485" y="3190344"/>
              <a:ext cx="1489342" cy="1489341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4" name="Snip Diagonal Corner Rectangle 20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176" y="-2"/>
            <a:ext cx="6096001" cy="6858000"/>
          </a:xfrm>
          <a:prstGeom prst="snip2DiagRect">
            <a:avLst>
              <a:gd name="adj1" fmla="val 0"/>
              <a:gd name="adj2" fmla="val 0"/>
            </a:avLst>
          </a:prstGeom>
          <a:solidFill>
            <a:srgbClr val="FFFFF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6" name="Straight Connector 85"/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rot="5400000">
            <a:off x="3040380" y="-415713"/>
            <a:ext cx="0" cy="6080760"/>
          </a:xfrm>
          <a:prstGeom prst="line">
            <a:avLst/>
          </a:prstGeom>
          <a:ln w="28575" cap="sq"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749039" y="0"/>
            <a:ext cx="0" cy="2606040"/>
          </a:xfrm>
          <a:prstGeom prst="line">
            <a:avLst/>
          </a:prstGeom>
          <a:ln w="28575" cap="sq"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88011" y="0"/>
            <a:ext cx="0" cy="6858000"/>
          </a:xfrm>
          <a:prstGeom prst="line">
            <a:avLst/>
          </a:prstGeom>
          <a:ln w="28575" cap="sq"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ytuł 1">
            <a:extLst>
              <a:ext uri="{FF2B5EF4-FFF2-40B4-BE49-F238E27FC236}">
                <a16:creationId xmlns:a16="http://schemas.microsoft.com/office/drawing/2014/main" id="{73BFD37E-C93A-420B-84AC-C6FC80515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44394" y="841869"/>
            <a:ext cx="5794461" cy="4076823"/>
          </a:xfrm>
        </p:spPr>
        <p:txBody>
          <a:bodyPr>
            <a:noAutofit/>
          </a:bodyPr>
          <a:lstStyle/>
          <a:p>
            <a:pPr algn="ctr"/>
            <a:r>
              <a:rPr lang="pl-PL" sz="2400" b="1" dirty="0" err="1"/>
              <a:t>Učitel</a:t>
            </a:r>
            <a:r>
              <a:rPr lang="pl-PL" sz="2400" b="1" dirty="0"/>
              <a:t> ukazuje fotografie </a:t>
            </a:r>
            <a:r>
              <a:rPr lang="pl-PL" sz="2400" b="1" dirty="0" err="1"/>
              <a:t>nebo</a:t>
            </a:r>
            <a:r>
              <a:rPr lang="pl-PL" sz="2400" b="1" dirty="0"/>
              <a:t> filmy </a:t>
            </a:r>
            <a:r>
              <a:rPr lang="pl-PL" sz="2400" b="1" dirty="0" err="1"/>
              <a:t>herců</a:t>
            </a:r>
            <a:r>
              <a:rPr lang="pl-PL" sz="2400" b="1" dirty="0"/>
              <a:t> v roli Pierrota. </a:t>
            </a:r>
            <a:r>
              <a:rPr lang="pl-PL" sz="2400" b="1" dirty="0" err="1"/>
              <a:t>Mluví</a:t>
            </a:r>
            <a:r>
              <a:rPr lang="pl-PL" sz="2400" b="1" dirty="0"/>
              <a:t> o tom, </a:t>
            </a:r>
            <a:r>
              <a:rPr lang="pl-PL" sz="2400" b="1" dirty="0" err="1"/>
              <a:t>jaké</a:t>
            </a:r>
            <a:r>
              <a:rPr lang="pl-PL" sz="2400" b="1" dirty="0"/>
              <a:t> by </a:t>
            </a:r>
            <a:r>
              <a:rPr lang="pl-PL" sz="2400" b="1" dirty="0" err="1"/>
              <a:t>měly</a:t>
            </a:r>
            <a:r>
              <a:rPr lang="pl-PL" sz="2400" b="1" dirty="0"/>
              <a:t> </a:t>
            </a:r>
            <a:r>
              <a:rPr lang="pl-PL" sz="2400" b="1" dirty="0" err="1"/>
              <a:t>být</a:t>
            </a:r>
            <a:r>
              <a:rPr lang="pl-PL" sz="2400" b="1" dirty="0"/>
              <a:t> </a:t>
            </a:r>
            <a:r>
              <a:rPr lang="pl-PL" sz="2400" b="1" dirty="0" err="1"/>
              <a:t>kostýmy</a:t>
            </a:r>
            <a:r>
              <a:rPr lang="pl-PL" sz="2400" b="1" dirty="0"/>
              <a:t>. </a:t>
            </a:r>
            <a:r>
              <a:rPr lang="pl-PL" sz="2400" b="1" dirty="0" err="1"/>
              <a:t>Každé</a:t>
            </a:r>
            <a:r>
              <a:rPr lang="pl-PL" sz="2400" b="1" dirty="0"/>
              <a:t> </a:t>
            </a:r>
            <a:r>
              <a:rPr lang="pl-PL" sz="2400" b="1" dirty="0" err="1"/>
              <a:t>dítě</a:t>
            </a:r>
            <a:r>
              <a:rPr lang="pl-PL" sz="2400" b="1" dirty="0"/>
              <a:t> dostane </a:t>
            </a:r>
            <a:r>
              <a:rPr lang="pl-PL" sz="2400" b="1" dirty="0" err="1"/>
              <a:t>speciální</a:t>
            </a:r>
            <a:r>
              <a:rPr lang="pl-PL" sz="2400" b="1" dirty="0"/>
              <a:t> </a:t>
            </a:r>
            <a:r>
              <a:rPr lang="pl-PL" sz="2400" b="1" dirty="0" err="1"/>
              <a:t>kostým</a:t>
            </a:r>
            <a:r>
              <a:rPr lang="pl-PL" sz="2400" b="1" dirty="0"/>
              <a:t>.</a:t>
            </a:r>
            <a:br>
              <a:rPr lang="pl-PL" sz="2400" b="1" dirty="0"/>
            </a:br>
            <a:endParaRPr lang="pl-PL" sz="2400" b="1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34838AD-5E6F-4BBE-9407-4671C8C3F4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5803" y="685800"/>
            <a:ext cx="4609848" cy="69426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3600" b="1" dirty="0"/>
              <a:t>ÚVOD II</a:t>
            </a:r>
            <a:endParaRPr lang="pl-PL" sz="3600" dirty="0"/>
          </a:p>
        </p:txBody>
      </p:sp>
      <p:pic>
        <p:nvPicPr>
          <p:cNvPr id="4" name="Picture 2" descr="Strój na karnawał PIERROT / Kostiumy klauna - sklep PartyBox.pl">
            <a:extLst>
              <a:ext uri="{FF2B5EF4-FFF2-40B4-BE49-F238E27FC236}">
                <a16:creationId xmlns:a16="http://schemas.microsoft.com/office/drawing/2014/main" id="{6E07B7B8-2AE7-E73B-5D43-83A0C53CDF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141" y="298442"/>
            <a:ext cx="3054328" cy="3577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d Strój Pierrot straszny L/XL 80688 Rozmiar 52/54">
            <a:extLst>
              <a:ext uri="{FF2B5EF4-FFF2-40B4-BE49-F238E27FC236}">
                <a16:creationId xmlns:a16="http://schemas.microsoft.com/office/drawing/2014/main" id="{F1BF39F3-5081-6388-2C3A-C0E8A01CA9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8440" y="1582429"/>
            <a:ext cx="3127305" cy="3674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Pierrot, 5 dolarów - Mennica Polska">
            <a:extLst>
              <a:ext uri="{FF2B5EF4-FFF2-40B4-BE49-F238E27FC236}">
                <a16:creationId xmlns:a16="http://schemas.microsoft.com/office/drawing/2014/main" id="{698276B6-6214-5CB7-1848-9AA7294372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991" y="4110037"/>
            <a:ext cx="2133600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F7D4EFD3-5537-E982-84BF-43F2AC4E2CC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9752" y="6043510"/>
            <a:ext cx="1743075" cy="556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848567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4" name="Group 72"/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59517"/>
            <a:ext cx="2981858" cy="3208867"/>
            <a:chOff x="9206969" y="2963333"/>
            <a:chExt cx="2981858" cy="3208867"/>
          </a:xfrm>
        </p:grpSpPr>
        <p:cxnSp>
          <p:nvCxnSpPr>
            <p:cNvPr id="74" name="Straight Connector 73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5" name="Straight Connector 74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ytuł 1">
            <a:extLst>
              <a:ext uri="{FF2B5EF4-FFF2-40B4-BE49-F238E27FC236}">
                <a16:creationId xmlns:a16="http://schemas.microsoft.com/office/drawing/2014/main" id="{276DF8CD-6D7C-4C48-97CA-11B105D3BC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1695636"/>
            <a:ext cx="7350079" cy="4298764"/>
          </a:xfrm>
        </p:spPr>
        <p:txBody>
          <a:bodyPr>
            <a:normAutofit/>
          </a:bodyPr>
          <a:lstStyle/>
          <a:p>
            <a:pPr algn="l"/>
            <a:r>
              <a:rPr lang="pl-PL" sz="2400" b="1" dirty="0" err="1"/>
              <a:t>Zde</a:t>
            </a:r>
            <a:r>
              <a:rPr lang="pl-PL" sz="2400" b="1" dirty="0"/>
              <a:t> je </a:t>
            </a:r>
            <a:r>
              <a:rPr lang="pl-PL" sz="2400" b="1" dirty="0" err="1"/>
              <a:t>první</a:t>
            </a:r>
            <a:r>
              <a:rPr lang="pl-PL" sz="2400" b="1" dirty="0"/>
              <a:t> </a:t>
            </a:r>
            <a:r>
              <a:rPr lang="pl-PL" sz="2400" b="1" dirty="0" err="1"/>
              <a:t>úkol</a:t>
            </a:r>
            <a:r>
              <a:rPr lang="pl-PL" sz="2400" b="1" dirty="0"/>
              <a:t>: </a:t>
            </a:r>
            <a:r>
              <a:rPr lang="pl-PL" sz="2400" b="1" dirty="0" err="1"/>
              <a:t>Učitel</a:t>
            </a:r>
            <a:r>
              <a:rPr lang="pl-PL" sz="2400" b="1" dirty="0"/>
              <a:t> </a:t>
            </a:r>
            <a:r>
              <a:rPr lang="pl-PL" sz="2400" b="1" dirty="0" err="1"/>
              <a:t>navrhuje</a:t>
            </a:r>
            <a:r>
              <a:rPr lang="pl-PL" sz="2400" b="1" dirty="0"/>
              <a:t> </a:t>
            </a:r>
            <a:r>
              <a:rPr lang="pl-PL" sz="2400" b="1" dirty="0" err="1"/>
              <a:t>zahájení</a:t>
            </a:r>
            <a:r>
              <a:rPr lang="pl-PL" sz="2400" b="1" dirty="0"/>
              <a:t> </a:t>
            </a:r>
            <a:r>
              <a:rPr lang="pl-PL" sz="2400" b="1" dirty="0" err="1"/>
              <a:t>hodiny</a:t>
            </a:r>
            <a:r>
              <a:rPr lang="pl-PL" sz="2400" b="1" dirty="0"/>
              <a:t> </a:t>
            </a:r>
            <a:r>
              <a:rPr lang="pl-PL" sz="2400" b="1" dirty="0" err="1"/>
              <a:t>neobvyklým</a:t>
            </a:r>
            <a:r>
              <a:rPr lang="pl-PL" sz="2400" b="1" dirty="0"/>
              <a:t> </a:t>
            </a:r>
            <a:r>
              <a:rPr lang="pl-PL" sz="2400" b="1" dirty="0" err="1"/>
              <a:t>zahříváním</a:t>
            </a:r>
            <a:r>
              <a:rPr lang="pl-PL" sz="2400" b="1" dirty="0"/>
              <a:t>, </a:t>
            </a:r>
            <a:r>
              <a:rPr lang="pl-PL" sz="2400" b="1" dirty="0" err="1"/>
              <a:t>ne</a:t>
            </a:r>
            <a:r>
              <a:rPr lang="pl-PL" sz="2400" b="1" dirty="0"/>
              <a:t> pro </a:t>
            </a:r>
            <a:r>
              <a:rPr lang="pl-PL" sz="2400" b="1" dirty="0" err="1"/>
              <a:t>tělo</a:t>
            </a:r>
            <a:r>
              <a:rPr lang="pl-PL" sz="2400" b="1" dirty="0"/>
              <a:t>, ale pro </a:t>
            </a:r>
            <a:r>
              <a:rPr lang="pl-PL" sz="2400" b="1" dirty="0" err="1"/>
              <a:t>obličej</a:t>
            </a:r>
            <a:r>
              <a:rPr lang="pl-PL" sz="2400" b="1" dirty="0"/>
              <a:t>. </a:t>
            </a:r>
            <a:r>
              <a:rPr lang="pl-PL" sz="2400" b="1" dirty="0" err="1"/>
              <a:t>Před</a:t>
            </a:r>
            <a:r>
              <a:rPr lang="pl-PL" sz="2400" b="1" dirty="0"/>
              <a:t> </a:t>
            </a:r>
            <a:r>
              <a:rPr lang="pl-PL" sz="2400" b="1" dirty="0" err="1"/>
              <a:t>zahříváním</a:t>
            </a:r>
            <a:r>
              <a:rPr lang="pl-PL" sz="2400" b="1" dirty="0"/>
              <a:t> </a:t>
            </a:r>
            <a:r>
              <a:rPr lang="pl-PL" sz="2400" b="1" dirty="0" err="1"/>
              <a:t>učitel</a:t>
            </a:r>
            <a:r>
              <a:rPr lang="pl-PL" sz="2400" b="1" dirty="0"/>
              <a:t> </a:t>
            </a:r>
            <a:r>
              <a:rPr lang="pl-PL" sz="2400" b="1" dirty="0" err="1"/>
              <a:t>žáky</a:t>
            </a:r>
            <a:r>
              <a:rPr lang="pl-PL" sz="2400" b="1" dirty="0"/>
              <a:t> </a:t>
            </a:r>
            <a:r>
              <a:rPr lang="pl-PL" sz="2400" b="1" dirty="0" err="1"/>
              <a:t>zve</a:t>
            </a:r>
            <a:r>
              <a:rPr lang="pl-PL" sz="2400" b="1" dirty="0"/>
              <a:t> k </a:t>
            </a:r>
            <a:r>
              <a:rPr lang="pl-PL" sz="2400" b="1" dirty="0" err="1"/>
              <a:t>dezinfekci</a:t>
            </a:r>
            <a:r>
              <a:rPr lang="pl-PL" sz="2400" b="1" dirty="0"/>
              <a:t> </a:t>
            </a:r>
            <a:r>
              <a:rPr lang="pl-PL" sz="2400" b="1" dirty="0" err="1"/>
              <a:t>rukou</a:t>
            </a:r>
            <a:r>
              <a:rPr lang="pl-PL" sz="2400" b="1" dirty="0"/>
              <a:t>, </a:t>
            </a:r>
            <a:r>
              <a:rPr lang="pl-PL" sz="2400" b="1" dirty="0" err="1"/>
              <a:t>protože</a:t>
            </a:r>
            <a:r>
              <a:rPr lang="pl-PL" sz="2400" b="1" dirty="0"/>
              <a:t> </a:t>
            </a:r>
            <a:r>
              <a:rPr lang="pl-PL" sz="2400" b="1" dirty="0" err="1"/>
              <a:t>budou</a:t>
            </a:r>
            <a:r>
              <a:rPr lang="pl-PL" sz="2400" b="1" dirty="0"/>
              <a:t> </a:t>
            </a:r>
            <a:r>
              <a:rPr lang="pl-PL" sz="2400" b="1" dirty="0" err="1"/>
              <a:t>dotýkat</a:t>
            </a:r>
            <a:r>
              <a:rPr lang="pl-PL" sz="2400" b="1" dirty="0"/>
              <a:t> </a:t>
            </a:r>
            <a:r>
              <a:rPr lang="pl-PL" sz="2400" b="1" dirty="0" err="1"/>
              <a:t>svých</a:t>
            </a:r>
            <a:r>
              <a:rPr lang="pl-PL" sz="2400" b="1" dirty="0"/>
              <a:t> </a:t>
            </a:r>
            <a:r>
              <a:rPr lang="pl-PL" sz="2400" b="1" dirty="0" err="1"/>
              <a:t>tváří</a:t>
            </a:r>
            <a:r>
              <a:rPr lang="pl-PL" sz="2400" b="1" dirty="0"/>
              <a:t>. </a:t>
            </a:r>
            <a:r>
              <a:rPr lang="pl-PL" sz="2400" b="1" dirty="0" err="1"/>
              <a:t>Rozehřívání</a:t>
            </a:r>
            <a:r>
              <a:rPr lang="pl-PL" sz="2400" b="1" dirty="0"/>
              <a:t> </a:t>
            </a:r>
            <a:r>
              <a:rPr lang="pl-PL" sz="2400" b="1" dirty="0" err="1"/>
              <a:t>emocí</a:t>
            </a:r>
            <a:r>
              <a:rPr lang="pl-PL" sz="2400" b="1" dirty="0"/>
              <a:t>. </a:t>
            </a:r>
            <a:r>
              <a:rPr lang="pl-PL" sz="2400" b="1" dirty="0" err="1"/>
              <a:t>Učitel</a:t>
            </a:r>
            <a:r>
              <a:rPr lang="pl-PL" sz="2400" b="1" dirty="0"/>
              <a:t> ukazuje </a:t>
            </a:r>
            <a:r>
              <a:rPr lang="pl-PL" sz="2400" b="1" dirty="0" err="1"/>
              <a:t>různé</a:t>
            </a:r>
            <a:r>
              <a:rPr lang="pl-PL" sz="2400" b="1" dirty="0"/>
              <a:t> </a:t>
            </a:r>
            <a:r>
              <a:rPr lang="pl-PL" sz="2400" b="1" dirty="0" err="1"/>
              <a:t>emoce</a:t>
            </a:r>
            <a:r>
              <a:rPr lang="pl-PL" sz="2400" b="1" dirty="0"/>
              <a:t> </a:t>
            </a:r>
            <a:r>
              <a:rPr lang="pl-PL" sz="2400" b="1" dirty="0" err="1"/>
              <a:t>mimikou</a:t>
            </a:r>
            <a:r>
              <a:rPr lang="pl-PL" sz="2400" b="1" dirty="0"/>
              <a:t>, </a:t>
            </a:r>
            <a:r>
              <a:rPr lang="pl-PL" sz="2400" b="1" dirty="0" err="1"/>
              <a:t>dělá</a:t>
            </a:r>
            <a:r>
              <a:rPr lang="pl-PL" sz="2400" b="1" dirty="0"/>
              <a:t> </a:t>
            </a:r>
            <a:r>
              <a:rPr lang="pl-PL" sz="2400" b="1" dirty="0" err="1"/>
              <a:t>vtipné</a:t>
            </a:r>
            <a:r>
              <a:rPr lang="pl-PL" sz="2400" b="1" dirty="0"/>
              <a:t> </a:t>
            </a:r>
            <a:r>
              <a:rPr lang="pl-PL" sz="2400" b="1" dirty="0" err="1"/>
              <a:t>obličeje</a:t>
            </a:r>
            <a:r>
              <a:rPr lang="pl-PL" sz="2400" b="1" dirty="0"/>
              <a:t> a </a:t>
            </a:r>
            <a:r>
              <a:rPr lang="pl-PL" sz="2400" b="1" dirty="0" err="1"/>
              <a:t>děti</a:t>
            </a:r>
            <a:r>
              <a:rPr lang="pl-PL" sz="2400" b="1" dirty="0"/>
              <a:t> je </a:t>
            </a:r>
            <a:r>
              <a:rPr lang="pl-PL" sz="2400" b="1" dirty="0" err="1"/>
              <a:t>opakují</a:t>
            </a:r>
            <a:r>
              <a:rPr lang="pl-PL" sz="2400" b="1" dirty="0"/>
              <a:t>. </a:t>
            </a:r>
            <a:r>
              <a:rPr lang="pl-PL" sz="2400" b="1" dirty="0" err="1"/>
              <a:t>Poté</a:t>
            </a:r>
            <a:r>
              <a:rPr lang="pl-PL" sz="2400" b="1" dirty="0"/>
              <a:t> </a:t>
            </a:r>
            <a:r>
              <a:rPr lang="pl-PL" sz="2400" b="1" dirty="0" err="1"/>
              <a:t>učitel</a:t>
            </a:r>
            <a:r>
              <a:rPr lang="pl-PL" sz="2400" b="1" dirty="0"/>
              <a:t> </a:t>
            </a:r>
            <a:r>
              <a:rPr lang="pl-PL" sz="2400" b="1" dirty="0" err="1"/>
              <a:t>navrhuje</a:t>
            </a:r>
            <a:r>
              <a:rPr lang="pl-PL" sz="2400" b="1" dirty="0"/>
              <a:t> </a:t>
            </a:r>
            <a:r>
              <a:rPr lang="pl-PL" sz="2400" b="1" dirty="0" err="1"/>
              <a:t>všem</a:t>
            </a:r>
            <a:r>
              <a:rPr lang="pl-PL" sz="2400" b="1" dirty="0"/>
              <a:t> </a:t>
            </a:r>
            <a:r>
              <a:rPr lang="pl-PL" sz="2400" b="1" dirty="0" err="1"/>
              <a:t>zkusit</a:t>
            </a:r>
            <a:r>
              <a:rPr lang="pl-PL" sz="2400" b="1" dirty="0"/>
              <a:t> </a:t>
            </a:r>
            <a:r>
              <a:rPr lang="pl-PL" sz="2400" b="1" dirty="0" err="1"/>
              <a:t>své</a:t>
            </a:r>
            <a:r>
              <a:rPr lang="pl-PL" sz="2400" b="1" dirty="0"/>
              <a:t> </a:t>
            </a:r>
            <a:r>
              <a:rPr lang="pl-PL" sz="2400" b="1" dirty="0" err="1"/>
              <a:t>síly</a:t>
            </a:r>
            <a:r>
              <a:rPr lang="pl-PL" sz="2400" b="1" dirty="0"/>
              <a:t> jako </a:t>
            </a:r>
            <a:r>
              <a:rPr lang="pl-PL" sz="2400" b="1" dirty="0" err="1"/>
              <a:t>moderátor</a:t>
            </a:r>
            <a:r>
              <a:rPr lang="pl-PL" sz="2400" b="1" dirty="0"/>
              <a:t> a </a:t>
            </a:r>
            <a:r>
              <a:rPr lang="pl-PL" sz="2400" b="1" dirty="0" err="1"/>
              <a:t>každý</a:t>
            </a:r>
            <a:r>
              <a:rPr lang="pl-PL" sz="2400" b="1" dirty="0"/>
              <a:t> </a:t>
            </a:r>
            <a:r>
              <a:rPr lang="pl-PL" sz="2400" b="1" dirty="0" err="1"/>
              <a:t>účastník</a:t>
            </a:r>
            <a:r>
              <a:rPr lang="pl-PL" sz="2400" b="1" dirty="0"/>
              <a:t> </a:t>
            </a:r>
            <a:r>
              <a:rPr lang="pl-PL" sz="2400" b="1" dirty="0" err="1"/>
              <a:t>musí</a:t>
            </a:r>
            <a:r>
              <a:rPr lang="pl-PL" sz="2400" b="1" dirty="0"/>
              <a:t> </a:t>
            </a:r>
            <a:r>
              <a:rPr lang="pl-PL" sz="2400" b="1" dirty="0" err="1"/>
              <a:t>něco</a:t>
            </a:r>
            <a:r>
              <a:rPr lang="pl-PL" sz="2400" b="1" dirty="0"/>
              <a:t> </a:t>
            </a:r>
            <a:r>
              <a:rPr lang="pl-PL" sz="2400" b="1" dirty="0" err="1"/>
              <a:t>ukázat</a:t>
            </a:r>
            <a:r>
              <a:rPr lang="pl-PL" sz="2400" b="1" dirty="0"/>
              <a:t> s </a:t>
            </a:r>
            <a:r>
              <a:rPr lang="pl-PL" sz="2400" b="1" dirty="0" err="1"/>
              <a:t>mimikou</a:t>
            </a:r>
            <a:r>
              <a:rPr lang="pl-PL" sz="2400" b="1" dirty="0"/>
              <a:t> a </a:t>
            </a:r>
            <a:r>
              <a:rPr lang="pl-PL" sz="2400" b="1" dirty="0" err="1"/>
              <a:t>ostatní</a:t>
            </a:r>
            <a:r>
              <a:rPr lang="pl-PL" sz="2400" b="1" dirty="0"/>
              <a:t> </a:t>
            </a:r>
            <a:r>
              <a:rPr lang="pl-PL" sz="2400" b="1" dirty="0" err="1"/>
              <a:t>opakují</a:t>
            </a:r>
            <a:r>
              <a:rPr lang="pl-PL" sz="2400" b="1" dirty="0"/>
              <a:t>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85F8E06-D376-4F90-9366-2E72A3A462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1" y="292509"/>
            <a:ext cx="7350079" cy="916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3600" b="1" dirty="0"/>
              <a:t>ÚKOL I</a:t>
            </a:r>
            <a:endParaRPr lang="pl-PL" sz="3600" dirty="0"/>
          </a:p>
        </p:txBody>
      </p:sp>
      <p:pic>
        <p:nvPicPr>
          <p:cNvPr id="3074" name="Picture 2" descr="Ujędrnianie twarzy - gimnastyka i masaż - Uroda 40 plus">
            <a:extLst>
              <a:ext uri="{FF2B5EF4-FFF2-40B4-BE49-F238E27FC236}">
                <a16:creationId xmlns:a16="http://schemas.microsoft.com/office/drawing/2014/main" id="{0DA57257-82D0-6D0A-B58A-E0891FAD17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1392" y="1416273"/>
            <a:ext cx="2770513" cy="4025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FD04D719-773F-752F-AF15-34C052B2881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9752" y="6043510"/>
            <a:ext cx="1743075" cy="556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764152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/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13" name="Straight Connector 12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Snip Diagonal Corner Rectangle 25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001" y="620722"/>
            <a:ext cx="3670674" cy="5286838"/>
          </a:xfrm>
          <a:prstGeom prst="snip2DiagRect">
            <a:avLst>
              <a:gd name="adj1" fmla="val 11518"/>
              <a:gd name="adj2" fmla="val 0"/>
            </a:avLst>
          </a:prstGeom>
          <a:solidFill>
            <a:schemeClr val="tx1"/>
          </a:solidFill>
          <a:ln>
            <a:noFill/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9C000134-E93F-45C1-B644-1F696EF7E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50532" y="731633"/>
            <a:ext cx="6829414" cy="4627513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br>
              <a:rPr lang="pl-PL" sz="2400" b="1" dirty="0"/>
            </a:br>
            <a:r>
              <a:rPr lang="pl-PL" sz="2400" b="1" dirty="0" err="1"/>
              <a:t>Pomocí</a:t>
            </a:r>
            <a:r>
              <a:rPr lang="pl-PL" sz="2400" b="1" dirty="0"/>
              <a:t> </a:t>
            </a:r>
            <a:r>
              <a:rPr lang="pl-PL" sz="2400" b="1" dirty="0" err="1"/>
              <a:t>pantomimické</a:t>
            </a:r>
            <a:r>
              <a:rPr lang="pl-PL" sz="2400" b="1" dirty="0"/>
              <a:t> </a:t>
            </a:r>
            <a:r>
              <a:rPr lang="pl-PL" sz="2400" b="1" dirty="0" err="1"/>
              <a:t>techniky</a:t>
            </a:r>
            <a:r>
              <a:rPr lang="pl-PL" sz="2400" b="1" dirty="0"/>
              <a:t> KAŽDÝ STUDENT SOUPEŘÍ ODEHRÁVÁ ETUDU PŘEDSTAVUJÍCÍ VYBRANÝ SPORTOVNÍ ODVĚTVÍ NEBO AKTIVITU. </a:t>
            </a:r>
            <a:br>
              <a:rPr lang="pl-PL" sz="2400" b="1" dirty="0"/>
            </a:br>
            <a:r>
              <a:rPr lang="pl-PL" sz="2400" b="1" dirty="0"/>
              <a:t>NAPŘÍKLAD:</a:t>
            </a:r>
            <a:br>
              <a:rPr lang="pl-PL" sz="2400" b="1" dirty="0"/>
            </a:br>
            <a:r>
              <a:rPr lang="pl-PL" sz="2400" b="1" dirty="0"/>
              <a:t>1. </a:t>
            </a:r>
            <a:r>
              <a:rPr lang="pl-PL" sz="2400" b="1" dirty="0" err="1"/>
              <a:t>Tanec</a:t>
            </a:r>
            <a:r>
              <a:rPr lang="pl-PL" sz="2400" b="1" dirty="0"/>
              <a:t> s </a:t>
            </a:r>
            <a:r>
              <a:rPr lang="pl-PL" sz="2400" b="1" dirty="0" err="1"/>
              <a:t>mašlí</a:t>
            </a:r>
            <a:br>
              <a:rPr lang="pl-PL" sz="2400" b="1" dirty="0"/>
            </a:br>
            <a:r>
              <a:rPr lang="pl-PL" sz="2400" b="1" dirty="0"/>
              <a:t>2. </a:t>
            </a:r>
            <a:r>
              <a:rPr lang="pl-PL" sz="2400" b="1" dirty="0" err="1"/>
              <a:t>Vzpírání</a:t>
            </a:r>
            <a:br>
              <a:rPr lang="pl-PL" sz="2400" b="1" dirty="0"/>
            </a:br>
            <a:r>
              <a:rPr lang="pl-PL" sz="2400" b="1" dirty="0"/>
              <a:t>3. </a:t>
            </a:r>
            <a:r>
              <a:rPr lang="pl-PL" sz="2400" b="1" dirty="0" err="1"/>
              <a:t>Předvádění</a:t>
            </a:r>
            <a:r>
              <a:rPr lang="pl-PL" sz="2400" b="1" dirty="0"/>
              <a:t> karate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919F6B0-E1F0-4C41-A039-8D0ADDD5B0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60431" y="403591"/>
            <a:ext cx="6253792" cy="82248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3600" b="1" dirty="0"/>
              <a:t>ÚKOL II</a:t>
            </a:r>
          </a:p>
        </p:txBody>
      </p:sp>
      <p:pic>
        <p:nvPicPr>
          <p:cNvPr id="4098" name="Picture 2" descr="Wstążka (gimnastyka) – Wikipedia, wolna encyklopedia">
            <a:extLst>
              <a:ext uri="{FF2B5EF4-FFF2-40B4-BE49-F238E27FC236}">
                <a16:creationId xmlns:a16="http://schemas.microsoft.com/office/drawing/2014/main" id="{7038DBFE-7C16-BA0D-5243-48B0D99954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001" y="620722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zarny Czerwony Pas Taekwondo Karate Kid Sportowiec Nastolatek Pokaż  Tradycyjne Pozy Walki Poomsae W Strój Sportowy, 15 Lat Chłopiec,  Oświetlenie Studyjne Białe Tło Na Białym Tle Pełnej Długości Profil |  Zdjęcie Premium">
            <a:extLst>
              <a:ext uri="{FF2B5EF4-FFF2-40B4-BE49-F238E27FC236}">
                <a16:creationId xmlns:a16="http://schemas.microsoft.com/office/drawing/2014/main" id="{0DA8669C-533E-D05A-560E-3AF21CA826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9778" y="1572683"/>
            <a:ext cx="1647825" cy="278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Stanisław Pożoga: Podnosić ciężary może każdy, od przedszkola do Opola!  [ZDJĘCIA] - naOSTRO.info">
            <a:extLst>
              <a:ext uri="{FF2B5EF4-FFF2-40B4-BE49-F238E27FC236}">
                <a16:creationId xmlns:a16="http://schemas.microsoft.com/office/drawing/2014/main" id="{386B5736-B6AC-4BB8-7968-474EECA000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422" y="3541848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72C2BBCF-884B-498C-6BD5-D18967A40F0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9752" y="6043510"/>
            <a:ext cx="1743075" cy="556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98272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6804967-C1C3-4CE1-85EA-3E0CFDFD9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939" y="3959965"/>
            <a:ext cx="8534400" cy="2845846"/>
          </a:xfrm>
        </p:spPr>
        <p:txBody>
          <a:bodyPr>
            <a:noAutofit/>
          </a:bodyPr>
          <a:lstStyle/>
          <a:p>
            <a:pPr lvl="0" algn="ctr">
              <a:lnSpc>
                <a:spcPct val="90000"/>
              </a:lnSpc>
              <a:spcBef>
                <a:spcPts val="600"/>
              </a:spcBef>
            </a:pPr>
            <a:r>
              <a:rPr lang="pl-PL" sz="2400" dirty="0" err="1"/>
              <a:t>Vaše</a:t>
            </a:r>
            <a:r>
              <a:rPr lang="pl-PL" sz="2400" dirty="0"/>
              <a:t> TŘETÍ ÚKOL BUDETE PROVÁDĚT VE DVOJICÍCH. </a:t>
            </a:r>
            <a:r>
              <a:rPr lang="pl-PL" sz="2400" dirty="0" err="1"/>
              <a:t>Bude</a:t>
            </a:r>
            <a:r>
              <a:rPr lang="pl-PL" sz="2400" dirty="0"/>
              <a:t> to </a:t>
            </a:r>
            <a:r>
              <a:rPr lang="pl-PL" sz="2400" dirty="0" err="1"/>
              <a:t>představení</a:t>
            </a:r>
            <a:r>
              <a:rPr lang="pl-PL" sz="2400" dirty="0"/>
              <a:t> </a:t>
            </a:r>
            <a:r>
              <a:rPr lang="pl-PL" sz="2400" dirty="0" err="1"/>
              <a:t>nebo</a:t>
            </a:r>
            <a:r>
              <a:rPr lang="pl-PL" sz="2400" dirty="0"/>
              <a:t> </a:t>
            </a:r>
            <a:r>
              <a:rPr lang="pl-PL" sz="2400" dirty="0" err="1"/>
              <a:t>simulace</a:t>
            </a:r>
            <a:r>
              <a:rPr lang="pl-PL" sz="2400" dirty="0"/>
              <a:t> sportu </a:t>
            </a:r>
            <a:r>
              <a:rPr lang="pl-PL" sz="2400" dirty="0" err="1"/>
              <a:t>nebo</a:t>
            </a:r>
            <a:r>
              <a:rPr lang="pl-PL" sz="2400" dirty="0"/>
              <a:t> </a:t>
            </a:r>
            <a:r>
              <a:rPr lang="pl-PL" sz="2400" dirty="0" err="1"/>
              <a:t>aktivity</a:t>
            </a:r>
            <a:r>
              <a:rPr lang="pl-PL" sz="2400" dirty="0"/>
              <a:t> </a:t>
            </a:r>
            <a:r>
              <a:rPr lang="pl-PL" sz="2400" dirty="0" err="1"/>
              <a:t>dvou</a:t>
            </a:r>
            <a:r>
              <a:rPr lang="pl-PL" sz="2400" dirty="0"/>
              <a:t> </a:t>
            </a:r>
            <a:r>
              <a:rPr lang="pl-PL" sz="2400" dirty="0" err="1"/>
              <a:t>osob</a:t>
            </a:r>
            <a:r>
              <a:rPr lang="pl-PL" sz="2400" dirty="0"/>
              <a:t>. Sporty </a:t>
            </a:r>
            <a:r>
              <a:rPr lang="pl-PL" sz="2400" dirty="0" err="1"/>
              <a:t>ve</a:t>
            </a:r>
            <a:r>
              <a:rPr lang="pl-PL" sz="2400" dirty="0"/>
              <a:t> </a:t>
            </a:r>
            <a:r>
              <a:rPr lang="pl-PL" sz="2400" dirty="0" err="1"/>
              <a:t>dvojici</a:t>
            </a:r>
            <a:r>
              <a:rPr lang="pl-PL" sz="2400" dirty="0"/>
              <a:t> </a:t>
            </a:r>
            <a:r>
              <a:rPr lang="pl-PL" sz="2400" dirty="0" err="1"/>
              <a:t>se</a:t>
            </a:r>
            <a:r>
              <a:rPr lang="pl-PL" sz="2400" dirty="0"/>
              <a:t> </a:t>
            </a:r>
            <a:r>
              <a:rPr lang="pl-PL" sz="2400" dirty="0" err="1"/>
              <a:t>osvědčují</a:t>
            </a:r>
            <a:r>
              <a:rPr lang="pl-PL" sz="2400" dirty="0"/>
              <a:t> </a:t>
            </a:r>
            <a:r>
              <a:rPr lang="pl-PL" sz="2400" dirty="0" err="1"/>
              <a:t>mnohem</a:t>
            </a:r>
            <a:r>
              <a:rPr lang="pl-PL" sz="2400" dirty="0"/>
              <a:t> </a:t>
            </a:r>
            <a:r>
              <a:rPr lang="pl-PL" sz="2400" dirty="0" err="1"/>
              <a:t>lépe</a:t>
            </a:r>
            <a:r>
              <a:rPr lang="pl-PL" sz="2400" dirty="0"/>
              <a:t>!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501E9B3-929E-4DBB-8280-2101BC6197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55713" y="192972"/>
            <a:ext cx="4419171" cy="96198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3600" b="1" dirty="0"/>
              <a:t>ÚKOL III</a:t>
            </a:r>
            <a:endParaRPr lang="pl-PL" sz="3600" dirty="0"/>
          </a:p>
          <a:p>
            <a:pPr algn="ctr"/>
            <a:endParaRPr lang="pl-PL" dirty="0"/>
          </a:p>
        </p:txBody>
      </p:sp>
      <p:pic>
        <p:nvPicPr>
          <p:cNvPr id="5122" name="Picture 2" descr="O tenisie - Klub Tenisowy Matchpoint Komorów">
            <a:extLst>
              <a:ext uri="{FF2B5EF4-FFF2-40B4-BE49-F238E27FC236}">
                <a16:creationId xmlns:a16="http://schemas.microsoft.com/office/drawing/2014/main" id="{34CC0851-E027-6176-C720-A58BB98AF5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6816" y="1154959"/>
            <a:ext cx="2482232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Tajski boks – historia, technika i efekty trenowania muay thai">
            <a:extLst>
              <a:ext uri="{FF2B5EF4-FFF2-40B4-BE49-F238E27FC236}">
                <a16:creationId xmlns:a16="http://schemas.microsoft.com/office/drawing/2014/main" id="{2C650365-C8B7-6D32-F1C8-6C40EA1FA7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1681" y="2476500"/>
            <a:ext cx="24003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saneczkarstwo – Wikisłownik, wolny słownik wielojęzyczny">
            <a:extLst>
              <a:ext uri="{FF2B5EF4-FFF2-40B4-BE49-F238E27FC236}">
                <a16:creationId xmlns:a16="http://schemas.microsoft.com/office/drawing/2014/main" id="{0B78105A-9FF1-0E43-3843-146DB64D64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4614" y="1154960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4FB917C2-295E-0C54-6961-95BAF7C449F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9752" y="6043510"/>
            <a:ext cx="1743075" cy="556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85799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E7FAA05-F7E5-4A07-80CB-7D8F607AB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310" y="1212634"/>
            <a:ext cx="10637380" cy="3081517"/>
          </a:xfrm>
        </p:spPr>
        <p:txBody>
          <a:bodyPr>
            <a:normAutofit/>
          </a:bodyPr>
          <a:lstStyle/>
          <a:p>
            <a:pPr lvl="0">
              <a:lnSpc>
                <a:spcPct val="90000"/>
              </a:lnSpc>
              <a:spcBef>
                <a:spcPts val="700"/>
              </a:spcBef>
            </a:pPr>
            <a:r>
              <a:rPr lang="pl-PL" sz="2000" dirty="0" err="1">
                <a:solidFill>
                  <a:schemeClr val="bg1"/>
                </a:solidFill>
              </a:rPr>
              <a:t>Budete</a:t>
            </a:r>
            <a:r>
              <a:rPr lang="pl-PL" sz="2000" dirty="0">
                <a:solidFill>
                  <a:schemeClr val="bg1"/>
                </a:solidFill>
              </a:rPr>
              <a:t> </a:t>
            </a:r>
            <a:r>
              <a:rPr lang="pl-PL" sz="2000" dirty="0" err="1">
                <a:solidFill>
                  <a:schemeClr val="bg1"/>
                </a:solidFill>
              </a:rPr>
              <a:t>pracovat</a:t>
            </a:r>
            <a:r>
              <a:rPr lang="pl-PL" sz="2000" dirty="0">
                <a:solidFill>
                  <a:schemeClr val="bg1"/>
                </a:solidFill>
              </a:rPr>
              <a:t> </a:t>
            </a:r>
            <a:r>
              <a:rPr lang="pl-PL" sz="2000" dirty="0" err="1">
                <a:solidFill>
                  <a:schemeClr val="bg1"/>
                </a:solidFill>
              </a:rPr>
              <a:t>ve</a:t>
            </a:r>
            <a:r>
              <a:rPr lang="pl-PL" sz="2000" dirty="0">
                <a:solidFill>
                  <a:schemeClr val="bg1"/>
                </a:solidFill>
              </a:rPr>
              <a:t> </a:t>
            </a:r>
            <a:r>
              <a:rPr lang="pl-PL" sz="2000" dirty="0" err="1">
                <a:solidFill>
                  <a:schemeClr val="bg1"/>
                </a:solidFill>
              </a:rPr>
              <a:t>skupinách</a:t>
            </a:r>
            <a:r>
              <a:rPr lang="pl-PL" sz="2000" dirty="0">
                <a:solidFill>
                  <a:schemeClr val="bg1"/>
                </a:solidFill>
              </a:rPr>
              <a:t> o 3-6 </a:t>
            </a:r>
            <a:r>
              <a:rPr lang="pl-PL" sz="2000" dirty="0" err="1">
                <a:solidFill>
                  <a:schemeClr val="bg1"/>
                </a:solidFill>
              </a:rPr>
              <a:t>osobách</a:t>
            </a:r>
            <a:r>
              <a:rPr lang="pl-PL" sz="2000" dirty="0">
                <a:solidFill>
                  <a:schemeClr val="bg1"/>
                </a:solidFill>
              </a:rPr>
              <a:t>.</a:t>
            </a:r>
            <a:br>
              <a:rPr lang="pl-PL" sz="2000" dirty="0">
                <a:solidFill>
                  <a:schemeClr val="bg1"/>
                </a:solidFill>
              </a:rPr>
            </a:br>
            <a:br>
              <a:rPr lang="pl-PL" sz="2000" dirty="0">
                <a:solidFill>
                  <a:schemeClr val="bg1"/>
                </a:solidFill>
              </a:rPr>
            </a:br>
            <a:r>
              <a:rPr lang="pl-PL" sz="2000" dirty="0" err="1">
                <a:solidFill>
                  <a:schemeClr val="bg1"/>
                </a:solidFill>
              </a:rPr>
              <a:t>Představte</a:t>
            </a:r>
            <a:r>
              <a:rPr lang="pl-PL" sz="2000" dirty="0">
                <a:solidFill>
                  <a:schemeClr val="bg1"/>
                </a:solidFill>
              </a:rPr>
              <a:t> </a:t>
            </a:r>
            <a:r>
              <a:rPr lang="pl-PL" sz="2000" dirty="0" err="1">
                <a:solidFill>
                  <a:schemeClr val="bg1"/>
                </a:solidFill>
              </a:rPr>
              <a:t>vybranou</a:t>
            </a:r>
            <a:r>
              <a:rPr lang="pl-PL" sz="2000" dirty="0">
                <a:solidFill>
                  <a:schemeClr val="bg1"/>
                </a:solidFill>
              </a:rPr>
              <a:t> </a:t>
            </a:r>
            <a:r>
              <a:rPr lang="pl-PL" sz="2000" dirty="0" err="1">
                <a:solidFill>
                  <a:schemeClr val="bg1"/>
                </a:solidFill>
              </a:rPr>
              <a:t>sportovní</a:t>
            </a:r>
            <a:r>
              <a:rPr lang="pl-PL" sz="2000" dirty="0">
                <a:solidFill>
                  <a:schemeClr val="bg1"/>
                </a:solidFill>
              </a:rPr>
              <a:t> </a:t>
            </a:r>
            <a:r>
              <a:rPr lang="pl-PL" sz="2000" dirty="0" err="1">
                <a:solidFill>
                  <a:schemeClr val="bg1"/>
                </a:solidFill>
              </a:rPr>
              <a:t>disciplínu</a:t>
            </a:r>
            <a:r>
              <a:rPr lang="pl-PL" sz="2000" dirty="0">
                <a:solidFill>
                  <a:schemeClr val="bg1"/>
                </a:solidFill>
              </a:rPr>
              <a:t> </a:t>
            </a:r>
            <a:r>
              <a:rPr lang="pl-PL" sz="2000" dirty="0" err="1">
                <a:solidFill>
                  <a:schemeClr val="bg1"/>
                </a:solidFill>
              </a:rPr>
              <a:t>ve</a:t>
            </a:r>
            <a:r>
              <a:rPr lang="pl-PL" sz="2000" dirty="0">
                <a:solidFill>
                  <a:schemeClr val="bg1"/>
                </a:solidFill>
              </a:rPr>
              <a:t> </a:t>
            </a:r>
            <a:r>
              <a:rPr lang="pl-PL" sz="2000" dirty="0" err="1">
                <a:solidFill>
                  <a:schemeClr val="bg1"/>
                </a:solidFill>
              </a:rPr>
              <a:t>skupině</a:t>
            </a:r>
            <a:r>
              <a:rPr lang="pl-PL" sz="2000" dirty="0">
                <a:solidFill>
                  <a:schemeClr val="bg1"/>
                </a:solidFill>
              </a:rPr>
              <a:t>:</a:t>
            </a:r>
            <a:br>
              <a:rPr lang="pl-PL" sz="2000" dirty="0">
                <a:solidFill>
                  <a:schemeClr val="bg1"/>
                </a:solidFill>
              </a:rPr>
            </a:br>
            <a:br>
              <a:rPr lang="pl-PL" sz="2000" dirty="0">
                <a:solidFill>
                  <a:schemeClr val="bg1"/>
                </a:solidFill>
              </a:rPr>
            </a:br>
            <a:r>
              <a:rPr lang="pl-PL" sz="2000" dirty="0">
                <a:solidFill>
                  <a:schemeClr val="bg1"/>
                </a:solidFill>
              </a:rPr>
              <a:t>      1. </a:t>
            </a:r>
            <a:r>
              <a:rPr lang="pl-PL" sz="2000" dirty="0" err="1">
                <a:solidFill>
                  <a:schemeClr val="bg1"/>
                </a:solidFill>
              </a:rPr>
              <a:t>volejbal</a:t>
            </a:r>
            <a:br>
              <a:rPr lang="pl-PL" sz="2000" dirty="0">
                <a:solidFill>
                  <a:schemeClr val="bg1"/>
                </a:solidFill>
              </a:rPr>
            </a:br>
            <a:br>
              <a:rPr lang="pl-PL" sz="2000" dirty="0">
                <a:solidFill>
                  <a:schemeClr val="bg1"/>
                </a:solidFill>
              </a:rPr>
            </a:br>
            <a:r>
              <a:rPr lang="pl-PL" sz="2000" dirty="0">
                <a:solidFill>
                  <a:schemeClr val="bg1"/>
                </a:solidFill>
              </a:rPr>
              <a:t>      2. </a:t>
            </a:r>
            <a:r>
              <a:rPr lang="pl-PL" sz="2000" dirty="0" err="1">
                <a:solidFill>
                  <a:schemeClr val="bg1"/>
                </a:solidFill>
              </a:rPr>
              <a:t>lanovka</a:t>
            </a:r>
            <a:br>
              <a:rPr lang="pl-PL" sz="2000" dirty="0">
                <a:solidFill>
                  <a:schemeClr val="bg1"/>
                </a:solidFill>
              </a:rPr>
            </a:br>
            <a:br>
              <a:rPr lang="pl-PL" sz="2000" dirty="0">
                <a:solidFill>
                  <a:schemeClr val="bg1"/>
                </a:solidFill>
              </a:rPr>
            </a:br>
            <a:r>
              <a:rPr lang="pl-PL" sz="2000" dirty="0">
                <a:solidFill>
                  <a:schemeClr val="bg1"/>
                </a:solidFill>
              </a:rPr>
              <a:t>      3. </a:t>
            </a:r>
            <a:r>
              <a:rPr lang="pl-PL" sz="2000" dirty="0" err="1">
                <a:solidFill>
                  <a:schemeClr val="bg1"/>
                </a:solidFill>
              </a:rPr>
              <a:t>kajakářství</a:t>
            </a:r>
            <a:endParaRPr lang="pl-PL" sz="2000" dirty="0">
              <a:solidFill>
                <a:schemeClr val="bg1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67B942E-555A-4081-9157-982A69CAAF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37022" y="0"/>
            <a:ext cx="4419171" cy="147689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3600" b="1" dirty="0"/>
              <a:t>ÚKOL IV</a:t>
            </a:r>
          </a:p>
        </p:txBody>
      </p:sp>
      <p:pic>
        <p:nvPicPr>
          <p:cNvPr id="6146" name="Picture 2" descr="Przeciąganie liny – zasady gry - Wikikids">
            <a:extLst>
              <a:ext uri="{FF2B5EF4-FFF2-40B4-BE49-F238E27FC236}">
                <a16:creationId xmlns:a16="http://schemas.microsoft.com/office/drawing/2014/main" id="{DFECAEF5-CEF5-8F30-3FF4-4C9E4F9CA9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1115" y="2689527"/>
            <a:ext cx="2822123" cy="2151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Grafika wektorowa Siatkówka, Siatkówka obrazy wektorowe | Depositphotos">
            <a:extLst>
              <a:ext uri="{FF2B5EF4-FFF2-40B4-BE49-F238E27FC236}">
                <a16:creationId xmlns:a16="http://schemas.microsoft.com/office/drawing/2014/main" id="{EF8FB331-216B-F6DD-13C2-6AD2913142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6391" y="4247008"/>
            <a:ext cx="1657338" cy="172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F1F57E8A-9485-82CF-4365-4CFCB7108F4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9752" y="6043510"/>
            <a:ext cx="1743075" cy="556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560015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/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12" name="Straight Connector 11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ytuł 1">
            <a:extLst>
              <a:ext uri="{FF2B5EF4-FFF2-40B4-BE49-F238E27FC236}">
                <a16:creationId xmlns:a16="http://schemas.microsoft.com/office/drawing/2014/main" id="{1FCBD570-2C99-4E59-8209-1524CE7C5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4076" y="348879"/>
            <a:ext cx="8041581" cy="5042517"/>
          </a:xfrm>
        </p:spPr>
        <p:txBody>
          <a:bodyPr>
            <a:normAutofit/>
          </a:bodyPr>
          <a:lstStyle/>
          <a:p>
            <a:pPr lvl="0">
              <a:lnSpc>
                <a:spcPct val="90000"/>
              </a:lnSpc>
              <a:spcBef>
                <a:spcPts val="300"/>
              </a:spcBef>
            </a:pPr>
            <a:br>
              <a:rPr lang="pl-PL" sz="2000" dirty="0"/>
            </a:br>
            <a:br>
              <a:rPr lang="pl-PL" sz="2000" dirty="0"/>
            </a:br>
            <a:r>
              <a:rPr lang="pl-PL" sz="2000" b="1" dirty="0">
                <a:solidFill>
                  <a:schemeClr val="bg1"/>
                </a:solidFill>
              </a:rPr>
              <a:t>1.</a:t>
            </a:r>
            <a:r>
              <a:rPr lang="pl-PL" sz="2000" b="1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pl-PL" sz="2000" b="1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https://cs.wikipedia.org/wiki/Pantomima</a:t>
            </a:r>
            <a:r>
              <a:rPr lang="pl-PL" sz="2000" b="1" dirty="0">
                <a:solidFill>
                  <a:schemeClr val="bg1"/>
                </a:solidFill>
              </a:rPr>
              <a:t> </a:t>
            </a:r>
            <a:br>
              <a:rPr lang="pl-PL" sz="2000" b="1" dirty="0">
                <a:solidFill>
                  <a:schemeClr val="bg1"/>
                </a:solidFill>
              </a:rPr>
            </a:br>
            <a:br>
              <a:rPr lang="pl-PL" sz="2000" b="1" dirty="0">
                <a:solidFill>
                  <a:schemeClr val="bg1"/>
                </a:solidFill>
              </a:rPr>
            </a:br>
            <a:r>
              <a:rPr lang="pl-PL" sz="2000" b="1" dirty="0">
                <a:solidFill>
                  <a:schemeClr val="bg1"/>
                </a:solidFill>
              </a:rPr>
              <a:t>2. </a:t>
            </a:r>
            <a:r>
              <a:rPr lang="pl-PL" sz="2000" b="1" dirty="0">
                <a:solidFill>
                  <a:schemeClr val="bg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https://www.youtube.com/watch?v=c97rPiRy-Oc</a:t>
            </a:r>
            <a:br>
              <a:rPr lang="pl-PL" sz="2000" b="1" dirty="0">
                <a:solidFill>
                  <a:schemeClr val="bg1"/>
                </a:solidFill>
              </a:rPr>
            </a:br>
            <a:br>
              <a:rPr lang="pl-PL" sz="2000" b="1" dirty="0">
                <a:solidFill>
                  <a:schemeClr val="bg1"/>
                </a:solidFill>
              </a:rPr>
            </a:br>
            <a:r>
              <a:rPr lang="pl-PL" sz="2000" b="1" dirty="0">
                <a:solidFill>
                  <a:schemeClr val="bg1"/>
                </a:solidFill>
              </a:rPr>
              <a:t>3. </a:t>
            </a:r>
            <a:r>
              <a:rPr lang="pl-PL" sz="2000" b="1" dirty="0">
                <a:solidFill>
                  <a:schemeClr val="bg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https://cs.wikipedia.org/wiki/Pierot</a:t>
            </a:r>
            <a:r>
              <a:rPr lang="pl-PL" sz="2000" b="1" dirty="0">
                <a:solidFill>
                  <a:schemeClr val="bg1"/>
                </a:solidFill>
              </a:rPr>
              <a:t> </a:t>
            </a:r>
            <a:br>
              <a:rPr lang="pl-PL" sz="2000" b="1" dirty="0">
                <a:solidFill>
                  <a:schemeClr val="bg1"/>
                </a:solidFill>
              </a:rPr>
            </a:br>
            <a:br>
              <a:rPr lang="pl-PL" sz="2000" b="1" dirty="0">
                <a:solidFill>
                  <a:schemeClr val="bg1"/>
                </a:solidFill>
              </a:rPr>
            </a:br>
            <a:r>
              <a:rPr lang="pl-PL" sz="2000" b="1" dirty="0">
                <a:solidFill>
                  <a:schemeClr val="bg1"/>
                </a:solidFill>
              </a:rPr>
              <a:t>4. </a:t>
            </a:r>
            <a:r>
              <a:rPr lang="pl-PL" sz="2000" b="1" dirty="0">
                <a:solidFill>
                  <a:schemeClr val="bg1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https://cs.wikipedia.org/wiki/Sport</a:t>
            </a:r>
            <a:r>
              <a:rPr lang="pl-PL" sz="2000" b="1" dirty="0">
                <a:solidFill>
                  <a:schemeClr val="bg1"/>
                </a:solidFill>
              </a:rPr>
              <a:t> </a:t>
            </a:r>
            <a:br>
              <a:rPr lang="pl-PL" sz="2000" b="1" dirty="0">
                <a:solidFill>
                  <a:schemeClr val="bg1"/>
                </a:solidFill>
              </a:rPr>
            </a:br>
            <a:br>
              <a:rPr lang="pl-PL" sz="2000" b="1" dirty="0">
                <a:solidFill>
                  <a:schemeClr val="bg1"/>
                </a:solidFill>
              </a:rPr>
            </a:br>
            <a:endParaRPr lang="pl-PL" sz="2000" b="1" dirty="0">
              <a:solidFill>
                <a:schemeClr val="bg1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530565D-36B0-4E91-BAA1-F4FBDDA417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1" y="685801"/>
            <a:ext cx="7493137" cy="10146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3600" b="1" dirty="0"/>
              <a:t>ZDROJE</a:t>
            </a:r>
          </a:p>
          <a:p>
            <a:pPr algn="ctr"/>
            <a:endParaRPr lang="pl-PL" dirty="0"/>
          </a:p>
        </p:txBody>
      </p:sp>
      <p:pic>
        <p:nvPicPr>
          <p:cNvPr id="7170" name="Picture 2" descr="Wody, Technologia, Staw, Fontanna">
            <a:extLst>
              <a:ext uri="{FF2B5EF4-FFF2-40B4-BE49-F238E27FC236}">
                <a16:creationId xmlns:a16="http://schemas.microsoft.com/office/drawing/2014/main" id="{C5AE0BF4-A3BA-4418-8EB0-5C519749B7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0114" y="1069797"/>
            <a:ext cx="2162175" cy="323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79A818C8-FA71-88D0-BC9F-737426EA5692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9752" y="6043510"/>
            <a:ext cx="1743075" cy="556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71293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E877882-0874-4191-BB9F-48CDFFE39B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319732"/>
            <a:ext cx="8534400" cy="85003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3600" b="1" dirty="0"/>
              <a:t>HODNOCENÍ</a:t>
            </a:r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CC3C07CB-28A2-4547-A90A-093DBDCA8F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1778652"/>
              </p:ext>
            </p:extLst>
          </p:nvPr>
        </p:nvGraphicFramePr>
        <p:xfrm>
          <a:off x="924232" y="1459335"/>
          <a:ext cx="8534400" cy="42138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600">
                  <a:extLst>
                    <a:ext uri="{9D8B030D-6E8A-4147-A177-3AD203B41FA5}">
                      <a16:colId xmlns:a16="http://schemas.microsoft.com/office/drawing/2014/main" val="220983676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552271926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779443640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983822204"/>
                    </a:ext>
                  </a:extLst>
                </a:gridCol>
              </a:tblGrid>
              <a:tr h="569126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Počet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bodů</a:t>
                      </a:r>
                      <a:endParaRPr lang="pl-PL" sz="1400" b="0" i="0" u="none" strike="noStrike" kern="1200" dirty="0">
                        <a:latin typeface="Arial" pitchFamily="18"/>
                        <a:ea typeface="Lucida Sans Unicode" pitchFamily="2"/>
                        <a:cs typeface="Mangal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4544701"/>
                  </a:ext>
                </a:extLst>
              </a:tr>
              <a:tr h="1951284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pl-PL" sz="1400" b="1" i="0" u="none" strike="noStrike" kern="1200" dirty="0">
                        <a:latin typeface="Arial" pitchFamily="18"/>
                        <a:ea typeface="Lucida Sans Unicode" pitchFamily="2"/>
                        <a:cs typeface="Mangal" pitchFamily="2"/>
                      </a:endParaRPr>
                    </a:p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1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Věcný</a:t>
                      </a:r>
                      <a:r>
                        <a:rPr lang="pl-PL" sz="1400" b="1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1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obsah</a:t>
                      </a:r>
                      <a:endParaRPr lang="pl-PL" sz="1400" b="1" i="0" u="none" strike="noStrike" kern="1200" dirty="0">
                        <a:latin typeface="Arial" pitchFamily="18"/>
                        <a:ea typeface="Lucida Sans Unicode" pitchFamily="2"/>
                        <a:cs typeface="Mangal" pitchFamily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pl-PL" sz="1400" b="0" i="0" u="none" strike="noStrike" kern="1200" dirty="0">
                        <a:latin typeface="Arial" pitchFamily="18"/>
                        <a:ea typeface="Lucida Sans Unicode" pitchFamily="2"/>
                        <a:cs typeface="Mangal" pitchFamily="2"/>
                      </a:endParaRPr>
                    </a:p>
                    <a:p>
                      <a:pPr marL="0" marR="0" lvl="0" indent="0" algn="just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Nepřesné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informace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  <a:p>
                      <a:pPr marL="0" marR="0" lvl="0" indent="0" algn="just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Informace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 mimo </a:t>
                      </a: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tématu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. </a:t>
                      </a: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Chybné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informace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 a </a:t>
                      </a: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výpočty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  <a:p>
                      <a:pPr marL="0" marR="0" lvl="0" indent="0" algn="just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Slabé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využití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zdrojů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Dobře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, </a:t>
                      </a: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správné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informace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. </a:t>
                      </a: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Správné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výpočty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. </a:t>
                      </a: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Případně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drobné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 chyby.</a:t>
                      </a:r>
                    </a:p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Informace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jsou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relevantní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. </a:t>
                      </a: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Dobré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využití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zdrojů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pl-PL" sz="1400" b="0" i="0" u="none" strike="noStrike" kern="1200" dirty="0">
                        <a:latin typeface="Arial" pitchFamily="18"/>
                        <a:ea typeface="Lucida Sans Unicode" pitchFamily="2"/>
                        <a:cs typeface="Mangal" pitchFamily="2"/>
                      </a:endParaRPr>
                    </a:p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Kompletní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informace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Informace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 na </a:t>
                      </a: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dané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téma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. </a:t>
                      </a: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Správné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výpočty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Důkladné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využití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poskytnutých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zdrojů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, </a:t>
                      </a: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případně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další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 zdroje.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2255102"/>
                  </a:ext>
                </a:extLst>
              </a:tr>
              <a:tr h="1693468"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pl-PL" sz="1400" b="1" i="0" u="none" strike="noStrike" kern="1200" dirty="0">
                        <a:latin typeface="Arial" pitchFamily="18"/>
                        <a:ea typeface="Lucida Sans Unicode" pitchFamily="2"/>
                        <a:cs typeface="Mangal" pitchFamily="2"/>
                      </a:endParaRPr>
                    </a:p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1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Estetické</a:t>
                      </a:r>
                      <a:r>
                        <a:rPr lang="pl-PL" sz="1400" b="1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 dojmy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Práce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 je </a:t>
                      </a: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málo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čitelná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, </a:t>
                      </a: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neestetická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Nesprávné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rozmístění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informací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 na </a:t>
                      </a: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stránce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Chybí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grafické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prvky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Práce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 je </a:t>
                      </a: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čitelná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, </a:t>
                      </a: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estetická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Dobré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rozložení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informací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 na </a:t>
                      </a: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stránce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Práce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 je </a:t>
                      </a: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estetická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, </a:t>
                      </a: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srozumitelná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, </a:t>
                      </a: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přehledná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 a </a:t>
                      </a: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lákavá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 k </a:t>
                      </a: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prozkoumání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Dobře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rozložené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informace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 na </a:t>
                      </a: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stránce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. Grafika je </a:t>
                      </a: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vhodně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 </a:t>
                      </a:r>
                      <a:r>
                        <a:rPr lang="pl-PL" sz="1400" b="0" i="0" u="none" strike="noStrike" kern="1200" dirty="0" err="1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zvolena</a:t>
                      </a:r>
                      <a:r>
                        <a:rPr lang="pl-PL" sz="1400" b="0" i="0" u="none" strike="noStrike" kern="1200" dirty="0">
                          <a:latin typeface="Arial" pitchFamily="18"/>
                          <a:ea typeface="Lucida Sans Unicode" pitchFamily="2"/>
                          <a:cs typeface="Mangal" pitchFamily="2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2609923"/>
                  </a:ext>
                </a:extLst>
              </a:tr>
            </a:tbl>
          </a:graphicData>
        </a:graphic>
      </p:graphicFrame>
      <p:pic>
        <p:nvPicPr>
          <p:cNvPr id="8194" name="Picture 2" descr="Grafika, Wykres, Wynik, Obroty, Zysk">
            <a:extLst>
              <a:ext uri="{FF2B5EF4-FFF2-40B4-BE49-F238E27FC236}">
                <a16:creationId xmlns:a16="http://schemas.microsoft.com/office/drawing/2014/main" id="{3823E483-F7B5-431A-AA03-1444D11972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9066" y="257595"/>
            <a:ext cx="1784446" cy="1535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81372549-03BC-600C-CE0B-B260985BDD3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9752" y="6043510"/>
            <a:ext cx="1743075" cy="556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8803962"/>
      </p:ext>
    </p:extLst>
  </p:cSld>
  <p:clrMapOvr>
    <a:masterClrMapping/>
  </p:clrMapOvr>
</p:sld>
</file>

<file path=ppt/theme/theme1.xml><?xml version="1.0" encoding="utf-8"?>
<a:theme xmlns:a="http://schemas.openxmlformats.org/drawingml/2006/main" name="Wycinek">
  <a:themeElements>
    <a:clrScheme name="Wycinek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Wycinek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ycine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1625</TotalTime>
  <Words>827</Words>
  <Application>Microsoft Office PowerPoint</Application>
  <PresentationFormat>Panoramiczny</PresentationFormat>
  <Paragraphs>80</Paragraphs>
  <Slides>15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22" baseType="lpstr">
      <vt:lpstr>Arial</vt:lpstr>
      <vt:lpstr>Calibri</vt:lpstr>
      <vt:lpstr>Century Gothic</vt:lpstr>
      <vt:lpstr>Comic Sans MS</vt:lpstr>
      <vt:lpstr>Jokerman</vt:lpstr>
      <vt:lpstr>Wingdings 3</vt:lpstr>
      <vt:lpstr>Wycinek</vt:lpstr>
      <vt:lpstr> </vt:lpstr>
      <vt:lpstr> PŘEDSTAVME SI, že venku je hezké počasí, děti přišly do tělocvičny na hodinu tělesné výchovy. Slunce osvětluje třídu. Učitel si všimne krásného počasí venku a přichází s nápadem, jak propojit tělesnou výchovu a pantomimu. Vysvětluje žákům, co je pantomima.</vt:lpstr>
      <vt:lpstr>Učitel ukazuje fotografie nebo filmy herců v roli Pierrota. Mluví o tom, jaké by měly být kostýmy. Každé dítě dostane speciální kostým. </vt:lpstr>
      <vt:lpstr>Zde je první úkol: Učitel navrhuje zahájení hodiny neobvyklým zahříváním, ne pro tělo, ale pro obličej. Před zahříváním učitel žáky zve k dezinfekci rukou, protože budou dotýkat svých tváří. Rozehřívání emocí. Učitel ukazuje různé emoce mimikou, dělá vtipné obličeje a děti je opakují. Poté učitel navrhuje všem zkusit své síly jako moderátor a každý účastník musí něco ukázat s mimikou a ostatní opakují.</vt:lpstr>
      <vt:lpstr> Pomocí pantomimické techniky KAŽDÝ STUDENT SOUPEŘÍ ODEHRÁVÁ ETUDU PŘEDSTAVUJÍCÍ VYBRANÝ SPORTOVNÍ ODVĚTVÍ NEBO AKTIVITU.  NAPŘÍKLAD: 1. Tanec s mašlí 2. Vzpírání 3. Předvádění karate</vt:lpstr>
      <vt:lpstr>Vaše TŘETÍ ÚKOL BUDETE PROVÁDĚT VE DVOJICÍCH. Bude to představení nebo simulace sportu nebo aktivity dvou osob. Sporty ve dvojici se osvědčují mnohem lépe!</vt:lpstr>
      <vt:lpstr>Budete pracovat ve skupinách o 3-6 osobách.  Představte vybranou sportovní disciplínu ve skupině:        1. volejbal        2. lanovka        3. kajakářství</vt:lpstr>
      <vt:lpstr>  1. https://cs.wikipedia.org/wiki/Pantomima   2. https://www.youtube.com/watch?v=c97rPiRy-Oc  3. https://cs.wikipedia.org/wiki/Pierot   4. https://cs.wikipedia.org/wiki/Sport   </vt:lpstr>
      <vt:lpstr>Prezentacja programu PowerPoint</vt:lpstr>
      <vt:lpstr>Prezentacja programu PowerPoint</vt:lpstr>
      <vt:lpstr>Prezentacja programu PowerPoint</vt:lpstr>
      <vt:lpstr>Jaké výhody jste získali z realizace tohoto projektu?  1. Naučení se mimiky se může ukázat jako skvělá zábava, která navíc posiluje svaly obličeje.  2. Vzbuzení zájmu o mimické hry. Význam sdělení lze rychle a bez přípravy pochopit.  3. Pantomima jako metoda podporující komunikaci.  4. Naučili jste se obtížnému umění spolupráce ve skupině. </vt:lpstr>
      <vt:lpstr>1. Měli jste možnost procvičit prezentování  sbíraných informací vašim spolužákům.  Měli jste možnost pocítit se plně zodpovědní za získávání znalostí.  Vaše práce může sloužit vám i dalším osobám ve vaší škole, a nejenom v ní.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Sabina Folwarska</dc:creator>
  <cp:lastModifiedBy>xx xx</cp:lastModifiedBy>
  <cp:revision>26</cp:revision>
  <dcterms:created xsi:type="dcterms:W3CDTF">2017-08-23T08:09:52Z</dcterms:created>
  <dcterms:modified xsi:type="dcterms:W3CDTF">2025-05-13T11:34:21Z</dcterms:modified>
</cp:coreProperties>
</file>