
<file path=[Content_Types].xml><?xml version="1.0" encoding="utf-8"?>
<Types xmlns="http://schemas.openxmlformats.org/package/2006/content-types">
  <Default Extension="jpeg" ContentType="image/jpeg"/>
  <Default Extension="jpg" ContentType="image/jpeg"/>
  <Default Extension="png" ContentType="image/png"/>
  <Default Extension="png&amp;ehk=d"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70" r:id="rId4"/>
    <p:sldId id="258" r:id="rId5"/>
    <p:sldId id="269" r:id="rId6"/>
    <p:sldId id="259" r:id="rId7"/>
    <p:sldId id="260" r:id="rId8"/>
    <p:sldId id="262" r:id="rId9"/>
    <p:sldId id="263" r:id="rId10"/>
    <p:sldId id="264" r:id="rId11"/>
    <p:sldId id="268" r:id="rId12"/>
    <p:sldId id="265" r:id="rId13"/>
    <p:sldId id="266" r:id="rId14"/>
    <p:sldId id="271" r:id="rId15"/>
    <p:sldId id="26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DB80BF-30E3-4021-A680-B7194CD31077}" type="datetimeFigureOut">
              <a:rPr lang="pl-PL" smtClean="0"/>
              <a:t>06.05.2025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FE181-C90A-42BA-A494-E080CCDD2447}" type="slidenum">
              <a:rPr lang="pl-PL" smtClean="0"/>
              <a:t>‹#›</a:t>
            </a:fld>
            <a:endParaRPr lang="pl-PL"/>
          </a:p>
        </p:txBody>
      </p:sp>
    </p:spTree>
    <p:extLst>
      <p:ext uri="{BB962C8B-B14F-4D97-AF65-F5344CB8AC3E}">
        <p14:creationId xmlns:p14="http://schemas.microsoft.com/office/powerpoint/2010/main" val="385400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l-PL"/>
              <a:t>Kliknij, aby edytować styl</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79385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Date Placeholder 2"/>
          <p:cNvSpPr>
            <a:spLocks noGrp="1"/>
          </p:cNvSpPr>
          <p:nvPr>
            <p:ph type="dt" sz="half" idx="10"/>
          </p:nvPr>
        </p:nvSpPr>
        <p:spPr/>
        <p:txBody>
          <a:bodyPr/>
          <a:lstStyle/>
          <a:p>
            <a:fld id="{22A4181D-08BB-4AEF-BA29-B67B4E4233BD}" type="datetimeFigureOut">
              <a:rPr lang="pl-PL" smtClean="0"/>
              <a:t>06.05.2025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312045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l-PL"/>
              <a:t>Kliknij, aby edytować styl</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346109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12449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l-PL"/>
              <a:t>Kliknij, aby edytować styl</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781969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a:t>Edytuj style wzorca tekstu</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95942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l-PL"/>
              <a:t>Kliknij, aby edytować styl</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a:t>Edytuj style wzorca tekstu</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817536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3991925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485908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nchor="ct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23241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l-PL"/>
              <a:t>Kliknij, aby edytować styl</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06.05.2025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949759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22A4181D-08BB-4AEF-BA29-B67B4E4233BD}" type="datetimeFigureOut">
              <a:rPr lang="pl-PL" smtClean="0"/>
              <a:t>06.05.2025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843997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22A4181D-08BB-4AEF-BA29-B67B4E4233BD}" type="datetimeFigureOut">
              <a:rPr lang="pl-PL" smtClean="0"/>
              <a:t>06.05.2025</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04134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22A4181D-08BB-4AEF-BA29-B67B4E4233BD}" type="datetimeFigureOut">
              <a:rPr lang="pl-PL" smtClean="0"/>
              <a:t>06.05.2025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053049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4181D-08BB-4AEF-BA29-B67B4E4233BD}" type="datetimeFigureOut">
              <a:rPr lang="pl-PL" smtClean="0"/>
              <a:t>06.05.2025</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3756493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l-PL"/>
              <a:t>Kliknij, aby edytować styl</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22A4181D-08BB-4AEF-BA29-B67B4E4233BD}" type="datetimeFigureOut">
              <a:rPr lang="pl-PL" smtClean="0"/>
              <a:t>06.05.2025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570983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l-PL"/>
              <a:t>Kliknij, aby edytować styl</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22A4181D-08BB-4AEF-BA29-B67B4E4233BD}" type="datetimeFigureOut">
              <a:rPr lang="pl-PL" smtClean="0"/>
              <a:t>06.05.2025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3816741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2A4181D-08BB-4AEF-BA29-B67B4E4233BD}" type="datetimeFigureOut">
              <a:rPr lang="pl-PL" smtClean="0"/>
              <a:t>06.05.2025</a:t>
            </a:fld>
            <a:endParaRPr lang="pl-PL"/>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pl-PL"/>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75D3613E-AA0C-43EE-9C45-1EAB1DDAF16E}" type="slidenum">
              <a:rPr lang="pl-PL" smtClean="0"/>
              <a:t>‹#›</a:t>
            </a:fld>
            <a:endParaRPr lang="pl-PL"/>
          </a:p>
        </p:txBody>
      </p:sp>
    </p:spTree>
    <p:extLst>
      <p:ext uri="{BB962C8B-B14F-4D97-AF65-F5344CB8AC3E}">
        <p14:creationId xmlns:p14="http://schemas.microsoft.com/office/powerpoint/2010/main" val="197041352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png&amp;ehk=d"/></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8.jpeg"/></Relationships>
</file>

<file path=ppt/slides/_rels/slide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c97rPiRy-Oc" TargetMode="External"/><Relationship Id="rId2" Type="http://schemas.openxmlformats.org/officeDocument/2006/relationships/hyperlink" Target="https://www.google.pl/search?q=figury+p&#322;askie+wzory&amp;client=firefox-b&amp;source=lnms&amp;tbm=isch&amp;sa=X&amp;ved=0ahUKEwi1yeX8-ZnRAhUCDiwKHaQjC4oQ_AUICCgB&amp;biw=1271&amp;bih=635" TargetMode="Externa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21.jpeg"/><Relationship Id="rId4" Type="http://schemas.openxmlformats.org/officeDocument/2006/relationships/hyperlink" Target="https://pl.wikipedia.org/wiki/Pantomima"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CC29D81-B764-45EC-8105-D144C1D8A349}"/>
              </a:ext>
            </a:extLst>
          </p:cNvPr>
          <p:cNvSpPr>
            <a:spLocks noGrp="1"/>
          </p:cNvSpPr>
          <p:nvPr>
            <p:ph type="ctrTitle"/>
          </p:nvPr>
        </p:nvSpPr>
        <p:spPr/>
        <p:txBody>
          <a:bodyPr/>
          <a:lstStyle/>
          <a:p>
            <a:br>
              <a:rPr lang="pl-PL" dirty="0"/>
            </a:br>
            <a:endParaRPr lang="pl-PL" dirty="0"/>
          </a:p>
        </p:txBody>
      </p:sp>
      <p:sp>
        <p:nvSpPr>
          <p:cNvPr id="3" name="Podtytuł 2">
            <a:extLst>
              <a:ext uri="{FF2B5EF4-FFF2-40B4-BE49-F238E27FC236}">
                <a16:creationId xmlns:a16="http://schemas.microsoft.com/office/drawing/2014/main" id="{C6A49953-B2C1-4FCE-B0C0-DF17EF4DB82E}"/>
              </a:ext>
            </a:extLst>
          </p:cNvPr>
          <p:cNvSpPr>
            <a:spLocks noGrp="1"/>
          </p:cNvSpPr>
          <p:nvPr>
            <p:ph type="subTitle" idx="1"/>
          </p:nvPr>
        </p:nvSpPr>
        <p:spPr>
          <a:xfrm>
            <a:off x="43375" y="1409477"/>
            <a:ext cx="11464413" cy="1929580"/>
          </a:xfrm>
        </p:spPr>
        <p:txBody>
          <a:bodyPr>
            <a:normAutofit/>
          </a:bodyPr>
          <a:lstStyle/>
          <a:p>
            <a:endParaRPr lang="pl-PL" b="1" dirty="0">
              <a:solidFill>
                <a:srgbClr val="0070C0"/>
              </a:solidFill>
              <a:latin typeface="Comic Sans MS" pitchFamily="66"/>
              <a:cs typeface="Mangal" pitchFamily="2"/>
            </a:endParaRPr>
          </a:p>
          <a:p>
            <a:pPr algn="ctr"/>
            <a:r>
              <a:rPr lang="pl-PL" sz="3000" b="1" dirty="0">
                <a:solidFill>
                  <a:srgbClr val="0070C0"/>
                </a:solidFill>
                <a:latin typeface="Comic Sans MS" pitchFamily="66"/>
                <a:cs typeface="Mangal" pitchFamily="2"/>
              </a:rPr>
              <a:t>PANTOMIMA w WYCHOWANIU FIZYCZNYM </a:t>
            </a:r>
            <a:br>
              <a:rPr lang="pl-PL" sz="3000" b="1" dirty="0">
                <a:solidFill>
                  <a:srgbClr val="FF0000"/>
                </a:solidFill>
                <a:latin typeface="Comic Sans MS" pitchFamily="66"/>
                <a:cs typeface="Mangal" pitchFamily="2"/>
              </a:rPr>
            </a:br>
            <a:endParaRPr lang="pl-PL" sz="3000" b="1" dirty="0">
              <a:solidFill>
                <a:srgbClr val="FF0000"/>
              </a:solidFill>
              <a:latin typeface="Comic Sans MS" pitchFamily="66"/>
              <a:cs typeface="Mangal" pitchFamily="2"/>
            </a:endParaRPr>
          </a:p>
          <a:p>
            <a:pPr algn="ctr"/>
            <a:endParaRPr lang="pl-PL" dirty="0"/>
          </a:p>
        </p:txBody>
      </p:sp>
      <p:sp>
        <p:nvSpPr>
          <p:cNvPr id="4" name="Prostokąt 3">
            <a:extLst>
              <a:ext uri="{FF2B5EF4-FFF2-40B4-BE49-F238E27FC236}">
                <a16:creationId xmlns:a16="http://schemas.microsoft.com/office/drawing/2014/main" id="{5C42A654-FBC0-4506-8C54-9A86208665A4}"/>
              </a:ext>
            </a:extLst>
          </p:cNvPr>
          <p:cNvSpPr/>
          <p:nvPr/>
        </p:nvSpPr>
        <p:spPr>
          <a:xfrm>
            <a:off x="4440777" y="4574310"/>
            <a:ext cx="974942" cy="888759"/>
          </a:xfrm>
          <a:prstGeom prst="rect">
            <a:avLst/>
          </a:prstGeom>
          <a:solidFill>
            <a:srgbClr val="0000FF"/>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5" name="Dowolny kształt: kształt 4">
            <a:extLst>
              <a:ext uri="{FF2B5EF4-FFF2-40B4-BE49-F238E27FC236}">
                <a16:creationId xmlns:a16="http://schemas.microsoft.com/office/drawing/2014/main" id="{2DBEB06C-D41A-4B83-BB39-4785B407AAA9}"/>
              </a:ext>
            </a:extLst>
          </p:cNvPr>
          <p:cNvSpPr/>
          <p:nvPr/>
        </p:nvSpPr>
        <p:spPr>
          <a:xfrm>
            <a:off x="5422474" y="4023643"/>
            <a:ext cx="534260" cy="772974"/>
          </a:xfrm>
          <a:custGeom>
            <a:avLst>
              <a:gd name="f0" fmla="val 5400"/>
            </a:avLst>
            <a:gdLst>
              <a:gd name="f1" fmla="val 10800000"/>
              <a:gd name="f2" fmla="val 5400000"/>
              <a:gd name="f3" fmla="val 180"/>
              <a:gd name="f4" fmla="val w"/>
              <a:gd name="f5" fmla="val h"/>
              <a:gd name="f6" fmla="val 0"/>
              <a:gd name="f7" fmla="val 21600"/>
              <a:gd name="f8" fmla="*/ 21600 10800 1"/>
              <a:gd name="f9" fmla="val -2147483647"/>
              <a:gd name="f10" fmla="val 2147483647"/>
              <a:gd name="f11" fmla="+- 0 0 0"/>
              <a:gd name="f12" fmla="*/ f4 1 21600"/>
              <a:gd name="f13" fmla="*/ f5 1 21600"/>
              <a:gd name="f14" fmla="+- f7 0 f6"/>
              <a:gd name="f15" fmla="pin 0 f0 21600"/>
              <a:gd name="f16" fmla="*/ f11 f1 1"/>
              <a:gd name="f17" fmla="val f15"/>
              <a:gd name="f18" fmla="*/ f14 1 21600"/>
              <a:gd name="f19" fmla="*/ f15 f12 1"/>
              <a:gd name="f20" fmla="*/ f16 1 f3"/>
              <a:gd name="f21" fmla="+- 21600 0 f17"/>
              <a:gd name="f22" fmla="*/ f17 10 1"/>
              <a:gd name="f23" fmla="*/ f17 1 2"/>
              <a:gd name="f24" fmla="+- f17 0 10800"/>
              <a:gd name="f25" fmla="*/ f8 1 f17"/>
              <a:gd name="f26" fmla="*/ 0 f18 1"/>
              <a:gd name="f27" fmla="*/ 10800 f18 1"/>
              <a:gd name="f28" fmla="*/ 21600 f18 1"/>
              <a:gd name="f29" fmla="+- f20 0 f2"/>
              <a:gd name="f30" fmla="*/ f22 1 24"/>
              <a:gd name="f31" fmla="+- 10800 f23 0"/>
              <a:gd name="f32" fmla="+- 10800 0 f23"/>
              <a:gd name="f33" fmla="?: f24 f25 21600"/>
              <a:gd name="f34" fmla="+- 21600 0 f23"/>
              <a:gd name="f35" fmla="+- 21600 0 f25"/>
              <a:gd name="f36" fmla="*/ f26 1 f18"/>
              <a:gd name="f37" fmla="*/ f27 1 f18"/>
              <a:gd name="f38" fmla="*/ f28 1 f18"/>
              <a:gd name="f39" fmla="*/ f23 f12 1"/>
              <a:gd name="f40" fmla="+- f30 1750 0"/>
              <a:gd name="f41" fmla="?: f24 f35 0"/>
              <a:gd name="f42" fmla="*/ f36 f13 1"/>
              <a:gd name="f43" fmla="*/ f31 f12 1"/>
              <a:gd name="f44" fmla="*/ f37 f12 1"/>
              <a:gd name="f45" fmla="*/ f34 f12 1"/>
              <a:gd name="f46" fmla="*/ f37 f13 1"/>
              <a:gd name="f47" fmla="*/ f32 f12 1"/>
              <a:gd name="f48" fmla="*/ f38 f13 1"/>
              <a:gd name="f49" fmla="*/ f33 f13 1"/>
              <a:gd name="f50" fmla="+- 21600 0 f40"/>
              <a:gd name="f51" fmla="*/ f40 f12 1"/>
              <a:gd name="f52" fmla="*/ f40 f13 1"/>
              <a:gd name="f53" fmla="*/ f41 f13 1"/>
              <a:gd name="f54" fmla="*/ f50 f12 1"/>
              <a:gd name="f55" fmla="*/ f50 f13 1"/>
            </a:gdLst>
            <a:ahLst>
              <a:ahXY gdRefX="f0" minX="f6" maxX="f7">
                <a:pos x="f19" y="f42"/>
              </a:ahXY>
            </a:ahLst>
            <a:cxnLst>
              <a:cxn ang="3cd4">
                <a:pos x="hc" y="t"/>
              </a:cxn>
              <a:cxn ang="0">
                <a:pos x="r" y="vc"/>
              </a:cxn>
              <a:cxn ang="cd4">
                <a:pos x="hc" y="b"/>
              </a:cxn>
              <a:cxn ang="cd2">
                <a:pos x="l" y="vc"/>
              </a:cxn>
              <a:cxn ang="f29">
                <a:pos x="f43" y="f42"/>
              </a:cxn>
              <a:cxn ang="f29">
                <a:pos x="f44" y="f53"/>
              </a:cxn>
              <a:cxn ang="f29">
                <a:pos x="f45" y="f46"/>
              </a:cxn>
              <a:cxn ang="f29">
                <a:pos x="f47" y="f48"/>
              </a:cxn>
              <a:cxn ang="f29">
                <a:pos x="f44" y="f49"/>
              </a:cxn>
              <a:cxn ang="f29">
                <a:pos x="f39" y="f46"/>
              </a:cxn>
            </a:cxnLst>
            <a:rect l="f51" t="f52" r="f54" b="f55"/>
            <a:pathLst>
              <a:path w="21600" h="21600">
                <a:moveTo>
                  <a:pt x="f17" y="f6"/>
                </a:moveTo>
                <a:lnTo>
                  <a:pt x="f7" y="f6"/>
                </a:lnTo>
                <a:lnTo>
                  <a:pt x="f21" y="f7"/>
                </a:lnTo>
                <a:lnTo>
                  <a:pt x="f6" y="f7"/>
                </a:lnTo>
                <a:close/>
              </a:path>
            </a:pathLst>
          </a:custGeom>
          <a:solidFill>
            <a:srgbClr val="0000FF"/>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6" name="Dowolny kształt: kształt 5">
            <a:extLst>
              <a:ext uri="{FF2B5EF4-FFF2-40B4-BE49-F238E27FC236}">
                <a16:creationId xmlns:a16="http://schemas.microsoft.com/office/drawing/2014/main" id="{34284873-9CCB-499E-8093-51B10D7800AA}"/>
              </a:ext>
            </a:extLst>
          </p:cNvPr>
          <p:cNvSpPr/>
          <p:nvPr/>
        </p:nvSpPr>
        <p:spPr>
          <a:xfrm>
            <a:off x="3962836" y="4561489"/>
            <a:ext cx="494202" cy="914400"/>
          </a:xfrm>
          <a:custGeom>
            <a:avLst>
              <a:gd name="f0" fmla="val 5400"/>
            </a:avLst>
            <a:gdLst>
              <a:gd name="f1" fmla="val 10800000"/>
              <a:gd name="f2" fmla="val 5400000"/>
              <a:gd name="f3" fmla="val 180"/>
              <a:gd name="f4" fmla="val w"/>
              <a:gd name="f5" fmla="val h"/>
              <a:gd name="f6" fmla="val 0"/>
              <a:gd name="f7" fmla="val 21600"/>
              <a:gd name="f8" fmla="*/ 21600 10800 1"/>
              <a:gd name="f9" fmla="val -2147483647"/>
              <a:gd name="f10" fmla="val 2147483647"/>
              <a:gd name="f11" fmla="+- 0 0 0"/>
              <a:gd name="f12" fmla="*/ f4 1 21600"/>
              <a:gd name="f13" fmla="*/ f5 1 21600"/>
              <a:gd name="f14" fmla="+- f7 0 f6"/>
              <a:gd name="f15" fmla="pin 0 f0 21600"/>
              <a:gd name="f16" fmla="*/ f11 f1 1"/>
              <a:gd name="f17" fmla="val f15"/>
              <a:gd name="f18" fmla="*/ f14 1 21600"/>
              <a:gd name="f19" fmla="*/ f15 f12 1"/>
              <a:gd name="f20" fmla="*/ f16 1 f3"/>
              <a:gd name="f21" fmla="+- 21600 0 f17"/>
              <a:gd name="f22" fmla="*/ f17 10 1"/>
              <a:gd name="f23" fmla="*/ f17 1 2"/>
              <a:gd name="f24" fmla="+- f17 0 10800"/>
              <a:gd name="f25" fmla="*/ f8 1 f17"/>
              <a:gd name="f26" fmla="*/ 0 f18 1"/>
              <a:gd name="f27" fmla="*/ 10800 f18 1"/>
              <a:gd name="f28" fmla="*/ 21600 f18 1"/>
              <a:gd name="f29" fmla="+- f20 0 f2"/>
              <a:gd name="f30" fmla="*/ f22 1 24"/>
              <a:gd name="f31" fmla="+- 10800 f23 0"/>
              <a:gd name="f32" fmla="+- 10800 0 f23"/>
              <a:gd name="f33" fmla="?: f24 f25 21600"/>
              <a:gd name="f34" fmla="+- 21600 0 f23"/>
              <a:gd name="f35" fmla="+- 21600 0 f25"/>
              <a:gd name="f36" fmla="*/ f26 1 f18"/>
              <a:gd name="f37" fmla="*/ f27 1 f18"/>
              <a:gd name="f38" fmla="*/ f28 1 f18"/>
              <a:gd name="f39" fmla="*/ f23 f12 1"/>
              <a:gd name="f40" fmla="+- f30 1750 0"/>
              <a:gd name="f41" fmla="?: f24 f35 0"/>
              <a:gd name="f42" fmla="*/ f36 f13 1"/>
              <a:gd name="f43" fmla="*/ f31 f12 1"/>
              <a:gd name="f44" fmla="*/ f37 f12 1"/>
              <a:gd name="f45" fmla="*/ f34 f12 1"/>
              <a:gd name="f46" fmla="*/ f37 f13 1"/>
              <a:gd name="f47" fmla="*/ f32 f12 1"/>
              <a:gd name="f48" fmla="*/ f38 f13 1"/>
              <a:gd name="f49" fmla="*/ f33 f13 1"/>
              <a:gd name="f50" fmla="+- 21600 0 f40"/>
              <a:gd name="f51" fmla="*/ f40 f12 1"/>
              <a:gd name="f52" fmla="*/ f40 f13 1"/>
              <a:gd name="f53" fmla="*/ f41 f13 1"/>
              <a:gd name="f54" fmla="*/ f50 f12 1"/>
              <a:gd name="f55" fmla="*/ f50 f13 1"/>
            </a:gdLst>
            <a:ahLst>
              <a:ahXY gdRefX="f0" minX="f6" maxX="f7">
                <a:pos x="f19" y="f42"/>
              </a:ahXY>
            </a:ahLst>
            <a:cxnLst>
              <a:cxn ang="3cd4">
                <a:pos x="hc" y="t"/>
              </a:cxn>
              <a:cxn ang="0">
                <a:pos x="r" y="vc"/>
              </a:cxn>
              <a:cxn ang="cd4">
                <a:pos x="hc" y="b"/>
              </a:cxn>
              <a:cxn ang="cd2">
                <a:pos x="l" y="vc"/>
              </a:cxn>
              <a:cxn ang="f29">
                <a:pos x="f43" y="f42"/>
              </a:cxn>
              <a:cxn ang="f29">
                <a:pos x="f44" y="f53"/>
              </a:cxn>
              <a:cxn ang="f29">
                <a:pos x="f45" y="f46"/>
              </a:cxn>
              <a:cxn ang="f29">
                <a:pos x="f47" y="f48"/>
              </a:cxn>
              <a:cxn ang="f29">
                <a:pos x="f44" y="f49"/>
              </a:cxn>
              <a:cxn ang="f29">
                <a:pos x="f39" y="f46"/>
              </a:cxn>
            </a:cxnLst>
            <a:rect l="f51" t="f52" r="f54" b="f55"/>
            <a:pathLst>
              <a:path w="21600" h="21600">
                <a:moveTo>
                  <a:pt x="f17" y="f6"/>
                </a:moveTo>
                <a:lnTo>
                  <a:pt x="f7" y="f6"/>
                </a:lnTo>
                <a:lnTo>
                  <a:pt x="f21" y="f7"/>
                </a:lnTo>
                <a:lnTo>
                  <a:pt x="f6" y="f7"/>
                </a:lnTo>
                <a:close/>
              </a:path>
            </a:pathLst>
          </a:custGeom>
          <a:solidFill>
            <a:srgbClr val="0000FF"/>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7" name="Dowolny kształt: kształt 6">
            <a:extLst>
              <a:ext uri="{FF2B5EF4-FFF2-40B4-BE49-F238E27FC236}">
                <a16:creationId xmlns:a16="http://schemas.microsoft.com/office/drawing/2014/main" id="{4AAA2482-6861-449A-9455-6EC1654D0610}"/>
              </a:ext>
            </a:extLst>
          </p:cNvPr>
          <p:cNvSpPr/>
          <p:nvPr/>
        </p:nvSpPr>
        <p:spPr>
          <a:xfrm>
            <a:off x="4753004" y="4245949"/>
            <a:ext cx="317981" cy="32836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solidFill>
            <a:srgbClr val="CFE7F5"/>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8" name="Dowolny kształt: kształt 7">
            <a:extLst>
              <a:ext uri="{FF2B5EF4-FFF2-40B4-BE49-F238E27FC236}">
                <a16:creationId xmlns:a16="http://schemas.microsoft.com/office/drawing/2014/main" id="{C34C3AB0-ACF7-4C04-BA25-75A9DBBBD566}"/>
              </a:ext>
            </a:extLst>
          </p:cNvPr>
          <p:cNvSpPr/>
          <p:nvPr/>
        </p:nvSpPr>
        <p:spPr>
          <a:xfrm>
            <a:off x="4470484" y="3357190"/>
            <a:ext cx="847760" cy="888759"/>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CFE7F5"/>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0" name="Dowolny kształt: kształt 9">
            <a:extLst>
              <a:ext uri="{FF2B5EF4-FFF2-40B4-BE49-F238E27FC236}">
                <a16:creationId xmlns:a16="http://schemas.microsoft.com/office/drawing/2014/main" id="{BEDF1F56-16D9-4C7D-82D7-F50EA1D22AA0}"/>
              </a:ext>
            </a:extLst>
          </p:cNvPr>
          <p:cNvSpPr/>
          <p:nvPr/>
        </p:nvSpPr>
        <p:spPr>
          <a:xfrm>
            <a:off x="4422493" y="2927087"/>
            <a:ext cx="943741" cy="416547"/>
          </a:xfrm>
          <a:custGeom>
            <a:avLst>
              <a:gd name="f0" fmla="val 10506"/>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 f7 0 f6"/>
              <a:gd name="f14" fmla="pin 0 f0 21600"/>
              <a:gd name="f15" fmla="*/ f10 f1 1"/>
              <a:gd name="f16" fmla="val f14"/>
              <a:gd name="f17" fmla="*/ f13 1 21600"/>
              <a:gd name="f18" fmla="*/ f14 f11 1"/>
              <a:gd name="f19" fmla="*/ f15 1 f3"/>
              <a:gd name="f20" fmla="*/ f16 1 2"/>
              <a:gd name="f21" fmla="+- 21600 0 f16"/>
              <a:gd name="f22" fmla="*/ 18000 f17 1"/>
              <a:gd name="f23" fmla="*/ 10800 f17 1"/>
              <a:gd name="f24" fmla="*/ 0 f17 1"/>
              <a:gd name="f25" fmla="*/ 21600 f17 1"/>
              <a:gd name="f26" fmla="*/ f16 f11 1"/>
              <a:gd name="f27" fmla="+- f19 0 f2"/>
              <a:gd name="f28" fmla="+- f20 10800 0"/>
              <a:gd name="f29" fmla="*/ f21 1 2"/>
              <a:gd name="f30" fmla="*/ f24 1 f17"/>
              <a:gd name="f31" fmla="*/ f23 1 f17"/>
              <a:gd name="f32" fmla="*/ f25 1 f17"/>
              <a:gd name="f33" fmla="*/ f22 1 f17"/>
              <a:gd name="f34" fmla="*/ f20 f11 1"/>
              <a:gd name="f35" fmla="+- 21600 0 f29"/>
              <a:gd name="f36" fmla="*/ f30 f12 1"/>
              <a:gd name="f37" fmla="*/ f28 f11 1"/>
              <a:gd name="f38" fmla="*/ f33 f12 1"/>
              <a:gd name="f39" fmla="*/ f31 f12 1"/>
              <a:gd name="f40" fmla="*/ f30 f11 1"/>
              <a:gd name="f41" fmla="*/ f32 f12 1"/>
              <a:gd name="f42" fmla="*/ f31 f11 1"/>
              <a:gd name="f43" fmla="*/ f32 f11 1"/>
              <a:gd name="f44" fmla="*/ f35 f11 1"/>
            </a:gdLst>
            <a:ahLst>
              <a:ahXY gdRefX="f0" minX="f6" maxX="f7">
                <a:pos x="f18" y="f36"/>
              </a:ahXY>
            </a:ahLst>
            <a:cxnLst>
              <a:cxn ang="3cd4">
                <a:pos x="hc" y="t"/>
              </a:cxn>
              <a:cxn ang="0">
                <a:pos x="r" y="vc"/>
              </a:cxn>
              <a:cxn ang="cd4">
                <a:pos x="hc" y="b"/>
              </a:cxn>
              <a:cxn ang="cd2">
                <a:pos x="l" y="vc"/>
              </a:cxn>
              <a:cxn ang="f27">
                <a:pos x="f26" y="f36"/>
              </a:cxn>
              <a:cxn ang="f27">
                <a:pos x="f34" y="f39"/>
              </a:cxn>
              <a:cxn ang="f27">
                <a:pos x="f40" y="f41"/>
              </a:cxn>
              <a:cxn ang="f27">
                <a:pos x="f42" y="f41"/>
              </a:cxn>
              <a:cxn ang="f27">
                <a:pos x="f43" y="f41"/>
              </a:cxn>
              <a:cxn ang="f27">
                <a:pos x="f44" y="f39"/>
              </a:cxn>
            </a:cxnLst>
            <a:rect l="f34" t="f39" r="f37" b="f38"/>
            <a:pathLst>
              <a:path w="21600" h="21600">
                <a:moveTo>
                  <a:pt x="f16" y="f6"/>
                </a:moveTo>
                <a:lnTo>
                  <a:pt x="f7" y="f7"/>
                </a:lnTo>
                <a:lnTo>
                  <a:pt x="f6" y="f7"/>
                </a:lnTo>
                <a:close/>
              </a:path>
            </a:pathLst>
          </a:custGeom>
          <a:solidFill>
            <a:srgbClr val="FF00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1" name="Dowolny kształt: kształt 17">
            <a:extLst>
              <a:ext uri="{FF2B5EF4-FFF2-40B4-BE49-F238E27FC236}">
                <a16:creationId xmlns:a16="http://schemas.microsoft.com/office/drawing/2014/main" id="{951F56D9-3532-4CAA-B776-BC03BC88D56F}"/>
              </a:ext>
            </a:extLst>
          </p:cNvPr>
          <p:cNvSpPr/>
          <p:nvPr/>
        </p:nvSpPr>
        <p:spPr>
          <a:xfrm>
            <a:off x="4540712" y="3586376"/>
            <a:ext cx="287999" cy="287999"/>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00FF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1800" b="0" i="0" u="none" strike="noStrike" kern="1200" cap="none" spc="0" baseline="0" dirty="0">
                <a:solidFill>
                  <a:srgbClr val="000000"/>
                </a:solidFill>
                <a:uFillTx/>
                <a:latin typeface="Arial" pitchFamily="18"/>
                <a:ea typeface="Lucida Sans Unicode" pitchFamily="2"/>
                <a:cs typeface="Mangal" pitchFamily="2"/>
              </a:rPr>
              <a:t>.</a:t>
            </a:r>
          </a:p>
        </p:txBody>
      </p:sp>
      <p:sp>
        <p:nvSpPr>
          <p:cNvPr id="12" name="Dowolny kształt: kształt 17">
            <a:extLst>
              <a:ext uri="{FF2B5EF4-FFF2-40B4-BE49-F238E27FC236}">
                <a16:creationId xmlns:a16="http://schemas.microsoft.com/office/drawing/2014/main" id="{EDCFE1D8-1D8F-4E81-9687-3171F2B3930B}"/>
              </a:ext>
            </a:extLst>
          </p:cNvPr>
          <p:cNvSpPr/>
          <p:nvPr/>
        </p:nvSpPr>
        <p:spPr>
          <a:xfrm>
            <a:off x="4911995" y="3589594"/>
            <a:ext cx="287999" cy="287999"/>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00FF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1800" b="0" i="0" u="none" strike="noStrike" kern="1200" cap="none" spc="0" baseline="0" dirty="0">
                <a:solidFill>
                  <a:srgbClr val="000000"/>
                </a:solidFill>
                <a:uFillTx/>
                <a:latin typeface="Arial" pitchFamily="18"/>
                <a:ea typeface="Lucida Sans Unicode" pitchFamily="2"/>
                <a:cs typeface="Mangal" pitchFamily="2"/>
              </a:rPr>
              <a:t>.</a:t>
            </a:r>
          </a:p>
        </p:txBody>
      </p:sp>
      <p:sp>
        <p:nvSpPr>
          <p:cNvPr id="13" name="Dowolny kształt: kształt 19">
            <a:extLst>
              <a:ext uri="{FF2B5EF4-FFF2-40B4-BE49-F238E27FC236}">
                <a16:creationId xmlns:a16="http://schemas.microsoft.com/office/drawing/2014/main" id="{46846AB8-0862-4B8C-868F-1908AAC6A55C}"/>
              </a:ext>
            </a:extLst>
          </p:cNvPr>
          <p:cNvSpPr/>
          <p:nvPr/>
        </p:nvSpPr>
        <p:spPr>
          <a:xfrm>
            <a:off x="4806180" y="3885011"/>
            <a:ext cx="143999" cy="143999"/>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FF00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4" name="Dowolny kształt: kształt 13">
            <a:extLst>
              <a:ext uri="{FF2B5EF4-FFF2-40B4-BE49-F238E27FC236}">
                <a16:creationId xmlns:a16="http://schemas.microsoft.com/office/drawing/2014/main" id="{12E6CA73-9A29-4699-AF41-6B5B0188C751}"/>
              </a:ext>
            </a:extLst>
          </p:cNvPr>
          <p:cNvSpPr/>
          <p:nvPr/>
        </p:nvSpPr>
        <p:spPr>
          <a:xfrm>
            <a:off x="4470218" y="5468248"/>
            <a:ext cx="335962" cy="74447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solidFill>
            <a:srgbClr val="FFFF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dirty="0">
              <a:solidFill>
                <a:srgbClr val="000000"/>
              </a:solidFill>
              <a:uFillTx/>
              <a:latin typeface="Arial" pitchFamily="18"/>
              <a:ea typeface="Lucida Sans Unicode" pitchFamily="2"/>
              <a:cs typeface="Mangal" pitchFamily="2"/>
            </a:endParaRPr>
          </a:p>
        </p:txBody>
      </p:sp>
      <p:sp>
        <p:nvSpPr>
          <p:cNvPr id="15" name="Dowolny kształt: kształt 14">
            <a:extLst>
              <a:ext uri="{FF2B5EF4-FFF2-40B4-BE49-F238E27FC236}">
                <a16:creationId xmlns:a16="http://schemas.microsoft.com/office/drawing/2014/main" id="{72403F26-106F-464B-9176-06458D97446E}"/>
              </a:ext>
            </a:extLst>
          </p:cNvPr>
          <p:cNvSpPr/>
          <p:nvPr/>
        </p:nvSpPr>
        <p:spPr>
          <a:xfrm>
            <a:off x="4999831" y="5475445"/>
            <a:ext cx="335962" cy="73727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solidFill>
            <a:srgbClr val="FFFF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6" name="Dowolny kształt: kształt 15">
            <a:extLst>
              <a:ext uri="{FF2B5EF4-FFF2-40B4-BE49-F238E27FC236}">
                <a16:creationId xmlns:a16="http://schemas.microsoft.com/office/drawing/2014/main" id="{D228C943-2693-4068-93F8-50274676F800}"/>
              </a:ext>
            </a:extLst>
          </p:cNvPr>
          <p:cNvSpPr/>
          <p:nvPr/>
        </p:nvSpPr>
        <p:spPr>
          <a:xfrm>
            <a:off x="4525722" y="6212718"/>
            <a:ext cx="441776" cy="38768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900 f12 1"/>
              <a:gd name="f15" fmla="*/ 12700 f12 1"/>
              <a:gd name="f16" fmla="*/ 19700 f12 1"/>
              <a:gd name="f17" fmla="*/ 0 f12 1"/>
              <a:gd name="f18" fmla="*/ 10800 f12 1"/>
              <a:gd name="f19" fmla="*/ 21600 f12 1"/>
              <a:gd name="f20" fmla="+- f13 0 f1"/>
              <a:gd name="f21" fmla="*/ f17 1 f12"/>
              <a:gd name="f22" fmla="*/ f18 1 f12"/>
              <a:gd name="f23" fmla="*/ f19 1 f12"/>
              <a:gd name="f24" fmla="*/ f14 1 f12"/>
              <a:gd name="f25" fmla="*/ f15 1 f12"/>
              <a:gd name="f26" fmla="*/ f16 1 f12"/>
              <a:gd name="f27" fmla="*/ f24 f8 1"/>
              <a:gd name="f28" fmla="*/ f25 f8 1"/>
              <a:gd name="f29" fmla="*/ f26 f9 1"/>
              <a:gd name="f30" fmla="*/ f25 f9 1"/>
              <a:gd name="f31" fmla="*/ f21 f8 1"/>
              <a:gd name="f32" fmla="*/ f21 f9 1"/>
              <a:gd name="f33" fmla="*/ f22 f9 1"/>
              <a:gd name="f34" fmla="*/ f23 f9 1"/>
              <a:gd name="f35" fmla="*/ f22 f8 1"/>
              <a:gd name="f36" fmla="*/ f23 f8 1"/>
            </a:gdLst>
            <a:ahLst/>
            <a:cxnLst>
              <a:cxn ang="3cd4">
                <a:pos x="hc" y="t"/>
              </a:cxn>
              <a:cxn ang="0">
                <a:pos x="r" y="vc"/>
              </a:cxn>
              <a:cxn ang="cd4">
                <a:pos x="hc" y="b"/>
              </a:cxn>
              <a:cxn ang="cd2">
                <a:pos x="l" y="vc"/>
              </a:cxn>
              <a:cxn ang="f20">
                <a:pos x="f31" y="f32"/>
              </a:cxn>
              <a:cxn ang="f20">
                <a:pos x="f31" y="f33"/>
              </a:cxn>
              <a:cxn ang="f20">
                <a:pos x="f31" y="f34"/>
              </a:cxn>
              <a:cxn ang="f20">
                <a:pos x="f35" y="f34"/>
              </a:cxn>
              <a:cxn ang="f20">
                <a:pos x="f36" y="f34"/>
              </a:cxn>
              <a:cxn ang="f20">
                <a:pos x="f35" y="f33"/>
              </a:cxn>
            </a:cxnLst>
            <a:rect l="f27" t="f30" r="f28" b="f29"/>
            <a:pathLst>
              <a:path w="21600" h="21600">
                <a:moveTo>
                  <a:pt x="f5" y="f5"/>
                </a:moveTo>
                <a:lnTo>
                  <a:pt x="f6" y="f6"/>
                </a:lnTo>
                <a:lnTo>
                  <a:pt x="f5" y="f6"/>
                </a:lnTo>
                <a:lnTo>
                  <a:pt x="f5" y="f5"/>
                </a:lnTo>
                <a:close/>
              </a:path>
            </a:pathLst>
          </a:custGeom>
          <a:solidFill>
            <a:srgbClr val="FF00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dirty="0">
              <a:solidFill>
                <a:srgbClr val="000000"/>
              </a:solidFill>
              <a:uFillTx/>
              <a:latin typeface="Arial" pitchFamily="18"/>
              <a:ea typeface="Lucida Sans Unicode" pitchFamily="2"/>
              <a:cs typeface="Mangal" pitchFamily="2"/>
            </a:endParaRPr>
          </a:p>
        </p:txBody>
      </p:sp>
      <p:sp>
        <p:nvSpPr>
          <p:cNvPr id="17" name="Dowolny kształt: kształt 16">
            <a:extLst>
              <a:ext uri="{FF2B5EF4-FFF2-40B4-BE49-F238E27FC236}">
                <a16:creationId xmlns:a16="http://schemas.microsoft.com/office/drawing/2014/main" id="{F89E9F02-6D53-493E-AAAF-1298F20F8D35}"/>
              </a:ext>
            </a:extLst>
          </p:cNvPr>
          <p:cNvSpPr/>
          <p:nvPr/>
        </p:nvSpPr>
        <p:spPr>
          <a:xfrm>
            <a:off x="5144670" y="6212718"/>
            <a:ext cx="431999" cy="431999"/>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900 f12 1"/>
              <a:gd name="f15" fmla="*/ 12700 f12 1"/>
              <a:gd name="f16" fmla="*/ 19700 f12 1"/>
              <a:gd name="f17" fmla="*/ 0 f12 1"/>
              <a:gd name="f18" fmla="*/ 10800 f12 1"/>
              <a:gd name="f19" fmla="*/ 21600 f12 1"/>
              <a:gd name="f20" fmla="+- f13 0 f1"/>
              <a:gd name="f21" fmla="*/ f17 1 f12"/>
              <a:gd name="f22" fmla="*/ f18 1 f12"/>
              <a:gd name="f23" fmla="*/ f19 1 f12"/>
              <a:gd name="f24" fmla="*/ f14 1 f12"/>
              <a:gd name="f25" fmla="*/ f15 1 f12"/>
              <a:gd name="f26" fmla="*/ f16 1 f12"/>
              <a:gd name="f27" fmla="*/ f24 f8 1"/>
              <a:gd name="f28" fmla="*/ f25 f8 1"/>
              <a:gd name="f29" fmla="*/ f26 f9 1"/>
              <a:gd name="f30" fmla="*/ f25 f9 1"/>
              <a:gd name="f31" fmla="*/ f21 f8 1"/>
              <a:gd name="f32" fmla="*/ f21 f9 1"/>
              <a:gd name="f33" fmla="*/ f22 f9 1"/>
              <a:gd name="f34" fmla="*/ f23 f9 1"/>
              <a:gd name="f35" fmla="*/ f22 f8 1"/>
              <a:gd name="f36" fmla="*/ f23 f8 1"/>
            </a:gdLst>
            <a:ahLst/>
            <a:cxnLst>
              <a:cxn ang="3cd4">
                <a:pos x="hc" y="t"/>
              </a:cxn>
              <a:cxn ang="0">
                <a:pos x="r" y="vc"/>
              </a:cxn>
              <a:cxn ang="cd4">
                <a:pos x="hc" y="b"/>
              </a:cxn>
              <a:cxn ang="cd2">
                <a:pos x="l" y="vc"/>
              </a:cxn>
              <a:cxn ang="f20">
                <a:pos x="f31" y="f32"/>
              </a:cxn>
              <a:cxn ang="f20">
                <a:pos x="f31" y="f33"/>
              </a:cxn>
              <a:cxn ang="f20">
                <a:pos x="f31" y="f34"/>
              </a:cxn>
              <a:cxn ang="f20">
                <a:pos x="f35" y="f34"/>
              </a:cxn>
              <a:cxn ang="f20">
                <a:pos x="f36" y="f34"/>
              </a:cxn>
              <a:cxn ang="f20">
                <a:pos x="f35" y="f33"/>
              </a:cxn>
            </a:cxnLst>
            <a:rect l="f27" t="f30" r="f28" b="f29"/>
            <a:pathLst>
              <a:path w="21600" h="21600">
                <a:moveTo>
                  <a:pt x="f5" y="f5"/>
                </a:moveTo>
                <a:lnTo>
                  <a:pt x="f6" y="f6"/>
                </a:lnTo>
                <a:lnTo>
                  <a:pt x="f5" y="f6"/>
                </a:lnTo>
                <a:lnTo>
                  <a:pt x="f5" y="f5"/>
                </a:lnTo>
                <a:close/>
              </a:path>
            </a:pathLst>
          </a:custGeom>
          <a:solidFill>
            <a:srgbClr val="FF00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8" name="Dowolny kształt: kształt 17">
            <a:extLst>
              <a:ext uri="{FF2B5EF4-FFF2-40B4-BE49-F238E27FC236}">
                <a16:creationId xmlns:a16="http://schemas.microsoft.com/office/drawing/2014/main" id="{3487337A-62C7-443C-8E98-E7F239219831}"/>
              </a:ext>
            </a:extLst>
          </p:cNvPr>
          <p:cNvSpPr/>
          <p:nvPr/>
        </p:nvSpPr>
        <p:spPr>
          <a:xfrm>
            <a:off x="3519987" y="4194129"/>
            <a:ext cx="431999" cy="431999"/>
          </a:xfrm>
          <a:custGeom>
            <a:avLst/>
            <a:gdLst>
              <a:gd name="f0" fmla="val 10800000"/>
              <a:gd name="f1" fmla="val 5400000"/>
              <a:gd name="f2" fmla="val 180"/>
              <a:gd name="f3" fmla="val w"/>
              <a:gd name="f4" fmla="val h"/>
              <a:gd name="f5" fmla="val 0"/>
              <a:gd name="f6" fmla="val 21600"/>
              <a:gd name="f7" fmla="val 10812"/>
              <a:gd name="f8" fmla="val 21594"/>
              <a:gd name="f9" fmla="val 10540"/>
              <a:gd name="f10" fmla="val 19423"/>
              <a:gd name="f11" fmla="val 9746"/>
              <a:gd name="f12" fmla="val 16742"/>
              <a:gd name="f13" fmla="val 7801"/>
              <a:gd name="f14" fmla="val 15040"/>
              <a:gd name="f15" fmla="val 4560"/>
              <a:gd name="f16" fmla="val 12230"/>
              <a:gd name="f17" fmla="val 2678"/>
              <a:gd name="f18" fmla="val 12550"/>
              <a:gd name="f19" fmla="val 566"/>
              <a:gd name="f20" fmla="val 8804"/>
              <a:gd name="f21" fmla="+- 0 0 605"/>
              <a:gd name="f22" fmla="val 6314"/>
              <a:gd name="f23" fmla="+- 0 0 208"/>
              <a:gd name="f24" fmla="val 1952"/>
              <a:gd name="f25" fmla="val 4142"/>
              <a:gd name="f26" fmla="val 313"/>
              <a:gd name="f27" fmla="val 8616"/>
              <a:gd name="f28" fmla="+- 0 0 1006"/>
              <a:gd name="f29" fmla="val 10394"/>
              <a:gd name="f30" fmla="val 2228"/>
              <a:gd name="f31" fmla="val 2888"/>
              <a:gd name="f32" fmla="val 11230"/>
              <a:gd name="f33" fmla="val 12987"/>
              <a:gd name="f34" fmla="val 17482"/>
              <a:gd name="f35" fmla="val 21832"/>
              <a:gd name="f36" fmla="val 22208"/>
              <a:gd name="f37" fmla="val 21037"/>
              <a:gd name="f38" fmla="val 18925"/>
              <a:gd name="f39" fmla="val 17043"/>
              <a:gd name="f40" fmla="val 13802"/>
              <a:gd name="f41" fmla="val 11858"/>
              <a:gd name="f42" fmla="val 11063"/>
              <a:gd name="f43" fmla="+- 0 0 0"/>
              <a:gd name="f44" fmla="*/ f3 1 21600"/>
              <a:gd name="f45" fmla="*/ f4 1 21600"/>
              <a:gd name="f46" fmla="+- f6 0 f5"/>
              <a:gd name="f47" fmla="*/ f43 f0 1"/>
              <a:gd name="f48" fmla="*/ f46 1 21600"/>
              <a:gd name="f49" fmla="*/ f47 1 f2"/>
              <a:gd name="f50" fmla="*/ 2500 f48 1"/>
              <a:gd name="f51" fmla="*/ 19100 f48 1"/>
              <a:gd name="f52" fmla="*/ 10500 f48 1"/>
              <a:gd name="f53" fmla="*/ 3500 f48 1"/>
              <a:gd name="f54" fmla="*/ 10800 f48 1"/>
              <a:gd name="f55" fmla="*/ 0 f48 1"/>
              <a:gd name="f56" fmla="*/ 21600 f48 1"/>
              <a:gd name="f57" fmla="+- f49 0 f1"/>
              <a:gd name="f58" fmla="*/ f54 1 f48"/>
              <a:gd name="f59" fmla="*/ f55 1 f48"/>
              <a:gd name="f60" fmla="*/ f56 1 f48"/>
              <a:gd name="f61" fmla="*/ f50 1 f48"/>
              <a:gd name="f62" fmla="*/ f51 1 f48"/>
              <a:gd name="f63" fmla="*/ f53 1 f48"/>
              <a:gd name="f64" fmla="*/ f52 1 f48"/>
              <a:gd name="f65" fmla="*/ f61 f44 1"/>
              <a:gd name="f66" fmla="*/ f62 f44 1"/>
              <a:gd name="f67" fmla="*/ f64 f45 1"/>
              <a:gd name="f68" fmla="*/ f63 f45 1"/>
              <a:gd name="f69" fmla="*/ f58 f44 1"/>
              <a:gd name="f70" fmla="*/ f59 f45 1"/>
              <a:gd name="f71" fmla="*/ f59 f44 1"/>
              <a:gd name="f72" fmla="*/ f58 f45 1"/>
              <a:gd name="f73" fmla="*/ f60 f45 1"/>
              <a:gd name="f74" fmla="*/ f60 f44 1"/>
            </a:gdLst>
            <a:ahLst/>
            <a:cxnLst>
              <a:cxn ang="3cd4">
                <a:pos x="hc" y="t"/>
              </a:cxn>
              <a:cxn ang="0">
                <a:pos x="r" y="vc"/>
              </a:cxn>
              <a:cxn ang="cd4">
                <a:pos x="hc" y="b"/>
              </a:cxn>
              <a:cxn ang="cd2">
                <a:pos x="l" y="vc"/>
              </a:cxn>
              <a:cxn ang="f57">
                <a:pos x="f69" y="f70"/>
              </a:cxn>
              <a:cxn ang="f57">
                <a:pos x="f71" y="f72"/>
              </a:cxn>
              <a:cxn ang="f57">
                <a:pos x="f69" y="f73"/>
              </a:cxn>
              <a:cxn ang="f57">
                <a:pos x="f74" y="f72"/>
              </a:cxn>
            </a:cxnLst>
            <a:rect l="f65" t="f68" r="f66" b="f67"/>
            <a:pathLst>
              <a:path w="21600" h="21600">
                <a:moveTo>
                  <a:pt x="f7" y="f8"/>
                </a:moveTo>
                <a:cubicBezTo>
                  <a:pt x="f9" y="f10"/>
                  <a:pt x="f11" y="f12"/>
                  <a:pt x="f13" y="f14"/>
                </a:cubicBezTo>
                <a:cubicBezTo>
                  <a:pt x="f15" y="f16"/>
                  <a:pt x="f17" y="f18"/>
                  <a:pt x="f19" y="f20"/>
                </a:cubicBezTo>
                <a:cubicBezTo>
                  <a:pt x="f21" y="f22"/>
                  <a:pt x="f23" y="f24"/>
                  <a:pt x="f25" y="f26"/>
                </a:cubicBezTo>
                <a:cubicBezTo>
                  <a:pt x="f27" y="f28"/>
                  <a:pt x="f29" y="f30"/>
                  <a:pt x="f7" y="f31"/>
                </a:cubicBezTo>
                <a:cubicBezTo>
                  <a:pt x="f32" y="f30"/>
                  <a:pt x="f33" y="f28"/>
                  <a:pt x="f34" y="f26"/>
                </a:cubicBezTo>
                <a:cubicBezTo>
                  <a:pt x="f35" y="f24"/>
                  <a:pt x="f36" y="f22"/>
                  <a:pt x="f37" y="f20"/>
                </a:cubicBezTo>
                <a:cubicBezTo>
                  <a:pt x="f38" y="f18"/>
                  <a:pt x="f39" y="f16"/>
                  <a:pt x="f40" y="f14"/>
                </a:cubicBezTo>
                <a:cubicBezTo>
                  <a:pt x="f41" y="f12"/>
                  <a:pt x="f42" y="f10"/>
                  <a:pt x="f7" y="f8"/>
                </a:cubicBezTo>
                <a:close/>
              </a:path>
            </a:pathLst>
          </a:custGeom>
          <a:solidFill>
            <a:srgbClr val="FF0000"/>
          </a:solidFill>
          <a:ln w="0" cap="flat">
            <a:solidFill>
              <a:srgbClr val="808080"/>
            </a:solidFill>
            <a:prstDash val="solid"/>
            <a:miter/>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pic>
        <p:nvPicPr>
          <p:cNvPr id="23" name="Grafika 22" descr="Podniesiona dłoń">
            <a:extLst>
              <a:ext uri="{FF2B5EF4-FFF2-40B4-BE49-F238E27FC236}">
                <a16:creationId xmlns:a16="http://schemas.microsoft.com/office/drawing/2014/main" id="{94CA98E5-6726-4E86-AAAD-8684E3B3F7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69241" y="3458373"/>
            <a:ext cx="630911" cy="630911"/>
          </a:xfrm>
          <a:prstGeom prst="rect">
            <a:avLst/>
          </a:prstGeom>
        </p:spPr>
      </p:pic>
      <p:pic>
        <p:nvPicPr>
          <p:cNvPr id="24" name="Grafika 23" descr="Podniesiona dłoń">
            <a:extLst>
              <a:ext uri="{FF2B5EF4-FFF2-40B4-BE49-F238E27FC236}">
                <a16:creationId xmlns:a16="http://schemas.microsoft.com/office/drawing/2014/main" id="{0C665A50-C30F-4AE7-B311-468B061EAE2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3810792" y="5433174"/>
            <a:ext cx="555948" cy="555948"/>
          </a:xfrm>
          <a:prstGeom prst="rect">
            <a:avLst/>
          </a:prstGeom>
        </p:spPr>
      </p:pic>
      <p:pic>
        <p:nvPicPr>
          <p:cNvPr id="26" name="Obraz 25">
            <a:extLst>
              <a:ext uri="{FF2B5EF4-FFF2-40B4-BE49-F238E27FC236}">
                <a16:creationId xmlns:a16="http://schemas.microsoft.com/office/drawing/2014/main" id="{828B5C5F-8761-4D97-925C-9BA8751453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16827" y="3554883"/>
            <a:ext cx="259842" cy="493373"/>
          </a:xfrm>
          <a:prstGeom prst="rect">
            <a:avLst/>
          </a:prstGeom>
        </p:spPr>
      </p:pic>
      <p:pic>
        <p:nvPicPr>
          <p:cNvPr id="27" name="Obraz 26">
            <a:extLst>
              <a:ext uri="{FF2B5EF4-FFF2-40B4-BE49-F238E27FC236}">
                <a16:creationId xmlns:a16="http://schemas.microsoft.com/office/drawing/2014/main" id="{C0484803-E9CC-4C34-A28B-4B3E7E7F7F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4236820" y="3554882"/>
            <a:ext cx="259842" cy="493373"/>
          </a:xfrm>
          <a:prstGeom prst="rect">
            <a:avLst/>
          </a:prstGeom>
        </p:spPr>
      </p:pic>
      <p:pic>
        <p:nvPicPr>
          <p:cNvPr id="19" name="Obraz 18">
            <a:extLst>
              <a:ext uri="{FF2B5EF4-FFF2-40B4-BE49-F238E27FC236}">
                <a16:creationId xmlns:a16="http://schemas.microsoft.com/office/drawing/2014/main" id="{2BDDD525-4DE9-6C59-4957-8873A0AF76A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15071" y="254116"/>
            <a:ext cx="5630839" cy="1181322"/>
          </a:xfrm>
          <a:prstGeom prst="rect">
            <a:avLst/>
          </a:prstGeom>
        </p:spPr>
      </p:pic>
      <p:pic>
        <p:nvPicPr>
          <p:cNvPr id="21" name="Obraz 20">
            <a:extLst>
              <a:ext uri="{FF2B5EF4-FFF2-40B4-BE49-F238E27FC236}">
                <a16:creationId xmlns:a16="http://schemas.microsoft.com/office/drawing/2014/main" id="{F113FC5E-012B-65F8-81C1-F9D1F72A018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037319" y="6128113"/>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7027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290951-8ED8-40B1-8145-CB72DD6E65C2}"/>
              </a:ext>
            </a:extLst>
          </p:cNvPr>
          <p:cNvSpPr>
            <a:spLocks noGrp="1"/>
          </p:cNvSpPr>
          <p:nvPr>
            <p:ph type="title"/>
          </p:nvPr>
        </p:nvSpPr>
        <p:spPr>
          <a:xfrm>
            <a:off x="684212" y="1926454"/>
            <a:ext cx="8534400" cy="4067945"/>
          </a:xfrm>
        </p:spPr>
        <p:txBody>
          <a:bodyPr/>
          <a:lstStyle/>
          <a:p>
            <a:endParaRPr lang="pl-PL" dirty="0"/>
          </a:p>
        </p:txBody>
      </p:sp>
      <p:sp>
        <p:nvSpPr>
          <p:cNvPr id="3" name="Symbol zastępczy zawartości 2">
            <a:extLst>
              <a:ext uri="{FF2B5EF4-FFF2-40B4-BE49-F238E27FC236}">
                <a16:creationId xmlns:a16="http://schemas.microsoft.com/office/drawing/2014/main" id="{3082203B-1438-46AA-98CD-C699989CB3F9}"/>
              </a:ext>
            </a:extLst>
          </p:cNvPr>
          <p:cNvSpPr>
            <a:spLocks noGrp="1"/>
          </p:cNvSpPr>
          <p:nvPr>
            <p:ph idx="1"/>
          </p:nvPr>
        </p:nvSpPr>
        <p:spPr>
          <a:xfrm>
            <a:off x="831696" y="291853"/>
            <a:ext cx="8534400" cy="1089734"/>
          </a:xfrm>
        </p:spPr>
        <p:txBody>
          <a:bodyPr>
            <a:normAutofit/>
          </a:bodyPr>
          <a:lstStyle/>
          <a:p>
            <a:pPr marL="0" indent="0" algn="ctr">
              <a:buNone/>
            </a:pPr>
            <a:r>
              <a:rPr lang="pl-PL" sz="3600" b="1" dirty="0"/>
              <a:t>EWALUACJA</a:t>
            </a:r>
            <a:endParaRPr lang="pl-PL" sz="3600" dirty="0"/>
          </a:p>
        </p:txBody>
      </p:sp>
      <p:graphicFrame>
        <p:nvGraphicFramePr>
          <p:cNvPr id="4" name="Tabela 3">
            <a:extLst>
              <a:ext uri="{FF2B5EF4-FFF2-40B4-BE49-F238E27FC236}">
                <a16:creationId xmlns:a16="http://schemas.microsoft.com/office/drawing/2014/main" id="{92071BAC-CE1D-4A03-9DC7-6A33835A3640}"/>
              </a:ext>
            </a:extLst>
          </p:cNvPr>
          <p:cNvGraphicFramePr>
            <a:graphicFrameLocks noGrp="1"/>
          </p:cNvGraphicFramePr>
          <p:nvPr>
            <p:extLst>
              <p:ext uri="{D42A27DB-BD31-4B8C-83A1-F6EECF244321}">
                <p14:modId xmlns:p14="http://schemas.microsoft.com/office/powerpoint/2010/main" val="3276380010"/>
              </p:ext>
            </p:extLst>
          </p:nvPr>
        </p:nvGraphicFramePr>
        <p:xfrm>
          <a:off x="526265" y="1546977"/>
          <a:ext cx="9476419" cy="4447422"/>
        </p:xfrm>
        <a:graphic>
          <a:graphicData uri="http://schemas.openxmlformats.org/drawingml/2006/table">
            <a:tbl>
              <a:tblPr firstRow="1" bandRow="1">
                <a:tableStyleId>{5C22544A-7EE6-4342-B048-85BDC9FD1C3A}</a:tableStyleId>
              </a:tblPr>
              <a:tblGrid>
                <a:gridCol w="2369578">
                  <a:extLst>
                    <a:ext uri="{9D8B030D-6E8A-4147-A177-3AD203B41FA5}">
                      <a16:colId xmlns:a16="http://schemas.microsoft.com/office/drawing/2014/main" val="2254198353"/>
                    </a:ext>
                  </a:extLst>
                </a:gridCol>
                <a:gridCol w="2368947">
                  <a:extLst>
                    <a:ext uri="{9D8B030D-6E8A-4147-A177-3AD203B41FA5}">
                      <a16:colId xmlns:a16="http://schemas.microsoft.com/office/drawing/2014/main" val="2243677536"/>
                    </a:ext>
                  </a:extLst>
                </a:gridCol>
                <a:gridCol w="2368947">
                  <a:extLst>
                    <a:ext uri="{9D8B030D-6E8A-4147-A177-3AD203B41FA5}">
                      <a16:colId xmlns:a16="http://schemas.microsoft.com/office/drawing/2014/main" val="760142592"/>
                    </a:ext>
                  </a:extLst>
                </a:gridCol>
                <a:gridCol w="2368947">
                  <a:extLst>
                    <a:ext uri="{9D8B030D-6E8A-4147-A177-3AD203B41FA5}">
                      <a16:colId xmlns:a16="http://schemas.microsoft.com/office/drawing/2014/main" val="3735832144"/>
                    </a:ext>
                  </a:extLst>
                </a:gridCol>
              </a:tblGrid>
              <a:tr h="258311">
                <a:tc>
                  <a:txBody>
                    <a:bodyPr/>
                    <a:lstStyle/>
                    <a:p>
                      <a:pPr marL="0" marR="0" lvl="0" indent="0" algn="ctr"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Liczba punktów</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1</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2</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3</a:t>
                      </a:r>
                    </a:p>
                  </a:txBody>
                  <a:tcPr/>
                </a:tc>
                <a:extLst>
                  <a:ext uri="{0D108BD9-81ED-4DB2-BD59-A6C34878D82A}">
                    <a16:rowId xmlns:a16="http://schemas.microsoft.com/office/drawing/2014/main" val="1193890827"/>
                  </a:ext>
                </a:extLst>
              </a:tr>
              <a:tr h="1343216">
                <a:tc>
                  <a:txBody>
                    <a:bodyPr/>
                    <a:lstStyle/>
                    <a:p>
                      <a:pPr marL="0" marR="0" lvl="0" indent="0" algn="ctr" rtl="0" hangingPunct="0">
                        <a:lnSpc>
                          <a:spcPct val="100000"/>
                        </a:lnSpc>
                        <a:spcBef>
                          <a:spcPts val="0"/>
                        </a:spcBef>
                        <a:spcAft>
                          <a:spcPts val="0"/>
                        </a:spcAft>
                        <a:buNone/>
                        <a:tabLst/>
                      </a:pPr>
                      <a:r>
                        <a:rPr lang="pl-PL" sz="1600" b="1" i="0" u="none" strike="noStrike" kern="1200" dirty="0">
                          <a:latin typeface="Arial" pitchFamily="34"/>
                          <a:ea typeface="Lucida Sans Unicode" pitchFamily="2"/>
                          <a:cs typeface="Mangal" pitchFamily="2"/>
                        </a:rPr>
                        <a:t>Zaangażowanie grupy w pracę  </a:t>
                      </a:r>
                      <a:br>
                        <a:rPr lang="pl-PL" sz="1600" b="1" i="0" u="none" strike="noStrike" kern="1200" dirty="0">
                          <a:latin typeface="Arial" pitchFamily="34"/>
                          <a:ea typeface="Lucida Sans Unicode" pitchFamily="2"/>
                          <a:cs typeface="Mangal" pitchFamily="2"/>
                        </a:rPr>
                      </a:br>
                      <a:r>
                        <a:rPr lang="pl-PL" sz="1600" b="1" i="0" u="none" strike="noStrike" kern="1200" dirty="0">
                          <a:latin typeface="Arial" pitchFamily="34"/>
                          <a:ea typeface="Lucida Sans Unicode" pitchFamily="2"/>
                          <a:cs typeface="Mangal" pitchFamily="2"/>
                        </a:rPr>
                        <a:t>i</a:t>
                      </a:r>
                      <a:br>
                        <a:rPr lang="pl-PL" sz="1600" b="1" i="0" u="none" strike="noStrike" kern="1200" dirty="0">
                          <a:latin typeface="Arial" pitchFamily="34"/>
                          <a:ea typeface="Lucida Sans Unicode" pitchFamily="2"/>
                          <a:cs typeface="Mangal" pitchFamily="2"/>
                        </a:rPr>
                      </a:br>
                      <a:r>
                        <a:rPr lang="pl-PL" sz="1600" b="1" i="0" u="none" strike="noStrike" kern="1200" dirty="0">
                          <a:latin typeface="Arial" pitchFamily="34"/>
                          <a:ea typeface="Lucida Sans Unicode" pitchFamily="2"/>
                          <a:cs typeface="Mangal" pitchFamily="2"/>
                        </a:rPr>
                        <a:t> umiejętność współpracy</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a:latin typeface="Arial" pitchFamily="34"/>
                          <a:ea typeface="Lucida Sans Unicode" pitchFamily="2"/>
                          <a:cs typeface="Mangal" pitchFamily="2"/>
                        </a:rPr>
                        <a:t>Brak zaangażowania wszystkich członków grupy w pracę i kreatywną współpracę.</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a:latin typeface="Arial" pitchFamily="34"/>
                          <a:ea typeface="Lucida Sans Unicode" pitchFamily="2"/>
                          <a:cs typeface="Mangal" pitchFamily="2"/>
                        </a:rPr>
                        <a:t>Dobre zaangażowanie w pracę wszystkich członków grupy. Umiejętność współpracy na zadawalającym poziomie.</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a:latin typeface="Arial" pitchFamily="34"/>
                          <a:ea typeface="Lucida Sans Unicode" pitchFamily="2"/>
                          <a:cs typeface="Mangal" pitchFamily="2"/>
                        </a:rPr>
                        <a:t>Pełne zaangażowanie </a:t>
                      </a:r>
                      <a:br>
                        <a:rPr lang="pl-PL" sz="1600" b="0" i="0" u="none" strike="noStrike" kern="1200" dirty="0">
                          <a:latin typeface="Arial" pitchFamily="34"/>
                          <a:ea typeface="Lucida Sans Unicode" pitchFamily="2"/>
                          <a:cs typeface="Mangal" pitchFamily="2"/>
                        </a:rPr>
                      </a:br>
                      <a:r>
                        <a:rPr lang="pl-PL" sz="1600" b="0" i="0" u="none" strike="noStrike" kern="1200" dirty="0">
                          <a:latin typeface="Arial" pitchFamily="34"/>
                          <a:ea typeface="Lucida Sans Unicode" pitchFamily="2"/>
                          <a:cs typeface="Mangal" pitchFamily="2"/>
                        </a:rPr>
                        <a:t>w pracę wszystkich członków grupy. Wzajemne motywowanie się do pracy. Umiejętność współpracy w grupie na wysokim poziomie.</a:t>
                      </a:r>
                    </a:p>
                  </a:txBody>
                  <a:tcPr/>
                </a:tc>
                <a:extLst>
                  <a:ext uri="{0D108BD9-81ED-4DB2-BD59-A6C34878D82A}">
                    <a16:rowId xmlns:a16="http://schemas.microsoft.com/office/drawing/2014/main" val="2591735294"/>
                  </a:ext>
                </a:extLst>
              </a:tr>
              <a:tr h="2100462">
                <a:tc>
                  <a:txBody>
                    <a:bodyPr/>
                    <a:lstStyle/>
                    <a:p>
                      <a:pPr marL="0" marR="0" lvl="0" indent="0" algn="ctr" rtl="0" hangingPunct="0">
                        <a:lnSpc>
                          <a:spcPct val="100000"/>
                        </a:lnSpc>
                        <a:spcBef>
                          <a:spcPts val="0"/>
                        </a:spcBef>
                        <a:spcAft>
                          <a:spcPts val="0"/>
                        </a:spcAft>
                        <a:buNone/>
                        <a:tabLst/>
                      </a:pPr>
                      <a:r>
                        <a:rPr lang="pl-PL" sz="1600" b="1" i="0" u="none" strike="noStrike" kern="1200">
                          <a:latin typeface="Arial" pitchFamily="34"/>
                          <a:ea typeface="Lucida Sans Unicode" pitchFamily="2"/>
                          <a:cs typeface="Mangal" pitchFamily="2"/>
                        </a:rPr>
                        <a:t>Prezentacja</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a:latin typeface="Arial" pitchFamily="34"/>
                          <a:ea typeface="Lucida Sans Unicode" pitchFamily="2"/>
                          <a:cs typeface="Mangal" pitchFamily="2"/>
                        </a:rPr>
                        <a:t>Prezentacja tylko odczytana. Brak odpowiedzi na pytania sprawdzające ze strony nauczyciela.</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a:latin typeface="Arial" pitchFamily="34"/>
                          <a:ea typeface="Lucida Sans Unicode" pitchFamily="2"/>
                          <a:cs typeface="Mangal" pitchFamily="2"/>
                        </a:rPr>
                        <a:t>Prezentacja częściowo wygłaszana z pamięci, częściowo odczytana. Brak zadawalającej odpowiedzi na pytania sprawdzające nauczyciela.</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a:latin typeface="Arial" pitchFamily="34"/>
                          <a:ea typeface="Lucida Sans Unicode" pitchFamily="2"/>
                          <a:cs typeface="Mangal" pitchFamily="2"/>
                        </a:rPr>
                        <a:t>Prezentacja wygłoszona z pamięci. Poprawne odpowiedzi na pytania sprawdzające nauczyciela.</a:t>
                      </a:r>
                    </a:p>
                  </a:txBody>
                  <a:tcPr/>
                </a:tc>
                <a:extLst>
                  <a:ext uri="{0D108BD9-81ED-4DB2-BD59-A6C34878D82A}">
                    <a16:rowId xmlns:a16="http://schemas.microsoft.com/office/drawing/2014/main" val="2419137033"/>
                  </a:ext>
                </a:extLst>
              </a:tr>
            </a:tbl>
          </a:graphicData>
        </a:graphic>
      </p:graphicFrame>
      <p:pic>
        <p:nvPicPr>
          <p:cNvPr id="5" name="Picture 2" descr="Grafika, Wykres, Wynik, Obroty, Zysk">
            <a:extLst>
              <a:ext uri="{FF2B5EF4-FFF2-40B4-BE49-F238E27FC236}">
                <a16:creationId xmlns:a16="http://schemas.microsoft.com/office/drawing/2014/main" id="{011B9ADC-615F-45A4-86C0-409B3D9E5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80310" y="242951"/>
            <a:ext cx="1708491" cy="1619747"/>
          </a:xfrm>
          <a:prstGeom prst="rect">
            <a:avLst/>
          </a:prstGeom>
          <a:noFill/>
          <a:extLst>
            <a:ext uri="{909E8E84-426E-40DD-AFC4-6F175D3DCCD1}">
              <a14:hiddenFill xmlns:a14="http://schemas.microsoft.com/office/drawing/2010/main">
                <a:solidFill>
                  <a:srgbClr val="FFFFFF"/>
                </a:solidFill>
              </a14:hiddenFill>
            </a:ext>
          </a:extLst>
        </p:spPr>
      </p:pic>
      <p:pic>
        <p:nvPicPr>
          <p:cNvPr id="6" name="Obraz 5">
            <a:extLst>
              <a:ext uri="{FF2B5EF4-FFF2-40B4-BE49-F238E27FC236}">
                <a16:creationId xmlns:a16="http://schemas.microsoft.com/office/drawing/2014/main" id="{BDCC8B85-C503-96CD-0F74-1B6881CE19A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92936" y="6159789"/>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4098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323C03D-40D8-401B-AA24-08122700B3A7}"/>
              </a:ext>
            </a:extLst>
          </p:cNvPr>
          <p:cNvSpPr>
            <a:spLocks noGrp="1"/>
          </p:cNvSpPr>
          <p:nvPr>
            <p:ph type="title"/>
          </p:nvPr>
        </p:nvSpPr>
        <p:spPr>
          <a:xfrm>
            <a:off x="684212" y="1331650"/>
            <a:ext cx="10670328" cy="4662749"/>
          </a:xfrm>
        </p:spPr>
        <p:txBody>
          <a:bodyPr/>
          <a:lstStyle/>
          <a:p>
            <a:endParaRPr lang="pl-PL" dirty="0"/>
          </a:p>
        </p:txBody>
      </p:sp>
      <p:sp>
        <p:nvSpPr>
          <p:cNvPr id="3" name="Symbol zastępczy zawartości 2">
            <a:extLst>
              <a:ext uri="{FF2B5EF4-FFF2-40B4-BE49-F238E27FC236}">
                <a16:creationId xmlns:a16="http://schemas.microsoft.com/office/drawing/2014/main" id="{1440114B-1C97-4C4E-B046-5339D7B6F938}"/>
              </a:ext>
            </a:extLst>
          </p:cNvPr>
          <p:cNvSpPr>
            <a:spLocks noGrp="1"/>
          </p:cNvSpPr>
          <p:nvPr>
            <p:ph idx="1"/>
          </p:nvPr>
        </p:nvSpPr>
        <p:spPr>
          <a:xfrm>
            <a:off x="837460" y="417250"/>
            <a:ext cx="8534400" cy="1074198"/>
          </a:xfrm>
        </p:spPr>
        <p:txBody>
          <a:bodyPr>
            <a:normAutofit/>
          </a:bodyPr>
          <a:lstStyle/>
          <a:p>
            <a:pPr marL="0" indent="0" algn="ctr">
              <a:buNone/>
            </a:pPr>
            <a:r>
              <a:rPr lang="pl-PL" sz="4000" b="1" dirty="0"/>
              <a:t>EWALUACJA</a:t>
            </a:r>
            <a:endParaRPr lang="pl-PL" sz="4000" dirty="0"/>
          </a:p>
          <a:p>
            <a:endParaRPr lang="pl-PL" dirty="0"/>
          </a:p>
        </p:txBody>
      </p:sp>
      <p:graphicFrame>
        <p:nvGraphicFramePr>
          <p:cNvPr id="8" name="Tabela 7">
            <a:extLst>
              <a:ext uri="{FF2B5EF4-FFF2-40B4-BE49-F238E27FC236}">
                <a16:creationId xmlns:a16="http://schemas.microsoft.com/office/drawing/2014/main" id="{E4B62AE7-290F-4852-8529-A3E2371D876E}"/>
              </a:ext>
            </a:extLst>
          </p:cNvPr>
          <p:cNvGraphicFramePr>
            <a:graphicFrameLocks noGrp="1"/>
          </p:cNvGraphicFramePr>
          <p:nvPr>
            <p:extLst>
              <p:ext uri="{D42A27DB-BD31-4B8C-83A1-F6EECF244321}">
                <p14:modId xmlns:p14="http://schemas.microsoft.com/office/powerpoint/2010/main" val="1964995020"/>
              </p:ext>
            </p:extLst>
          </p:nvPr>
        </p:nvGraphicFramePr>
        <p:xfrm>
          <a:off x="760837" y="1952670"/>
          <a:ext cx="8415400" cy="3828246"/>
        </p:xfrm>
        <a:graphic>
          <a:graphicData uri="http://schemas.openxmlformats.org/drawingml/2006/table">
            <a:tbl>
              <a:tblPr firstRow="1" bandRow="1">
                <a:tableStyleId>{5C22544A-7EE6-4342-B048-85BDC9FD1C3A}</a:tableStyleId>
              </a:tblPr>
              <a:tblGrid>
                <a:gridCol w="4207700">
                  <a:extLst>
                    <a:ext uri="{9D8B030D-6E8A-4147-A177-3AD203B41FA5}">
                      <a16:colId xmlns:a16="http://schemas.microsoft.com/office/drawing/2014/main" val="633899689"/>
                    </a:ext>
                  </a:extLst>
                </a:gridCol>
                <a:gridCol w="4207700">
                  <a:extLst>
                    <a:ext uri="{9D8B030D-6E8A-4147-A177-3AD203B41FA5}">
                      <a16:colId xmlns:a16="http://schemas.microsoft.com/office/drawing/2014/main" val="473720725"/>
                    </a:ext>
                  </a:extLst>
                </a:gridCol>
              </a:tblGrid>
              <a:tr h="562059">
                <a:tc>
                  <a:txBody>
                    <a:bodyPr/>
                    <a:lstStyle/>
                    <a:p>
                      <a:pPr algn="ctr"/>
                      <a:r>
                        <a:rPr lang="pl-PL" sz="2400" dirty="0">
                          <a:latin typeface="Jokerman" panose="04090605060D06020702" pitchFamily="82" charset="0"/>
                        </a:rPr>
                        <a:t>&lt;4</a:t>
                      </a:r>
                    </a:p>
                  </a:txBody>
                  <a:tcPr/>
                </a:tc>
                <a:tc>
                  <a:txBody>
                    <a:bodyPr/>
                    <a:lstStyle/>
                    <a:p>
                      <a:pPr algn="ctr"/>
                      <a:r>
                        <a:rPr lang="pl-PL" sz="2400" dirty="0">
                          <a:latin typeface="Jokerman" panose="04090605060D06020702" pitchFamily="82" charset="0"/>
                        </a:rPr>
                        <a:t>niedostateczna</a:t>
                      </a:r>
                    </a:p>
                  </a:txBody>
                  <a:tcPr/>
                </a:tc>
                <a:extLst>
                  <a:ext uri="{0D108BD9-81ED-4DB2-BD59-A6C34878D82A}">
                    <a16:rowId xmlns:a16="http://schemas.microsoft.com/office/drawing/2014/main" val="1946243317"/>
                  </a:ext>
                </a:extLst>
              </a:tr>
              <a:tr h="562059">
                <a:tc>
                  <a:txBody>
                    <a:bodyPr/>
                    <a:lstStyle/>
                    <a:p>
                      <a:pPr algn="ctr"/>
                      <a:r>
                        <a:rPr lang="pl-PL" sz="2400" dirty="0">
                          <a:latin typeface="Jokerman" panose="04090605060D06020702" pitchFamily="82" charset="0"/>
                        </a:rPr>
                        <a:t>4-5</a:t>
                      </a:r>
                    </a:p>
                  </a:txBody>
                  <a:tcPr/>
                </a:tc>
                <a:tc>
                  <a:txBody>
                    <a:bodyPr/>
                    <a:lstStyle/>
                    <a:p>
                      <a:pPr algn="ctr"/>
                      <a:r>
                        <a:rPr lang="pl-PL" sz="2400" dirty="0">
                          <a:latin typeface="Jokerman" panose="04090605060D06020702" pitchFamily="82" charset="0"/>
                        </a:rPr>
                        <a:t>dopuszczająca</a:t>
                      </a:r>
                    </a:p>
                  </a:txBody>
                  <a:tcPr/>
                </a:tc>
                <a:extLst>
                  <a:ext uri="{0D108BD9-81ED-4DB2-BD59-A6C34878D82A}">
                    <a16:rowId xmlns:a16="http://schemas.microsoft.com/office/drawing/2014/main" val="846610860"/>
                  </a:ext>
                </a:extLst>
              </a:tr>
              <a:tr h="562059">
                <a:tc>
                  <a:txBody>
                    <a:bodyPr/>
                    <a:lstStyle/>
                    <a:p>
                      <a:pPr algn="ctr"/>
                      <a:r>
                        <a:rPr lang="pl-PL" sz="2400" dirty="0">
                          <a:latin typeface="Jokerman" panose="04090605060D06020702" pitchFamily="82" charset="0"/>
                        </a:rPr>
                        <a:t>6-7</a:t>
                      </a:r>
                    </a:p>
                  </a:txBody>
                  <a:tcPr/>
                </a:tc>
                <a:tc>
                  <a:txBody>
                    <a:bodyPr/>
                    <a:lstStyle/>
                    <a:p>
                      <a:pPr algn="ctr"/>
                      <a:r>
                        <a:rPr lang="pl-PL" sz="2400" dirty="0">
                          <a:latin typeface="Jokerman" panose="04090605060D06020702" pitchFamily="82" charset="0"/>
                        </a:rPr>
                        <a:t>dostateczna</a:t>
                      </a:r>
                    </a:p>
                  </a:txBody>
                  <a:tcPr/>
                </a:tc>
                <a:extLst>
                  <a:ext uri="{0D108BD9-81ED-4DB2-BD59-A6C34878D82A}">
                    <a16:rowId xmlns:a16="http://schemas.microsoft.com/office/drawing/2014/main" val="665688775"/>
                  </a:ext>
                </a:extLst>
              </a:tr>
              <a:tr h="562059">
                <a:tc>
                  <a:txBody>
                    <a:bodyPr/>
                    <a:lstStyle/>
                    <a:p>
                      <a:pPr algn="ctr"/>
                      <a:r>
                        <a:rPr lang="pl-PL" sz="2400" dirty="0">
                          <a:latin typeface="Jokerman" panose="04090605060D06020702" pitchFamily="82" charset="0"/>
                        </a:rPr>
                        <a:t>8-9</a:t>
                      </a:r>
                    </a:p>
                  </a:txBody>
                  <a:tcPr/>
                </a:tc>
                <a:tc>
                  <a:txBody>
                    <a:bodyPr/>
                    <a:lstStyle/>
                    <a:p>
                      <a:pPr algn="ctr"/>
                      <a:r>
                        <a:rPr lang="pl-PL" sz="2400" dirty="0">
                          <a:latin typeface="Jokerman" panose="04090605060D06020702" pitchFamily="82" charset="0"/>
                        </a:rPr>
                        <a:t>dobra</a:t>
                      </a:r>
                    </a:p>
                  </a:txBody>
                  <a:tcPr/>
                </a:tc>
                <a:extLst>
                  <a:ext uri="{0D108BD9-81ED-4DB2-BD59-A6C34878D82A}">
                    <a16:rowId xmlns:a16="http://schemas.microsoft.com/office/drawing/2014/main" val="2761834573"/>
                  </a:ext>
                </a:extLst>
              </a:tr>
              <a:tr h="562059">
                <a:tc>
                  <a:txBody>
                    <a:bodyPr/>
                    <a:lstStyle/>
                    <a:p>
                      <a:pPr algn="ctr"/>
                      <a:r>
                        <a:rPr lang="pl-PL" sz="2400" dirty="0">
                          <a:latin typeface="Jokerman" panose="04090605060D06020702" pitchFamily="82" charset="0"/>
                        </a:rPr>
                        <a:t>10-11</a:t>
                      </a:r>
                    </a:p>
                  </a:txBody>
                  <a:tcPr/>
                </a:tc>
                <a:tc>
                  <a:txBody>
                    <a:bodyPr/>
                    <a:lstStyle/>
                    <a:p>
                      <a:pPr algn="ctr"/>
                      <a:r>
                        <a:rPr lang="pl-PL" sz="2400" dirty="0">
                          <a:latin typeface="Jokerman" panose="04090605060D06020702" pitchFamily="82" charset="0"/>
                        </a:rPr>
                        <a:t>bardzo dobra</a:t>
                      </a:r>
                    </a:p>
                  </a:txBody>
                  <a:tcPr/>
                </a:tc>
                <a:extLst>
                  <a:ext uri="{0D108BD9-81ED-4DB2-BD59-A6C34878D82A}">
                    <a16:rowId xmlns:a16="http://schemas.microsoft.com/office/drawing/2014/main" val="1203799105"/>
                  </a:ext>
                </a:extLst>
              </a:tr>
              <a:tr h="562059">
                <a:tc>
                  <a:txBody>
                    <a:bodyPr/>
                    <a:lstStyle/>
                    <a:p>
                      <a:pPr algn="ctr"/>
                      <a:r>
                        <a:rPr lang="pl-PL" sz="2400" dirty="0">
                          <a:latin typeface="Jokerman" panose="04090605060D06020702" pitchFamily="82" charset="0"/>
                        </a:rPr>
                        <a:t>12</a:t>
                      </a:r>
                    </a:p>
                  </a:txBody>
                  <a:tcPr/>
                </a:tc>
                <a:tc>
                  <a:txBody>
                    <a:bodyPr/>
                    <a:lstStyle/>
                    <a:p>
                      <a:pPr algn="ctr"/>
                      <a:r>
                        <a:rPr lang="pl-PL" sz="2400" dirty="0">
                          <a:latin typeface="Jokerman" panose="04090605060D06020702" pitchFamily="82" charset="0"/>
                        </a:rPr>
                        <a:t>celująca</a:t>
                      </a:r>
                    </a:p>
                  </a:txBody>
                  <a:tcPr/>
                </a:tc>
                <a:extLst>
                  <a:ext uri="{0D108BD9-81ED-4DB2-BD59-A6C34878D82A}">
                    <a16:rowId xmlns:a16="http://schemas.microsoft.com/office/drawing/2014/main" val="2002568378"/>
                  </a:ext>
                </a:extLst>
              </a:tr>
              <a:tr h="455892">
                <a:tc>
                  <a:txBody>
                    <a:bodyPr/>
                    <a:lstStyle/>
                    <a:p>
                      <a:endParaRPr lang="pl-PL"/>
                    </a:p>
                  </a:txBody>
                  <a:tcPr/>
                </a:tc>
                <a:tc>
                  <a:txBody>
                    <a:bodyPr/>
                    <a:lstStyle/>
                    <a:p>
                      <a:endParaRPr lang="pl-PL" dirty="0"/>
                    </a:p>
                  </a:txBody>
                  <a:tcPr/>
                </a:tc>
                <a:extLst>
                  <a:ext uri="{0D108BD9-81ED-4DB2-BD59-A6C34878D82A}">
                    <a16:rowId xmlns:a16="http://schemas.microsoft.com/office/drawing/2014/main" val="3123023740"/>
                  </a:ext>
                </a:extLst>
              </a:tr>
            </a:tbl>
          </a:graphicData>
        </a:graphic>
      </p:graphicFrame>
      <p:pic>
        <p:nvPicPr>
          <p:cNvPr id="9" name="Picture 2" descr="Grafika, Wykres, Wynik, Obroty, Zysk">
            <a:extLst>
              <a:ext uri="{FF2B5EF4-FFF2-40B4-BE49-F238E27FC236}">
                <a16:creationId xmlns:a16="http://schemas.microsoft.com/office/drawing/2014/main" id="{F84DA7B5-6675-4D7E-BF46-6CC6BA85F6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37342" y="272468"/>
            <a:ext cx="2135928" cy="1680202"/>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78D283C3-7BB1-1ADF-BF39-A31849213A7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96999" y="6123488"/>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5749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35" name="Rectangle 13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218" name="Picture 2" descr="Sowa, Ptak, Książka, Wise, Natura, Znak">
            <a:extLst>
              <a:ext uri="{FF2B5EF4-FFF2-40B4-BE49-F238E27FC236}">
                <a16:creationId xmlns:a16="http://schemas.microsoft.com/office/drawing/2014/main" id="{29DD84AD-0D30-4AD6-A050-66B1B683BE9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020" r="27753" b="2"/>
          <a:stretch/>
        </p:blipFill>
        <p:spPr bwMode="auto">
          <a:xfrm>
            <a:off x="512644" y="752738"/>
            <a:ext cx="2743885" cy="5373329"/>
          </a:xfrm>
          <a:prstGeom prst="rect">
            <a:avLst/>
          </a:prstGeom>
          <a:noFill/>
          <a:effectLst>
            <a:innerShdw blurRad="57150" dist="38100" dir="14460000">
              <a:prstClr val="black">
                <a:alpha val="70000"/>
              </a:prstClr>
            </a:innerShdw>
          </a:effectLst>
          <a:extLst>
            <a:ext uri="{909E8E84-426E-40DD-AFC4-6F175D3DCCD1}">
              <a14:hiddenFill xmlns:a14="http://schemas.microsoft.com/office/drawing/2010/main">
                <a:solidFill>
                  <a:srgbClr val="FFFFFF"/>
                </a:solidFill>
              </a14:hiddenFill>
            </a:ext>
          </a:extLst>
        </p:spPr>
      </p:pic>
      <p:grpSp>
        <p:nvGrpSpPr>
          <p:cNvPr id="137" name="Group 136"/>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8" name="Straight Connector 137"/>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9" name="Straight Connector 138"/>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0" name="Straight Connector 139"/>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2" name="Straight Connector 141"/>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ytuł 1">
            <a:extLst>
              <a:ext uri="{FF2B5EF4-FFF2-40B4-BE49-F238E27FC236}">
                <a16:creationId xmlns:a16="http://schemas.microsoft.com/office/drawing/2014/main" id="{0E38C1B8-1464-4E8F-B741-F6E1A1627935}"/>
              </a:ext>
            </a:extLst>
          </p:cNvPr>
          <p:cNvSpPr>
            <a:spLocks noGrp="1"/>
          </p:cNvSpPr>
          <p:nvPr>
            <p:ph type="title"/>
          </p:nvPr>
        </p:nvSpPr>
        <p:spPr>
          <a:xfrm>
            <a:off x="3978579" y="1916652"/>
            <a:ext cx="7491371" cy="3819370"/>
          </a:xfrm>
        </p:spPr>
        <p:txBody>
          <a:bodyPr>
            <a:noAutofit/>
          </a:bodyPr>
          <a:lstStyle/>
          <a:p>
            <a:pPr lvl="0">
              <a:lnSpc>
                <a:spcPct val="90000"/>
              </a:lnSpc>
            </a:pPr>
            <a:r>
              <a:rPr lang="pl-PL" sz="2000" b="1" dirty="0"/>
              <a:t>Jakie korzyści osiągnęliście z realizacji tego projektu?</a:t>
            </a:r>
            <a:br>
              <a:rPr lang="pl-PL" sz="2000" b="1" dirty="0"/>
            </a:br>
            <a:br>
              <a:rPr lang="pl-PL" sz="2000" b="1" dirty="0"/>
            </a:br>
            <a:r>
              <a:rPr lang="pl-PL" sz="2000" b="1" dirty="0"/>
              <a:t>1. Nauczenie się miny może okazać się świetną zabawą wzmacniającą dodatkowo muskulaturę twarzy</a:t>
            </a:r>
            <a:br>
              <a:rPr lang="pl-PL" sz="2000" b="1" dirty="0"/>
            </a:br>
            <a:br>
              <a:rPr lang="pl-PL" sz="2000" b="1" dirty="0"/>
            </a:br>
            <a:r>
              <a:rPr lang="pl-PL" sz="2000" b="1" dirty="0"/>
              <a:t>2. wzbudzenie zainteresowania zabawami mimicznymi </a:t>
            </a:r>
            <a:br>
              <a:rPr lang="pl-PL" sz="2000" b="1" dirty="0"/>
            </a:br>
            <a:br>
              <a:rPr lang="pl-PL" sz="2000" b="1" dirty="0"/>
            </a:br>
            <a:r>
              <a:rPr lang="pl-PL" sz="2000" b="1" dirty="0"/>
              <a:t>3. znaczenie przesyłanej wiadomości można odczytać szybko i bez przygotowania</a:t>
            </a:r>
            <a:br>
              <a:rPr lang="pl-PL" sz="2000" b="1" dirty="0"/>
            </a:br>
            <a:br>
              <a:rPr lang="pl-PL" sz="2000" b="1" dirty="0"/>
            </a:br>
            <a:r>
              <a:rPr lang="pl-PL" sz="2000" b="1" dirty="0"/>
              <a:t>4. Pantomima jako metoda wspomagająca komunikację </a:t>
            </a:r>
            <a:br>
              <a:rPr lang="pl-PL" sz="2000" b="1" dirty="0"/>
            </a:br>
            <a:br>
              <a:rPr lang="pl-PL" sz="2000" b="1" dirty="0"/>
            </a:br>
            <a:endParaRPr lang="pl-PL" sz="2000" b="1" dirty="0"/>
          </a:p>
        </p:txBody>
      </p:sp>
      <p:sp>
        <p:nvSpPr>
          <p:cNvPr id="3" name="Symbol zastępczy zawartości 2">
            <a:extLst>
              <a:ext uri="{FF2B5EF4-FFF2-40B4-BE49-F238E27FC236}">
                <a16:creationId xmlns:a16="http://schemas.microsoft.com/office/drawing/2014/main" id="{A148E320-7A26-423C-B5D6-184BE83B884E}"/>
              </a:ext>
            </a:extLst>
          </p:cNvPr>
          <p:cNvSpPr>
            <a:spLocks noGrp="1"/>
          </p:cNvSpPr>
          <p:nvPr>
            <p:ph idx="1"/>
          </p:nvPr>
        </p:nvSpPr>
        <p:spPr>
          <a:xfrm>
            <a:off x="4292754" y="252762"/>
            <a:ext cx="6626072" cy="973318"/>
          </a:xfrm>
        </p:spPr>
        <p:txBody>
          <a:bodyPr>
            <a:normAutofit/>
          </a:bodyPr>
          <a:lstStyle/>
          <a:p>
            <a:pPr marL="0" indent="0" algn="ctr">
              <a:buNone/>
            </a:pPr>
            <a:r>
              <a:rPr lang="pl-PL" sz="3600" b="1" dirty="0"/>
              <a:t>KONKLUZJA</a:t>
            </a:r>
            <a:endParaRPr lang="pl-PL" sz="3600" dirty="0"/>
          </a:p>
        </p:txBody>
      </p:sp>
      <p:pic>
        <p:nvPicPr>
          <p:cNvPr id="4" name="Obraz 3">
            <a:extLst>
              <a:ext uri="{FF2B5EF4-FFF2-40B4-BE49-F238E27FC236}">
                <a16:creationId xmlns:a16="http://schemas.microsoft.com/office/drawing/2014/main" id="{1E177248-9D0F-7388-98DA-7E6C039603E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92754" y="6126067"/>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0428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5" name="Rectangle 3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Sowa, Ptak, Książka, Wise, Natura, Znak">
            <a:extLst>
              <a:ext uri="{FF2B5EF4-FFF2-40B4-BE49-F238E27FC236}">
                <a16:creationId xmlns:a16="http://schemas.microsoft.com/office/drawing/2014/main" id="{82FB31C9-D873-4DB6-9AD2-55E4CEEF0C2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020" r="27753" b="2"/>
          <a:stretch/>
        </p:blipFill>
        <p:spPr bwMode="auto">
          <a:xfrm>
            <a:off x="435516" y="570271"/>
            <a:ext cx="2919614" cy="5717458"/>
          </a:xfrm>
          <a:prstGeom prst="rect">
            <a:avLst/>
          </a:prstGeom>
          <a:noFill/>
          <a:effectLst>
            <a:innerShdw blurRad="57150" dist="38100" dir="14460000">
              <a:prstClr val="black">
                <a:alpha val="70000"/>
              </a:prstClr>
            </a:innerShdw>
          </a:effectLst>
          <a:extLst>
            <a:ext uri="{909E8E84-426E-40DD-AFC4-6F175D3DCCD1}">
              <a14:hiddenFill xmlns:a14="http://schemas.microsoft.com/office/drawing/2010/main">
                <a:solidFill>
                  <a:srgbClr val="FFFFFF"/>
                </a:solidFill>
              </a14:hiddenFill>
            </a:ext>
          </a:extLst>
        </p:spPr>
      </p:pic>
      <p:grpSp>
        <p:nvGrpSpPr>
          <p:cNvPr id="37" name="Group 36"/>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38" name="Straight Connector 37"/>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ytuł 1">
            <a:extLst>
              <a:ext uri="{FF2B5EF4-FFF2-40B4-BE49-F238E27FC236}">
                <a16:creationId xmlns:a16="http://schemas.microsoft.com/office/drawing/2014/main" id="{DF426AD6-812C-410A-A143-73C11976BA70}"/>
              </a:ext>
            </a:extLst>
          </p:cNvPr>
          <p:cNvSpPr>
            <a:spLocks noGrp="1"/>
          </p:cNvSpPr>
          <p:nvPr>
            <p:ph type="title"/>
          </p:nvPr>
        </p:nvSpPr>
        <p:spPr>
          <a:xfrm>
            <a:off x="3982349" y="1795658"/>
            <a:ext cx="6461350" cy="3748349"/>
          </a:xfrm>
        </p:spPr>
        <p:txBody>
          <a:bodyPr>
            <a:normAutofit/>
          </a:bodyPr>
          <a:lstStyle/>
          <a:p>
            <a:pPr lvl="0">
              <a:lnSpc>
                <a:spcPct val="90000"/>
              </a:lnSpc>
              <a:spcBef>
                <a:spcPts val="600"/>
              </a:spcBef>
            </a:pPr>
            <a:r>
              <a:rPr lang="pl-PL" sz="2000" b="1" dirty="0"/>
              <a:t>5. Nauczyliście się trudnej sztuki współpracy </a:t>
            </a:r>
            <a:br>
              <a:rPr lang="pl-PL" sz="2000" b="1" dirty="0"/>
            </a:br>
            <a:r>
              <a:rPr lang="pl-PL" sz="2000" b="1" dirty="0"/>
              <a:t>w grupie.</a:t>
            </a:r>
            <a:br>
              <a:rPr lang="pl-PL" sz="2000" b="1" dirty="0"/>
            </a:br>
            <a:br>
              <a:rPr lang="pl-PL" sz="2000" b="1" dirty="0"/>
            </a:br>
            <a:r>
              <a:rPr lang="pl-PL" sz="2000" b="1" dirty="0"/>
              <a:t>6. Mogliście poćwiczyć prezentowanie zebranych informacji Waszym kolegom.</a:t>
            </a:r>
            <a:br>
              <a:rPr lang="pl-PL" sz="2000" b="1" dirty="0"/>
            </a:br>
            <a:br>
              <a:rPr lang="pl-PL" sz="2000" b="1" dirty="0"/>
            </a:br>
            <a:r>
              <a:rPr lang="pl-PL" sz="2000" b="1" dirty="0"/>
              <a:t>7. Mogliście się poczuć w pełni odpowiedzialni za zdobywanie wiedzy.</a:t>
            </a:r>
            <a:br>
              <a:rPr lang="pl-PL" sz="2000" b="1" dirty="0"/>
            </a:br>
            <a:br>
              <a:rPr lang="pl-PL" sz="2000" b="1" dirty="0"/>
            </a:br>
            <a:r>
              <a:rPr lang="pl-PL" sz="2000" b="1" dirty="0"/>
              <a:t>8. Wasza praca może posłużyć Wam oraz innym osobom  z Waszej szkoły i nie tylko.</a:t>
            </a:r>
            <a:br>
              <a:rPr lang="pl-PL" sz="2000" dirty="0"/>
            </a:br>
            <a:endParaRPr lang="pl-PL" sz="2000" dirty="0"/>
          </a:p>
        </p:txBody>
      </p:sp>
      <p:sp>
        <p:nvSpPr>
          <p:cNvPr id="3" name="Symbol zastępczy zawartości 2">
            <a:extLst>
              <a:ext uri="{FF2B5EF4-FFF2-40B4-BE49-F238E27FC236}">
                <a16:creationId xmlns:a16="http://schemas.microsoft.com/office/drawing/2014/main" id="{720BB1B6-4412-4D94-BF71-D03494C2A9AB}"/>
              </a:ext>
            </a:extLst>
          </p:cNvPr>
          <p:cNvSpPr>
            <a:spLocks noGrp="1"/>
          </p:cNvSpPr>
          <p:nvPr>
            <p:ph idx="1"/>
          </p:nvPr>
        </p:nvSpPr>
        <p:spPr>
          <a:xfrm>
            <a:off x="3978579" y="529342"/>
            <a:ext cx="6626072" cy="1039305"/>
          </a:xfrm>
        </p:spPr>
        <p:txBody>
          <a:bodyPr>
            <a:normAutofit/>
          </a:bodyPr>
          <a:lstStyle/>
          <a:p>
            <a:pPr marL="0" indent="0" algn="ctr">
              <a:buNone/>
            </a:pPr>
            <a:r>
              <a:rPr lang="pl-PL" sz="3600" b="1" dirty="0"/>
              <a:t>KONKLUZJA</a:t>
            </a:r>
            <a:endParaRPr lang="pl-PL" sz="3600" dirty="0"/>
          </a:p>
          <a:p>
            <a:pPr algn="ctr"/>
            <a:endParaRPr lang="pl-PL" sz="2800" dirty="0"/>
          </a:p>
        </p:txBody>
      </p:sp>
      <p:pic>
        <p:nvPicPr>
          <p:cNvPr id="6" name="Obraz 5">
            <a:extLst>
              <a:ext uri="{FF2B5EF4-FFF2-40B4-BE49-F238E27FC236}">
                <a16:creationId xmlns:a16="http://schemas.microsoft.com/office/drawing/2014/main" id="{74A74ED4-5CA1-B971-47D5-12D26A3FF25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37974" y="6009281"/>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1430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zawartości 2">
            <a:extLst>
              <a:ext uri="{FF2B5EF4-FFF2-40B4-BE49-F238E27FC236}">
                <a16:creationId xmlns:a16="http://schemas.microsoft.com/office/drawing/2014/main" id="{B5AA40D8-D3EB-4250-8C95-FACDA22FA0BC}"/>
              </a:ext>
            </a:extLst>
          </p:cNvPr>
          <p:cNvSpPr txBox="1">
            <a:spLocks/>
          </p:cNvSpPr>
          <p:nvPr/>
        </p:nvSpPr>
        <p:spPr>
          <a:xfrm>
            <a:off x="2628116" y="630326"/>
            <a:ext cx="7489278" cy="907330"/>
          </a:xfrm>
          <a:prstGeom prst="rect">
            <a:avLst/>
          </a:prstGeom>
        </p:spPr>
        <p:txBody>
          <a:bodyP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ctr">
              <a:buFont typeface="Wingdings 3" panose="05040102010807070707" pitchFamily="18" charset="2"/>
              <a:buNone/>
            </a:pPr>
            <a:r>
              <a:rPr lang="pl-PL" sz="3600" b="1" dirty="0">
                <a:solidFill>
                  <a:schemeClr val="bg1"/>
                </a:solidFill>
              </a:rPr>
              <a:t>PORADNIK DLA NAUCZYCIELA</a:t>
            </a:r>
          </a:p>
        </p:txBody>
      </p:sp>
      <p:sp>
        <p:nvSpPr>
          <p:cNvPr id="5" name="Tytuł 1">
            <a:extLst>
              <a:ext uri="{FF2B5EF4-FFF2-40B4-BE49-F238E27FC236}">
                <a16:creationId xmlns:a16="http://schemas.microsoft.com/office/drawing/2014/main" id="{05556CF9-A1CA-4B1E-9CC2-C769CF64ECE7}"/>
              </a:ext>
            </a:extLst>
          </p:cNvPr>
          <p:cNvSpPr txBox="1">
            <a:spLocks/>
          </p:cNvSpPr>
          <p:nvPr/>
        </p:nvSpPr>
        <p:spPr>
          <a:xfrm>
            <a:off x="1022555" y="1857493"/>
            <a:ext cx="10412362" cy="3489855"/>
          </a:xfrm>
          <a:prstGeom prst="rect">
            <a:avLst/>
          </a:prstGeom>
        </p:spPr>
        <p:txBody>
          <a:bodyPr>
            <a:no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90000"/>
              </a:lnSpc>
              <a:spcBef>
                <a:spcPts val="475"/>
              </a:spcBef>
              <a:spcAft>
                <a:spcPts val="600"/>
              </a:spcAft>
            </a:pPr>
            <a:r>
              <a:rPr lang="pl-PL" sz="2000" b="1" dirty="0">
                <a:solidFill>
                  <a:schemeClr val="bg2">
                    <a:lumMod val="75000"/>
                  </a:schemeClr>
                </a:solidFill>
              </a:rPr>
              <a:t>1. Podział na grupy może być dokonany według dowolnych  kryteriów, np. ze względu na możliwości poznawcze uczniów, ich umiejętności, zainteresowania, tak aby „równo” rozłożyć siły w poszczególnych grupach.</a:t>
            </a:r>
            <a:br>
              <a:rPr lang="pl-PL" sz="2000" b="1" dirty="0">
                <a:solidFill>
                  <a:schemeClr val="bg2">
                    <a:lumMod val="75000"/>
                  </a:schemeClr>
                </a:solidFill>
              </a:rPr>
            </a:br>
            <a:br>
              <a:rPr lang="pl-PL" sz="2000" b="1" dirty="0">
                <a:solidFill>
                  <a:schemeClr val="bg2">
                    <a:lumMod val="75000"/>
                  </a:schemeClr>
                </a:solidFill>
              </a:rPr>
            </a:br>
            <a:r>
              <a:rPr lang="pl-PL" sz="2000" b="1" dirty="0">
                <a:solidFill>
                  <a:schemeClr val="bg2">
                    <a:lumMod val="75000"/>
                  </a:schemeClr>
                </a:solidFill>
              </a:rPr>
              <a:t>2. Czas na realizację projektu powinien być dostosowany do możliwości uczniów. Nie jest z góry narzucony.</a:t>
            </a:r>
            <a:br>
              <a:rPr lang="pl-PL" sz="2000" b="1" dirty="0">
                <a:solidFill>
                  <a:schemeClr val="bg2">
                    <a:lumMod val="75000"/>
                  </a:schemeClr>
                </a:solidFill>
              </a:rPr>
            </a:br>
            <a:br>
              <a:rPr lang="pl-PL" sz="2000" b="1" dirty="0">
                <a:solidFill>
                  <a:schemeClr val="bg2">
                    <a:lumMod val="75000"/>
                  </a:schemeClr>
                </a:solidFill>
              </a:rPr>
            </a:br>
            <a:r>
              <a:rPr lang="pl-PL" sz="2000" b="1" dirty="0">
                <a:solidFill>
                  <a:schemeClr val="bg2">
                    <a:lumMod val="75000"/>
                  </a:schemeClr>
                </a:solidFill>
              </a:rPr>
              <a:t>3. Można też wprowadzić anonimową ocenę zaprezentowanej pracy danej grupy przez uczniów z innych grup.</a:t>
            </a:r>
            <a:br>
              <a:rPr lang="pl-PL" sz="2000" b="1" dirty="0">
                <a:solidFill>
                  <a:schemeClr val="bg2">
                    <a:lumMod val="75000"/>
                  </a:schemeClr>
                </a:solidFill>
              </a:rPr>
            </a:br>
            <a:br>
              <a:rPr lang="pl-PL" sz="2000" b="1" dirty="0">
                <a:solidFill>
                  <a:schemeClr val="bg2">
                    <a:lumMod val="75000"/>
                  </a:schemeClr>
                </a:solidFill>
              </a:rPr>
            </a:br>
            <a:r>
              <a:rPr lang="pl-PL" sz="2000" b="1" dirty="0">
                <a:solidFill>
                  <a:schemeClr val="bg2">
                    <a:lumMod val="75000"/>
                  </a:schemeClr>
                </a:solidFill>
              </a:rPr>
              <a:t>4. Dobrze byłoby rozpowszechnić na terenie szkoły powstałe PRODUKTY, aby uczniowie widzieli, że ich praca ma praktyczne zastosowanie.</a:t>
            </a:r>
            <a:br>
              <a:rPr lang="pl-PL" sz="2000" b="1" dirty="0">
                <a:solidFill>
                  <a:schemeClr val="bg2">
                    <a:lumMod val="75000"/>
                  </a:schemeClr>
                </a:solidFill>
              </a:rPr>
            </a:br>
            <a:endParaRPr lang="pl-PL" sz="2000" b="1" dirty="0">
              <a:solidFill>
                <a:schemeClr val="bg2">
                  <a:lumMod val="75000"/>
                </a:schemeClr>
              </a:solidFill>
            </a:endParaRPr>
          </a:p>
        </p:txBody>
      </p:sp>
      <p:pic>
        <p:nvPicPr>
          <p:cNvPr id="6" name="Obraz 5">
            <a:extLst>
              <a:ext uri="{FF2B5EF4-FFF2-40B4-BE49-F238E27FC236}">
                <a16:creationId xmlns:a16="http://schemas.microsoft.com/office/drawing/2014/main" id="{0B5BDC6C-3491-88DE-BAEA-9B4039B06B0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2925" y="6032096"/>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7707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useBgFill="1">
        <p:nvSpPr>
          <p:cNvPr id="71" name="Rectangle 7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74" name="Straight Connector 73"/>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pic>
        <p:nvPicPr>
          <p:cNvPr id="6" name="Obraz 5">
            <a:extLst>
              <a:ext uri="{FF2B5EF4-FFF2-40B4-BE49-F238E27FC236}">
                <a16:creationId xmlns:a16="http://schemas.microsoft.com/office/drawing/2014/main" id="{647725BF-B67D-E241-D9D7-C5A90A5AAF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0102" y="381813"/>
            <a:ext cx="6127085" cy="1285432"/>
          </a:xfrm>
          <a:prstGeom prst="rect">
            <a:avLst/>
          </a:prstGeom>
        </p:spPr>
      </p:pic>
      <p:pic>
        <p:nvPicPr>
          <p:cNvPr id="11" name="Obraz 10">
            <a:extLst>
              <a:ext uri="{FF2B5EF4-FFF2-40B4-BE49-F238E27FC236}">
                <a16:creationId xmlns:a16="http://schemas.microsoft.com/office/drawing/2014/main" id="{183BC599-9A51-AAED-1CD1-1FB51DB504C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17576" y="5919292"/>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pole tekstowe 29">
            <a:extLst>
              <a:ext uri="{FF2B5EF4-FFF2-40B4-BE49-F238E27FC236}">
                <a16:creationId xmlns:a16="http://schemas.microsoft.com/office/drawing/2014/main" id="{C8E7C42C-F175-CF80-A1EE-3C3FD78C5E0B}"/>
              </a:ext>
            </a:extLst>
          </p:cNvPr>
          <p:cNvSpPr txBox="1"/>
          <p:nvPr/>
        </p:nvSpPr>
        <p:spPr>
          <a:xfrm>
            <a:off x="1356378" y="2549284"/>
            <a:ext cx="9074531" cy="1795428"/>
          </a:xfrm>
          <a:prstGeom prst="rect">
            <a:avLst/>
          </a:prstGeom>
          <a:noFill/>
        </p:spPr>
        <p:txBody>
          <a:bodyPr wrap="square">
            <a:spAutoFit/>
          </a:bodyPr>
          <a:lstStyle/>
          <a:p>
            <a:pPr algn="ctr">
              <a:lnSpc>
                <a:spcPct val="107000"/>
              </a:lnSpc>
              <a:spcAft>
                <a:spcPts val="800"/>
              </a:spcAft>
            </a:pPr>
            <a:r>
              <a:rPr lang="pl-PL" sz="20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Dofinansowane ze środków UE. Wyrażone poglądy i opinie są jedynie opiniami autora lub autorów i niekoniecznie odzwierciedlają poglądy i opinie Unii Europejskiej lub Fundacji Rozwoju Systemu Edukacji. Unia Europejska ani Fundacja Rozwoju Systemu Edukacji nie ponoszą za nie odpowiedzialności.</a:t>
            </a:r>
            <a:endParaRPr lang="pl-PL" sz="20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pl-PL"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725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5" name="Rectangle 7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7" name="Group 76"/>
          <p:cNvGrpSpPr>
            <a:grpSpLocks noGrp="1" noUngrp="1" noRot="1" noChangeAspect="1" noMove="1" noResize="1"/>
          </p:cNvGrpSpPr>
          <p:nvPr>
            <p:extLst>
              <p:ext uri="{386F3935-93C4-4BCD-93E2-E3B085C9AB24}">
                <p16:designElem xmlns:p16="http://schemas.microsoft.com/office/powerpoint/2015/main" val="1"/>
              </p:ext>
            </p:extLst>
          </p:nvPr>
        </p:nvGrpSpPr>
        <p:grpSpPr>
          <a:xfrm>
            <a:off x="10292292" y="2963333"/>
            <a:ext cx="1896535" cy="2218267"/>
            <a:chOff x="10292292" y="2963333"/>
            <a:chExt cx="1896535" cy="2218267"/>
          </a:xfrm>
        </p:grpSpPr>
        <p:cxnSp>
          <p:nvCxnSpPr>
            <p:cNvPr id="78" name="Straight Connector 77"/>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extLst>
                <p:ext uri="{386F3935-93C4-4BCD-93E2-E3B085C9AB24}">
                  <p16:designElem xmlns:p16="http://schemas.microsoft.com/office/powerpoint/2015/main" val="1"/>
                </p:ext>
              </p:extLst>
            </p:nvPr>
          </p:nvCxnSpPr>
          <p:spPr>
            <a:xfrm flipH="1">
              <a:off x="10699485" y="3190344"/>
              <a:ext cx="1489342" cy="148934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84" name="Snip Diagonal Corner Rectangle 2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2"/>
            <a:ext cx="6096001" cy="6858000"/>
          </a:xfrm>
          <a:prstGeom prst="snip2DiagRect">
            <a:avLst>
              <a:gd name="adj1" fmla="val 0"/>
              <a:gd name="adj2" fmla="val 0"/>
            </a:avLst>
          </a:pr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Zegar, Złota, Numer, Roman, Kwadrat">
            <a:extLst>
              <a:ext uri="{FF2B5EF4-FFF2-40B4-BE49-F238E27FC236}">
                <a16:creationId xmlns:a16="http://schemas.microsoft.com/office/drawing/2014/main" id="{A0E00DC6-2ACE-479E-983C-EEB4B25F953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197" r="5510" b="5"/>
          <a:stretch/>
        </p:blipFill>
        <p:spPr bwMode="auto">
          <a:xfrm>
            <a:off x="3749040" y="383462"/>
            <a:ext cx="2001361" cy="2241206"/>
          </a:xfrm>
          <a:prstGeom prst="rect">
            <a:avLst/>
          </a:prstGeom>
          <a:noFill/>
          <a:extLst>
            <a:ext uri="{909E8E84-426E-40DD-AFC4-6F175D3DCCD1}">
              <a14:hiddenFill xmlns:a14="http://schemas.microsoft.com/office/drawing/2010/main">
                <a:solidFill>
                  <a:srgbClr val="FFFFFF"/>
                </a:solidFill>
              </a14:hiddenFill>
            </a:ext>
          </a:extLst>
        </p:spPr>
      </p:pic>
      <p:cxnSp>
        <p:nvCxnSpPr>
          <p:cNvPr id="86" name="Straight Connector 85"/>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a:off x="3040380" y="-415713"/>
            <a:ext cx="0" cy="608076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49039" y="0"/>
            <a:ext cx="0" cy="260604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88011" y="0"/>
            <a:ext cx="0" cy="685800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2" name="Tytuł 1">
            <a:extLst>
              <a:ext uri="{FF2B5EF4-FFF2-40B4-BE49-F238E27FC236}">
                <a16:creationId xmlns:a16="http://schemas.microsoft.com/office/drawing/2014/main" id="{73BFD37E-C93A-420B-84AC-C6FC805150A7}"/>
              </a:ext>
            </a:extLst>
          </p:cNvPr>
          <p:cNvSpPr>
            <a:spLocks noGrp="1"/>
          </p:cNvSpPr>
          <p:nvPr>
            <p:ph type="title"/>
          </p:nvPr>
        </p:nvSpPr>
        <p:spPr>
          <a:xfrm>
            <a:off x="6457462" y="1151707"/>
            <a:ext cx="5365088" cy="3830760"/>
          </a:xfrm>
        </p:spPr>
        <p:txBody>
          <a:bodyPr>
            <a:noAutofit/>
          </a:bodyPr>
          <a:lstStyle/>
          <a:p>
            <a:pPr algn="l"/>
            <a:r>
              <a:rPr lang="pl-PL" sz="2000" b="1" dirty="0"/>
              <a:t>WYOBRAŹMY SOBIE, że za oknem ładna pogoda, dzieci przyszły na salę gimnastyczną na zajęcia wychowania fizycznego.</a:t>
            </a:r>
            <a:br>
              <a:rPr lang="pl-PL" sz="2000" b="1" dirty="0"/>
            </a:br>
            <a:r>
              <a:rPr lang="pl-PL" sz="2000" b="1" dirty="0"/>
              <a:t> Słońce oświetla klasę.</a:t>
            </a:r>
            <a:br>
              <a:rPr lang="pl-PL" sz="2000" b="1" dirty="0"/>
            </a:br>
            <a:r>
              <a:rPr lang="pl-PL" sz="2000" b="1" dirty="0"/>
              <a:t> Nauczyciel zauważa cudowną pogodę za oknem i wpada na pomysł poprowadzenia ciekawego wykładu łączącego wychowanie fizyczne i pantomimę.</a:t>
            </a:r>
            <a:br>
              <a:rPr lang="pl-PL" sz="2000" b="1" dirty="0"/>
            </a:br>
            <a:r>
              <a:rPr lang="pl-PL" sz="2000" b="1" dirty="0"/>
              <a:t> Opowiada uczniom, czym jest pantomima</a:t>
            </a:r>
            <a:r>
              <a:rPr lang="pl-PL" sz="2000" b="0" i="0" dirty="0">
                <a:solidFill>
                  <a:srgbClr val="222222"/>
                </a:solidFill>
                <a:effectLst/>
                <a:latin typeface="Arial" panose="020B0604020202020204" pitchFamily="34" charset="0"/>
              </a:rPr>
              <a:t>.</a:t>
            </a:r>
          </a:p>
        </p:txBody>
      </p:sp>
      <p:sp>
        <p:nvSpPr>
          <p:cNvPr id="3" name="Symbol zastępczy zawartości 2">
            <a:extLst>
              <a:ext uri="{FF2B5EF4-FFF2-40B4-BE49-F238E27FC236}">
                <a16:creationId xmlns:a16="http://schemas.microsoft.com/office/drawing/2014/main" id="{A34838AD-5E6F-4BBE-9407-4671C8C3F434}"/>
              </a:ext>
            </a:extLst>
          </p:cNvPr>
          <p:cNvSpPr>
            <a:spLocks noGrp="1"/>
          </p:cNvSpPr>
          <p:nvPr>
            <p:ph idx="1"/>
          </p:nvPr>
        </p:nvSpPr>
        <p:spPr>
          <a:xfrm>
            <a:off x="6686566" y="205816"/>
            <a:ext cx="4609848" cy="694267"/>
          </a:xfrm>
        </p:spPr>
        <p:txBody>
          <a:bodyPr>
            <a:normAutofit/>
          </a:bodyPr>
          <a:lstStyle/>
          <a:p>
            <a:pPr marL="0" indent="0" algn="ctr">
              <a:buNone/>
            </a:pPr>
            <a:r>
              <a:rPr lang="pl-PL" sz="2400" b="1" dirty="0"/>
              <a:t>WPROWADZENIE I</a:t>
            </a:r>
            <a:endParaRPr lang="pl-PL" sz="2400" dirty="0"/>
          </a:p>
        </p:txBody>
      </p:sp>
      <p:pic>
        <p:nvPicPr>
          <p:cNvPr id="2050" name="Picture 2" descr="Grafika wektorowa Rysunek słońce, Rysunek słońce obrazy wektorowe |  Depositphotos">
            <a:extLst>
              <a:ext uri="{FF2B5EF4-FFF2-40B4-BE49-F238E27FC236}">
                <a16:creationId xmlns:a16="http://schemas.microsoft.com/office/drawing/2014/main" id="{BC0618B8-8EF9-233F-3D0F-8D8605B6C3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958" y="383567"/>
            <a:ext cx="2068062" cy="206806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zasem słońce, czasem deszcz: wpływ pogody na samopoczucie w pracy">
            <a:extLst>
              <a:ext uri="{FF2B5EF4-FFF2-40B4-BE49-F238E27FC236}">
                <a16:creationId xmlns:a16="http://schemas.microsoft.com/office/drawing/2014/main" id="{91F22E8A-24AA-B3CA-3733-2ED1AC43DD1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6408" y="3131080"/>
            <a:ext cx="4879910" cy="2617257"/>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259CBFCF-351E-CF29-E93F-BDC81F9FC8C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9222" y="6074617"/>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4357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5" name="Rectangle 7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7" name="Group 76"/>
          <p:cNvGrpSpPr>
            <a:grpSpLocks noGrp="1" noUngrp="1" noRot="1" noChangeAspect="1" noMove="1" noResize="1"/>
          </p:cNvGrpSpPr>
          <p:nvPr>
            <p:extLst>
              <p:ext uri="{386F3935-93C4-4BCD-93E2-E3B085C9AB24}">
                <p16:designElem xmlns:p16="http://schemas.microsoft.com/office/powerpoint/2015/main" val="1"/>
              </p:ext>
            </p:extLst>
          </p:nvPr>
        </p:nvGrpSpPr>
        <p:grpSpPr>
          <a:xfrm>
            <a:off x="10292292" y="2963333"/>
            <a:ext cx="1896535" cy="2218267"/>
            <a:chOff x="10292292" y="2963333"/>
            <a:chExt cx="1896535" cy="2218267"/>
          </a:xfrm>
        </p:grpSpPr>
        <p:cxnSp>
          <p:nvCxnSpPr>
            <p:cNvPr id="78" name="Straight Connector 77"/>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extLst>
                <p:ext uri="{386F3935-93C4-4BCD-93E2-E3B085C9AB24}">
                  <p16:designElem xmlns:p16="http://schemas.microsoft.com/office/powerpoint/2015/main" val="1"/>
                </p:ext>
              </p:extLst>
            </p:nvPr>
          </p:nvCxnSpPr>
          <p:spPr>
            <a:xfrm flipH="1">
              <a:off x="10699485" y="3190344"/>
              <a:ext cx="1489342" cy="148934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84" name="Snip Diagonal Corner Rectangle 2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2"/>
            <a:ext cx="6096001" cy="6858000"/>
          </a:xfrm>
          <a:prstGeom prst="snip2DiagRect">
            <a:avLst>
              <a:gd name="adj1" fmla="val 0"/>
              <a:gd name="adj2" fmla="val 0"/>
            </a:avLst>
          </a:pr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Connector 85"/>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a:off x="3040380" y="-415713"/>
            <a:ext cx="0" cy="608076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49039" y="0"/>
            <a:ext cx="0" cy="260604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88011" y="0"/>
            <a:ext cx="0" cy="685800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2" name="Tytuł 1">
            <a:extLst>
              <a:ext uri="{FF2B5EF4-FFF2-40B4-BE49-F238E27FC236}">
                <a16:creationId xmlns:a16="http://schemas.microsoft.com/office/drawing/2014/main" id="{73BFD37E-C93A-420B-84AC-C6FC805150A7}"/>
              </a:ext>
            </a:extLst>
          </p:cNvPr>
          <p:cNvSpPr>
            <a:spLocks noGrp="1"/>
          </p:cNvSpPr>
          <p:nvPr>
            <p:ph type="title"/>
          </p:nvPr>
        </p:nvSpPr>
        <p:spPr>
          <a:xfrm>
            <a:off x="6199648" y="1029705"/>
            <a:ext cx="5794461" cy="4076823"/>
          </a:xfrm>
        </p:spPr>
        <p:txBody>
          <a:bodyPr>
            <a:noAutofit/>
          </a:bodyPr>
          <a:lstStyle/>
          <a:p>
            <a:pPr algn="ctr"/>
            <a:r>
              <a:rPr lang="pl-PL" sz="2400" b="1" dirty="0"/>
              <a:t>NAUCZYCIEL Pokazuje zdjęcia </a:t>
            </a:r>
            <a:br>
              <a:rPr lang="pl-PL" sz="2400" b="1" dirty="0"/>
            </a:br>
            <a:r>
              <a:rPr lang="pl-PL" sz="2400" b="1" dirty="0"/>
              <a:t>lub filmy aktorów w roli </a:t>
            </a:r>
            <a:r>
              <a:rPr lang="pl-PL" sz="2400" b="1" dirty="0" err="1"/>
              <a:t>pieRroT</a:t>
            </a:r>
            <a:r>
              <a:rPr lang="pl-PL" sz="2400" b="1" dirty="0"/>
              <a:t>. Mówi, jakie powinny być stroje.</a:t>
            </a:r>
            <a:br>
              <a:rPr lang="pl-PL" sz="2400" b="1" dirty="0"/>
            </a:br>
            <a:r>
              <a:rPr lang="pl-PL" sz="2400" b="1" dirty="0"/>
              <a:t>Każde dziecko otrzymuje specjalne ubranka.</a:t>
            </a:r>
            <a:br>
              <a:rPr lang="pl-PL" sz="2400" b="1" dirty="0"/>
            </a:br>
            <a:endParaRPr lang="pl-PL" sz="2400" b="1" dirty="0"/>
          </a:p>
        </p:txBody>
      </p:sp>
      <p:sp>
        <p:nvSpPr>
          <p:cNvPr id="3" name="Symbol zastępczy zawartości 2">
            <a:extLst>
              <a:ext uri="{FF2B5EF4-FFF2-40B4-BE49-F238E27FC236}">
                <a16:creationId xmlns:a16="http://schemas.microsoft.com/office/drawing/2014/main" id="{A34838AD-5E6F-4BBE-9407-4671C8C3F434}"/>
              </a:ext>
            </a:extLst>
          </p:cNvPr>
          <p:cNvSpPr>
            <a:spLocks noGrp="1"/>
          </p:cNvSpPr>
          <p:nvPr>
            <p:ph idx="1"/>
          </p:nvPr>
        </p:nvSpPr>
        <p:spPr>
          <a:xfrm>
            <a:off x="6308978" y="715296"/>
            <a:ext cx="4609848" cy="694267"/>
          </a:xfrm>
        </p:spPr>
        <p:txBody>
          <a:bodyPr>
            <a:normAutofit/>
          </a:bodyPr>
          <a:lstStyle/>
          <a:p>
            <a:pPr marL="0" indent="0" algn="ctr">
              <a:buNone/>
            </a:pPr>
            <a:r>
              <a:rPr lang="pl-PL" sz="2400" b="1" dirty="0"/>
              <a:t>WPROWADZENIE II</a:t>
            </a:r>
            <a:endParaRPr lang="pl-PL" sz="2400" dirty="0"/>
          </a:p>
        </p:txBody>
      </p:sp>
      <p:pic>
        <p:nvPicPr>
          <p:cNvPr id="4" name="Picture 2" descr="Strój na karnawał PIERROT / Kostiumy klauna - sklep PartyBox.pl">
            <a:extLst>
              <a:ext uri="{FF2B5EF4-FFF2-40B4-BE49-F238E27FC236}">
                <a16:creationId xmlns:a16="http://schemas.microsoft.com/office/drawing/2014/main" id="{6E07B7B8-2AE7-E73B-5D43-83A0C53CDF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328" y="233252"/>
            <a:ext cx="3127305" cy="366318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d Strój Pierrot straszny L/XL 80688 Rozmiar 52/54">
            <a:extLst>
              <a:ext uri="{FF2B5EF4-FFF2-40B4-BE49-F238E27FC236}">
                <a16:creationId xmlns:a16="http://schemas.microsoft.com/office/drawing/2014/main" id="{F1BF39F3-5081-6388-2C3A-C0E8A01CA9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3883" y="1845691"/>
            <a:ext cx="3127305" cy="36746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Pierrot, 5 dolarów - Mennica Polska">
            <a:extLst>
              <a:ext uri="{FF2B5EF4-FFF2-40B4-BE49-F238E27FC236}">
                <a16:creationId xmlns:a16="http://schemas.microsoft.com/office/drawing/2014/main" id="{698276B6-6214-5CB7-1848-9AA7294372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817" y="4233333"/>
            <a:ext cx="2133600" cy="2143125"/>
          </a:xfrm>
          <a:prstGeom prst="rect">
            <a:avLst/>
          </a:prstGeom>
          <a:noFill/>
          <a:extLst>
            <a:ext uri="{909E8E84-426E-40DD-AFC4-6F175D3DCCD1}">
              <a14:hiddenFill xmlns:a14="http://schemas.microsoft.com/office/drawing/2010/main">
                <a:solidFill>
                  <a:srgbClr val="FFFFFF"/>
                </a:solidFill>
              </a14:hiddenFill>
            </a:ext>
          </a:extLst>
        </p:spPr>
      </p:pic>
      <p:pic>
        <p:nvPicPr>
          <p:cNvPr id="7" name="Obraz 6">
            <a:extLst>
              <a:ext uri="{FF2B5EF4-FFF2-40B4-BE49-F238E27FC236}">
                <a16:creationId xmlns:a16="http://schemas.microsoft.com/office/drawing/2014/main" id="{F9814AC9-7A50-B237-253A-9DDE9572C257}"/>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90509" y="6065952"/>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485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4" name="Group 72"/>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59517"/>
            <a:ext cx="2981858" cy="3208867"/>
            <a:chOff x="9206969" y="2963333"/>
            <a:chExt cx="2981858" cy="3208867"/>
          </a:xfrm>
        </p:grpSpPr>
        <p:cxnSp>
          <p:nvCxnSpPr>
            <p:cNvPr id="74" name="Straight Connector 73"/>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55" name="Straight Connector 74"/>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ytuł 1">
            <a:extLst>
              <a:ext uri="{FF2B5EF4-FFF2-40B4-BE49-F238E27FC236}">
                <a16:creationId xmlns:a16="http://schemas.microsoft.com/office/drawing/2014/main" id="{276DF8CD-6D7C-4C48-97CA-11B105D3BC91}"/>
              </a:ext>
            </a:extLst>
          </p:cNvPr>
          <p:cNvSpPr>
            <a:spLocks noGrp="1"/>
          </p:cNvSpPr>
          <p:nvPr>
            <p:ph type="title"/>
          </p:nvPr>
        </p:nvSpPr>
        <p:spPr>
          <a:xfrm>
            <a:off x="684212" y="1695636"/>
            <a:ext cx="7350079" cy="4298764"/>
          </a:xfrm>
        </p:spPr>
        <p:txBody>
          <a:bodyPr>
            <a:normAutofit/>
          </a:bodyPr>
          <a:lstStyle/>
          <a:p>
            <a:pPr algn="l"/>
            <a:r>
              <a:rPr lang="pl-PL" sz="1800" b="1" dirty="0"/>
              <a:t>Oto pierwsze zadanie:</a:t>
            </a:r>
            <a:br>
              <a:rPr lang="pl-PL" sz="1800" b="1" dirty="0"/>
            </a:br>
            <a:r>
              <a:rPr lang="pl-PL" sz="1800" b="1" dirty="0"/>
              <a:t>Nauczyciel proponuje rozpoczęcie zajęć od niezwykłej rozgrzewki, nie dla ciała, ale dla twarzy.</a:t>
            </a:r>
            <a:br>
              <a:rPr lang="pl-PL" sz="1800" b="1" dirty="0"/>
            </a:br>
            <a:r>
              <a:rPr lang="pl-PL" sz="1800" b="1" dirty="0"/>
              <a:t> Przed rozgrzewką nauczyciel zaprasza dzieci do dezynfekcji rąk, ponieważ dzieci będą dotykać swoich twarzy.</a:t>
            </a:r>
            <a:br>
              <a:rPr lang="pl-PL" sz="1800" b="1" dirty="0"/>
            </a:br>
            <a:r>
              <a:rPr lang="pl-PL" sz="1800" b="1" dirty="0"/>
              <a:t> Rozgrzewanie emocji. Nauczyciel pokazuje mimiką różne emocje, robi śmieszne miny, a dzieci je powtarzają.</a:t>
            </a:r>
            <a:br>
              <a:rPr lang="pl-PL" sz="1800" b="1" dirty="0"/>
            </a:br>
            <a:r>
              <a:rPr lang="pl-PL" sz="1800" b="1" dirty="0"/>
              <a:t>Następnie nauczyciel proponuje wszystkim spróbować swoich sił w roli prezentera i każdy z uczestników musi pokazać coś z mimiką, a pozostali powtarzają.</a:t>
            </a:r>
            <a:br>
              <a:rPr lang="pl-PL" sz="1800" b="1" dirty="0"/>
            </a:br>
            <a:br>
              <a:rPr lang="pl-PL" sz="1800" b="1" dirty="0"/>
            </a:br>
            <a:r>
              <a:rPr lang="pl-PL" sz="1800" b="1" i="1" dirty="0"/>
              <a:t>.</a:t>
            </a:r>
            <a:br>
              <a:rPr lang="pl-PL" sz="1800" b="1" i="1" dirty="0"/>
            </a:br>
            <a:endParaRPr lang="pl-PL" sz="1800" b="1" dirty="0"/>
          </a:p>
        </p:txBody>
      </p:sp>
      <p:sp>
        <p:nvSpPr>
          <p:cNvPr id="3" name="Symbol zastępczy zawartości 2">
            <a:extLst>
              <a:ext uri="{FF2B5EF4-FFF2-40B4-BE49-F238E27FC236}">
                <a16:creationId xmlns:a16="http://schemas.microsoft.com/office/drawing/2014/main" id="{285F8E06-D376-4F90-9366-2E72A3A46252}"/>
              </a:ext>
            </a:extLst>
          </p:cNvPr>
          <p:cNvSpPr>
            <a:spLocks noGrp="1"/>
          </p:cNvSpPr>
          <p:nvPr>
            <p:ph idx="1"/>
          </p:nvPr>
        </p:nvSpPr>
        <p:spPr>
          <a:xfrm>
            <a:off x="684212" y="685800"/>
            <a:ext cx="7350079" cy="916757"/>
          </a:xfrm>
        </p:spPr>
        <p:txBody>
          <a:bodyPr>
            <a:normAutofit/>
          </a:bodyPr>
          <a:lstStyle/>
          <a:p>
            <a:pPr marL="0" indent="0" algn="ctr">
              <a:buNone/>
            </a:pPr>
            <a:r>
              <a:rPr lang="pl-PL" sz="3200" b="1" dirty="0"/>
              <a:t>ZADANIE I</a:t>
            </a:r>
            <a:endParaRPr lang="pl-PL" sz="3200" dirty="0"/>
          </a:p>
        </p:txBody>
      </p:sp>
      <p:pic>
        <p:nvPicPr>
          <p:cNvPr id="3074" name="Picture 2" descr="Ujędrnianie twarzy - gimnastyka i masaż - Uroda 40 plus">
            <a:extLst>
              <a:ext uri="{FF2B5EF4-FFF2-40B4-BE49-F238E27FC236}">
                <a16:creationId xmlns:a16="http://schemas.microsoft.com/office/drawing/2014/main" id="{0DA57257-82D0-6D0A-B58A-E0891FAD17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1392" y="1416273"/>
            <a:ext cx="2770513" cy="4025453"/>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BB8F60F6-C44F-F91D-DD60-93853C098DF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34377" y="6087479"/>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6415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 name="Straight Connector 12"/>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9" name="Snip Diagonal Corner Rectangle 25"/>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1" y="620722"/>
            <a:ext cx="3670674" cy="5286838"/>
          </a:xfrm>
          <a:prstGeom prst="snip2DiagRect">
            <a:avLst>
              <a:gd name="adj1" fmla="val 11518"/>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C000134-E93F-45C1-B644-1F696EF7E8DF}"/>
              </a:ext>
            </a:extLst>
          </p:cNvPr>
          <p:cNvSpPr>
            <a:spLocks noGrp="1"/>
          </p:cNvSpPr>
          <p:nvPr>
            <p:ph type="title"/>
          </p:nvPr>
        </p:nvSpPr>
        <p:spPr>
          <a:xfrm>
            <a:off x="5050532" y="659572"/>
            <a:ext cx="6829414" cy="4627513"/>
          </a:xfrm>
        </p:spPr>
        <p:txBody>
          <a:bodyPr>
            <a:normAutofit/>
          </a:bodyPr>
          <a:lstStyle/>
          <a:p>
            <a:pPr>
              <a:lnSpc>
                <a:spcPct val="90000"/>
              </a:lnSpc>
            </a:pPr>
            <a:r>
              <a:rPr lang="pl-PL" sz="2400" b="1" dirty="0"/>
              <a:t>Używając Techniki PANTOMIMY KAŻDY UCZEŃ W POJEDYNKĘ ODDGRYWA ETIUDĘ PREZENTUJĄCĄ WYBRANĄ DYSCYPLINĘ SPORTU KUB AKTYWNOŚĆ. </a:t>
            </a:r>
            <a:br>
              <a:rPr lang="pl-PL" sz="2400" b="1" dirty="0"/>
            </a:br>
            <a:r>
              <a:rPr lang="pl-PL" sz="2400" b="1" dirty="0"/>
              <a:t>  </a:t>
            </a:r>
            <a:br>
              <a:rPr lang="pl-PL" sz="2400" b="1" dirty="0"/>
            </a:br>
            <a:r>
              <a:rPr lang="pl-PL" sz="2400" b="1" dirty="0"/>
              <a:t>PRZYKŁAD:</a:t>
            </a:r>
            <a:br>
              <a:rPr lang="pl-PL" sz="2400" b="1" dirty="0"/>
            </a:br>
            <a:r>
              <a:rPr lang="pl-PL" sz="2400" b="1" dirty="0"/>
              <a:t>- taniec z wstążką</a:t>
            </a:r>
            <a:br>
              <a:rPr lang="pl-PL" sz="2400" b="1" dirty="0"/>
            </a:br>
            <a:r>
              <a:rPr lang="pl-PL" sz="2400" b="1" dirty="0"/>
              <a:t>- podnoszenie ciężarów</a:t>
            </a:r>
            <a:br>
              <a:rPr lang="pl-PL" sz="2400" b="1" dirty="0"/>
            </a:br>
            <a:r>
              <a:rPr lang="pl-PL" sz="2400" b="1" dirty="0"/>
              <a:t>- pokaz karate</a:t>
            </a:r>
          </a:p>
        </p:txBody>
      </p:sp>
      <p:sp>
        <p:nvSpPr>
          <p:cNvPr id="3" name="Symbol zastępczy zawartości 2">
            <a:extLst>
              <a:ext uri="{FF2B5EF4-FFF2-40B4-BE49-F238E27FC236}">
                <a16:creationId xmlns:a16="http://schemas.microsoft.com/office/drawing/2014/main" id="{0919F6B0-E1F0-4C41-A039-8D0ADDD5B0BE}"/>
              </a:ext>
            </a:extLst>
          </p:cNvPr>
          <p:cNvSpPr>
            <a:spLocks noGrp="1"/>
          </p:cNvSpPr>
          <p:nvPr>
            <p:ph idx="1"/>
          </p:nvPr>
        </p:nvSpPr>
        <p:spPr>
          <a:xfrm>
            <a:off x="4661860" y="685800"/>
            <a:ext cx="6253792" cy="822489"/>
          </a:xfrm>
        </p:spPr>
        <p:txBody>
          <a:bodyPr>
            <a:normAutofit/>
          </a:bodyPr>
          <a:lstStyle/>
          <a:p>
            <a:pPr marL="0" indent="0" algn="ctr">
              <a:buNone/>
            </a:pPr>
            <a:r>
              <a:rPr lang="pl-PL" sz="3600" b="1" dirty="0"/>
              <a:t>Zadanie II</a:t>
            </a:r>
          </a:p>
          <a:p>
            <a:pPr marL="0" indent="0" algn="ctr">
              <a:buNone/>
            </a:pPr>
            <a:endParaRPr lang="pl-PL" sz="3600" b="1" dirty="0"/>
          </a:p>
        </p:txBody>
      </p:sp>
      <p:pic>
        <p:nvPicPr>
          <p:cNvPr id="4098" name="Picture 2" descr="Wstążka (gimnastyka) – Wikipedia, wolna encyklopedia">
            <a:extLst>
              <a:ext uri="{FF2B5EF4-FFF2-40B4-BE49-F238E27FC236}">
                <a16:creationId xmlns:a16="http://schemas.microsoft.com/office/drawing/2014/main" id="{7038DBFE-7C16-BA0D-5243-48B0D99954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4324" y="949532"/>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zarny Czerwony Pas Taekwondo Karate Kid Sportowiec Nastolatek Pokaż  Tradycyjne Pozy Walki Poomsae W Strój Sportowy, 15 Lat Chłopiec,  Oświetlenie Studyjne Białe Tło Na Białym Tle Pełnej Długości Profil |  Zdjęcie Premium">
            <a:extLst>
              <a:ext uri="{FF2B5EF4-FFF2-40B4-BE49-F238E27FC236}">
                <a16:creationId xmlns:a16="http://schemas.microsoft.com/office/drawing/2014/main" id="{0DA8669C-533E-D05A-560E-3AF21CA826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7173" y="1799694"/>
            <a:ext cx="1647825" cy="278130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Stanisław Pożoga: Podnosić ciężary może każdy, od przedszkola do Opola!  [ZDJĘCIA] - naOSTRO.info">
            <a:extLst>
              <a:ext uri="{FF2B5EF4-FFF2-40B4-BE49-F238E27FC236}">
                <a16:creationId xmlns:a16="http://schemas.microsoft.com/office/drawing/2014/main" id="{386B5736-B6AC-4BB8-7968-474EECA000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827" y="3876145"/>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160FC5EB-F4E1-6C30-3B1A-A76FA37925A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50532" y="6049455"/>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827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6804967-C1C3-4CE1-85EA-3E0CFDFD9A58}"/>
              </a:ext>
            </a:extLst>
          </p:cNvPr>
          <p:cNvSpPr>
            <a:spLocks noGrp="1"/>
          </p:cNvSpPr>
          <p:nvPr>
            <p:ph type="title"/>
          </p:nvPr>
        </p:nvSpPr>
        <p:spPr>
          <a:xfrm>
            <a:off x="1394039" y="373339"/>
            <a:ext cx="8534400" cy="2845846"/>
          </a:xfrm>
        </p:spPr>
        <p:txBody>
          <a:bodyPr>
            <a:noAutofit/>
          </a:bodyPr>
          <a:lstStyle/>
          <a:p>
            <a:pPr lvl="0" algn="ctr">
              <a:lnSpc>
                <a:spcPct val="90000"/>
              </a:lnSpc>
              <a:spcBef>
                <a:spcPts val="600"/>
              </a:spcBef>
            </a:pPr>
            <a:r>
              <a:rPr lang="pl-PL" sz="2400" b="1" dirty="0">
                <a:solidFill>
                  <a:schemeClr val="bg1"/>
                </a:solidFill>
              </a:rPr>
              <a:t>Wasze TRZECIE zadanie WYKONACIE W PARACH. </a:t>
            </a:r>
            <a:br>
              <a:rPr lang="pl-PL" sz="2400" b="1" dirty="0">
                <a:solidFill>
                  <a:schemeClr val="bg1"/>
                </a:solidFill>
              </a:rPr>
            </a:br>
            <a:r>
              <a:rPr lang="pl-PL" sz="2400" b="1" dirty="0">
                <a:solidFill>
                  <a:schemeClr val="bg1"/>
                </a:solidFill>
              </a:rPr>
              <a:t>będzie  TO Pokaz lub symulacja sportu, lub aktywności dwóch osób. </a:t>
            </a:r>
            <a:br>
              <a:rPr lang="pl-PL" sz="2400" b="1" dirty="0">
                <a:solidFill>
                  <a:schemeClr val="bg1"/>
                </a:solidFill>
              </a:rPr>
            </a:br>
            <a:r>
              <a:rPr lang="pl-PL" sz="2400" b="1" dirty="0">
                <a:solidFill>
                  <a:schemeClr val="bg1"/>
                </a:solidFill>
              </a:rPr>
              <a:t>sporty we dwoje sprawdzą się dużo lepiej!</a:t>
            </a:r>
          </a:p>
        </p:txBody>
      </p:sp>
      <p:sp>
        <p:nvSpPr>
          <p:cNvPr id="3" name="Symbol zastępczy zawartości 2">
            <a:extLst>
              <a:ext uri="{FF2B5EF4-FFF2-40B4-BE49-F238E27FC236}">
                <a16:creationId xmlns:a16="http://schemas.microsoft.com/office/drawing/2014/main" id="{B501E9B3-929E-4DBB-8280-2101BC619718}"/>
              </a:ext>
            </a:extLst>
          </p:cNvPr>
          <p:cNvSpPr>
            <a:spLocks noGrp="1"/>
          </p:cNvSpPr>
          <p:nvPr>
            <p:ph idx="1"/>
          </p:nvPr>
        </p:nvSpPr>
        <p:spPr>
          <a:xfrm>
            <a:off x="3451654" y="313455"/>
            <a:ext cx="4419171" cy="961988"/>
          </a:xfrm>
        </p:spPr>
        <p:txBody>
          <a:bodyPr>
            <a:normAutofit/>
          </a:bodyPr>
          <a:lstStyle/>
          <a:p>
            <a:pPr marL="0" indent="0" algn="ctr">
              <a:buNone/>
            </a:pPr>
            <a:r>
              <a:rPr lang="pl-PL" sz="3600" b="1" dirty="0"/>
              <a:t>ZADANIE III</a:t>
            </a:r>
            <a:endParaRPr lang="pl-PL" sz="3600" dirty="0"/>
          </a:p>
          <a:p>
            <a:pPr algn="ctr"/>
            <a:endParaRPr lang="pl-PL" dirty="0"/>
          </a:p>
        </p:txBody>
      </p:sp>
      <p:pic>
        <p:nvPicPr>
          <p:cNvPr id="5122" name="Picture 2" descr="O tenisie - Klub Tenisowy Matchpoint Komorów">
            <a:extLst>
              <a:ext uri="{FF2B5EF4-FFF2-40B4-BE49-F238E27FC236}">
                <a16:creationId xmlns:a16="http://schemas.microsoft.com/office/drawing/2014/main" id="{34CC0851-E027-6176-C720-A58BB98AF5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1080" y="2808208"/>
            <a:ext cx="2482232" cy="1743075"/>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Tajski boks – historia, technika i efekty trenowania muay thai">
            <a:extLst>
              <a:ext uri="{FF2B5EF4-FFF2-40B4-BE49-F238E27FC236}">
                <a16:creationId xmlns:a16="http://schemas.microsoft.com/office/drawing/2014/main" id="{2C650365-C8B7-6D32-F1C8-6C40EA1FA7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6248" y="3552768"/>
            <a:ext cx="24003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saneczkarstwo – Wikisłownik, wolny słownik wielojęzyczny">
            <a:extLst>
              <a:ext uri="{FF2B5EF4-FFF2-40B4-BE49-F238E27FC236}">
                <a16:creationId xmlns:a16="http://schemas.microsoft.com/office/drawing/2014/main" id="{0B78105A-9FF1-0E43-3843-146DB64D64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99484" y="2762193"/>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07137143-2D26-B5C5-F8E0-862B74AB58B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84860" y="6128113"/>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5799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E7FAA05-F7E5-4A07-80CB-7D8F607ABF68}"/>
              </a:ext>
            </a:extLst>
          </p:cNvPr>
          <p:cNvSpPr>
            <a:spLocks noGrp="1"/>
          </p:cNvSpPr>
          <p:nvPr>
            <p:ph type="title"/>
          </p:nvPr>
        </p:nvSpPr>
        <p:spPr>
          <a:xfrm>
            <a:off x="1431463" y="1022762"/>
            <a:ext cx="10637380" cy="3081517"/>
          </a:xfrm>
        </p:spPr>
        <p:txBody>
          <a:bodyPr>
            <a:normAutofit/>
          </a:bodyPr>
          <a:lstStyle/>
          <a:p>
            <a:pPr lvl="0">
              <a:lnSpc>
                <a:spcPct val="90000"/>
              </a:lnSpc>
              <a:spcBef>
                <a:spcPts val="700"/>
              </a:spcBef>
            </a:pPr>
            <a:r>
              <a:rPr lang="pl-PL" sz="2400" b="1" dirty="0"/>
              <a:t>Będziecie pracować w grupach 3-6 osobowych.</a:t>
            </a:r>
            <a:br>
              <a:rPr lang="pl-PL" sz="2400" dirty="0"/>
            </a:br>
            <a:br>
              <a:rPr lang="pl-PL" sz="2400" dirty="0"/>
            </a:br>
            <a:r>
              <a:rPr lang="pl-PL" sz="2400" b="1" dirty="0"/>
              <a:t>Zaprezentujcie wybraną dyscyplinę sportu w grupie:</a:t>
            </a:r>
            <a:br>
              <a:rPr lang="pl-PL" sz="2400" b="1" dirty="0"/>
            </a:br>
            <a:r>
              <a:rPr lang="pl-PL" sz="2400" b="1" dirty="0"/>
              <a:t>- siatkówka</a:t>
            </a:r>
            <a:br>
              <a:rPr lang="pl-PL" sz="2400" b="1" dirty="0"/>
            </a:br>
            <a:r>
              <a:rPr lang="pl-PL" sz="2400" b="1" dirty="0"/>
              <a:t>- Przeciąganie LINY</a:t>
            </a:r>
            <a:br>
              <a:rPr lang="pl-PL" sz="2400" b="1" dirty="0"/>
            </a:br>
            <a:r>
              <a:rPr lang="pl-PL" sz="2400" b="1" dirty="0"/>
              <a:t>- KAJAKARSTWO</a:t>
            </a:r>
            <a:br>
              <a:rPr lang="pl-PL" sz="2400" b="1" dirty="0"/>
            </a:br>
            <a:endParaRPr lang="pl-PL" sz="2400" dirty="0"/>
          </a:p>
        </p:txBody>
      </p:sp>
      <p:sp>
        <p:nvSpPr>
          <p:cNvPr id="3" name="Symbol zastępczy zawartości 2">
            <a:extLst>
              <a:ext uri="{FF2B5EF4-FFF2-40B4-BE49-F238E27FC236}">
                <a16:creationId xmlns:a16="http://schemas.microsoft.com/office/drawing/2014/main" id="{B67B942E-555A-4081-9157-982A69CAAF3B}"/>
              </a:ext>
            </a:extLst>
          </p:cNvPr>
          <p:cNvSpPr>
            <a:spLocks noGrp="1"/>
          </p:cNvSpPr>
          <p:nvPr>
            <p:ph idx="1"/>
          </p:nvPr>
        </p:nvSpPr>
        <p:spPr>
          <a:xfrm>
            <a:off x="3490983" y="36992"/>
            <a:ext cx="4419171" cy="1476893"/>
          </a:xfrm>
        </p:spPr>
        <p:txBody>
          <a:bodyPr>
            <a:normAutofit/>
          </a:bodyPr>
          <a:lstStyle/>
          <a:p>
            <a:pPr marL="0" indent="0" algn="ctr">
              <a:buNone/>
            </a:pPr>
            <a:r>
              <a:rPr lang="pl-PL" sz="3600" b="1" dirty="0"/>
              <a:t>ZADANIE IV</a:t>
            </a:r>
          </a:p>
        </p:txBody>
      </p:sp>
      <p:pic>
        <p:nvPicPr>
          <p:cNvPr id="6146" name="Picture 2" descr="Przeciąganie liny – zasady gry - Wikikids">
            <a:extLst>
              <a:ext uri="{FF2B5EF4-FFF2-40B4-BE49-F238E27FC236}">
                <a16:creationId xmlns:a16="http://schemas.microsoft.com/office/drawing/2014/main" id="{DFECAEF5-CEF5-8F30-3FF4-4C9E4F9CA9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3091" y="3248651"/>
            <a:ext cx="3095430" cy="216354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Grafika wektorowa Siatkówka, Siatkówka obrazy wektorowe | Depositphotos">
            <a:extLst>
              <a:ext uri="{FF2B5EF4-FFF2-40B4-BE49-F238E27FC236}">
                <a16:creationId xmlns:a16="http://schemas.microsoft.com/office/drawing/2014/main" id="{EF8FB331-216B-F6DD-13C2-6AD2913142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7903" y="3671698"/>
            <a:ext cx="1952317" cy="2032185"/>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C91A6977-3E1E-90A6-7FDD-58498E269FEB}"/>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37731" y="6137778"/>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6001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ytuł 1">
            <a:extLst>
              <a:ext uri="{FF2B5EF4-FFF2-40B4-BE49-F238E27FC236}">
                <a16:creationId xmlns:a16="http://schemas.microsoft.com/office/drawing/2014/main" id="{1FCBD570-2C99-4E59-8209-1524CE7C584A}"/>
              </a:ext>
            </a:extLst>
          </p:cNvPr>
          <p:cNvSpPr>
            <a:spLocks noGrp="1"/>
          </p:cNvSpPr>
          <p:nvPr>
            <p:ph type="title"/>
          </p:nvPr>
        </p:nvSpPr>
        <p:spPr>
          <a:xfrm>
            <a:off x="330671" y="1129682"/>
            <a:ext cx="8041581" cy="5042517"/>
          </a:xfrm>
        </p:spPr>
        <p:txBody>
          <a:bodyPr>
            <a:normAutofit/>
          </a:bodyPr>
          <a:lstStyle/>
          <a:p>
            <a:pPr lvl="0">
              <a:lnSpc>
                <a:spcPct val="90000"/>
              </a:lnSpc>
              <a:spcBef>
                <a:spcPts val="300"/>
              </a:spcBef>
            </a:pPr>
            <a:br>
              <a:rPr lang="pl-PL" sz="900" dirty="0"/>
            </a:br>
            <a:br>
              <a:rPr lang="pl-PL" sz="900" dirty="0"/>
            </a:br>
            <a:r>
              <a:rPr lang="pl-PL" sz="2400" b="1" dirty="0">
                <a:solidFill>
                  <a:schemeClr val="bg1"/>
                </a:solidFill>
              </a:rPr>
              <a:t>1.</a:t>
            </a:r>
            <a:r>
              <a:rPr lang="pl-PL" sz="2400" b="1" dirty="0">
                <a:solidFill>
                  <a:schemeClr val="bg1"/>
                </a:solidFill>
                <a:hlinkClick r:id="rId2">
                  <a:extLst>
                    <a:ext uri="{A12FA001-AC4F-418D-AE19-62706E023703}">
                      <ahyp:hlinkClr xmlns:ahyp="http://schemas.microsoft.com/office/drawing/2018/hyperlinkcolor" val="tx"/>
                    </a:ext>
                  </a:extLst>
                </a:hlinkClick>
              </a:rPr>
              <a:t> </a:t>
            </a:r>
            <a:r>
              <a:rPr lang="pl-PL" sz="2400" b="1" dirty="0">
                <a:solidFill>
                  <a:schemeClr val="bg1"/>
                </a:solidFill>
              </a:rPr>
              <a:t>https://pl.wikipedia.org/wiki/Sport</a:t>
            </a:r>
            <a:br>
              <a:rPr lang="pl-PL" sz="2400" b="1" dirty="0">
                <a:solidFill>
                  <a:schemeClr val="bg1"/>
                </a:solidFill>
              </a:rPr>
            </a:br>
            <a:br>
              <a:rPr lang="pl-PL" sz="2400" b="1" dirty="0">
                <a:solidFill>
                  <a:schemeClr val="bg1"/>
                </a:solidFill>
              </a:rPr>
            </a:br>
            <a:r>
              <a:rPr lang="pl-PL" sz="2400" b="1" dirty="0">
                <a:solidFill>
                  <a:schemeClr val="bg1"/>
                </a:solidFill>
              </a:rPr>
              <a:t>2. </a:t>
            </a:r>
            <a:r>
              <a:rPr lang="pl-PL" sz="2400" b="1" dirty="0">
                <a:solidFill>
                  <a:schemeClr val="bg1"/>
                </a:solidFill>
                <a:hlinkClick r:id="rId3">
                  <a:extLst>
                    <a:ext uri="{A12FA001-AC4F-418D-AE19-62706E023703}">
                      <ahyp:hlinkClr xmlns:ahyp="http://schemas.microsoft.com/office/drawing/2018/hyperlinkcolor" val="tx"/>
                    </a:ext>
                  </a:extLst>
                </a:hlinkClick>
              </a:rPr>
              <a:t>https://www.youtube.com/watch?v=c97rPiRy-Oc</a:t>
            </a:r>
            <a:br>
              <a:rPr lang="pl-PL" sz="2400" b="1" dirty="0">
                <a:solidFill>
                  <a:schemeClr val="bg1"/>
                </a:solidFill>
              </a:rPr>
            </a:br>
            <a:br>
              <a:rPr lang="pl-PL" sz="2400" b="1" dirty="0">
                <a:solidFill>
                  <a:schemeClr val="bg1"/>
                </a:solidFill>
              </a:rPr>
            </a:br>
            <a:r>
              <a:rPr lang="pl-PL" sz="2400" b="1" dirty="0">
                <a:solidFill>
                  <a:schemeClr val="bg1"/>
                </a:solidFill>
              </a:rPr>
              <a:t>3. https://pl.wikipedia.org/wiki/Pierrot</a:t>
            </a:r>
            <a:br>
              <a:rPr lang="pl-PL" sz="2400" b="1" dirty="0">
                <a:solidFill>
                  <a:schemeClr val="bg1"/>
                </a:solidFill>
              </a:rPr>
            </a:br>
            <a:br>
              <a:rPr lang="pl-PL" sz="2400" b="1" dirty="0">
                <a:solidFill>
                  <a:schemeClr val="bg1"/>
                </a:solidFill>
              </a:rPr>
            </a:br>
            <a:r>
              <a:rPr lang="pl-PL" sz="2400" b="1" dirty="0">
                <a:solidFill>
                  <a:schemeClr val="bg1"/>
                </a:solidFill>
              </a:rPr>
              <a:t>4. </a:t>
            </a:r>
            <a:r>
              <a:rPr lang="pl-PL" sz="2400" b="1" dirty="0">
                <a:solidFill>
                  <a:schemeClr val="bg1"/>
                </a:solidFill>
                <a:hlinkClick r:id="rId4">
                  <a:extLst>
                    <a:ext uri="{A12FA001-AC4F-418D-AE19-62706E023703}">
                      <ahyp:hlinkClr xmlns:ahyp="http://schemas.microsoft.com/office/drawing/2018/hyperlinkcolor" val="tx"/>
                    </a:ext>
                  </a:extLst>
                </a:hlinkClick>
              </a:rPr>
              <a:t>https://pl.wikipedia.org/wiki/Pantomima</a:t>
            </a:r>
            <a:br>
              <a:rPr lang="pl-PL" sz="2400" b="1" dirty="0">
                <a:solidFill>
                  <a:schemeClr val="bg1"/>
                </a:solidFill>
              </a:rPr>
            </a:br>
            <a:br>
              <a:rPr lang="pl-PL" sz="2400" b="1" dirty="0">
                <a:solidFill>
                  <a:schemeClr val="bg1"/>
                </a:solidFill>
              </a:rPr>
            </a:br>
            <a:endParaRPr lang="pl-PL" sz="2400" b="1" dirty="0">
              <a:solidFill>
                <a:schemeClr val="bg1"/>
              </a:solidFill>
            </a:endParaRPr>
          </a:p>
        </p:txBody>
      </p:sp>
      <p:sp>
        <p:nvSpPr>
          <p:cNvPr id="3" name="Symbol zastępczy zawartości 2">
            <a:extLst>
              <a:ext uri="{FF2B5EF4-FFF2-40B4-BE49-F238E27FC236}">
                <a16:creationId xmlns:a16="http://schemas.microsoft.com/office/drawing/2014/main" id="{1530565D-36B0-4E91-BAA1-F4FBDDA41738}"/>
              </a:ext>
            </a:extLst>
          </p:cNvPr>
          <p:cNvSpPr>
            <a:spLocks noGrp="1"/>
          </p:cNvSpPr>
          <p:nvPr>
            <p:ph idx="1"/>
          </p:nvPr>
        </p:nvSpPr>
        <p:spPr>
          <a:xfrm>
            <a:off x="684211" y="685801"/>
            <a:ext cx="7493137" cy="1014692"/>
          </a:xfrm>
        </p:spPr>
        <p:txBody>
          <a:bodyPr>
            <a:normAutofit/>
          </a:bodyPr>
          <a:lstStyle/>
          <a:p>
            <a:pPr marL="0" indent="0" algn="ctr">
              <a:buNone/>
            </a:pPr>
            <a:r>
              <a:rPr lang="pl-PL" sz="3600" b="1" dirty="0"/>
              <a:t>ŹRÓDŁA:</a:t>
            </a:r>
          </a:p>
          <a:p>
            <a:pPr algn="ctr"/>
            <a:endParaRPr lang="pl-PL" dirty="0"/>
          </a:p>
        </p:txBody>
      </p:sp>
      <p:pic>
        <p:nvPicPr>
          <p:cNvPr id="7170" name="Picture 2" descr="Wody, Technologia, Staw, Fontanna">
            <a:extLst>
              <a:ext uri="{FF2B5EF4-FFF2-40B4-BE49-F238E27FC236}">
                <a16:creationId xmlns:a16="http://schemas.microsoft.com/office/drawing/2014/main" id="{C5AE0BF4-A3BA-4418-8EB0-5C519749B7E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54250" y="1250888"/>
            <a:ext cx="2162175" cy="3238500"/>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26F8C6FE-112E-35AC-4862-349F5A761FD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806558" y="5958204"/>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7129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A15F8D-27F0-4AF7-8E0B-90C458B65113}"/>
              </a:ext>
            </a:extLst>
          </p:cNvPr>
          <p:cNvSpPr>
            <a:spLocks noGrp="1"/>
          </p:cNvSpPr>
          <p:nvPr>
            <p:ph type="title"/>
          </p:nvPr>
        </p:nvSpPr>
        <p:spPr>
          <a:xfrm>
            <a:off x="684212" y="1748902"/>
            <a:ext cx="8534400" cy="4245498"/>
          </a:xfrm>
        </p:spPr>
        <p:txBody>
          <a:bodyPr/>
          <a:lstStyle/>
          <a:p>
            <a:endParaRPr lang="pl-PL" dirty="0"/>
          </a:p>
        </p:txBody>
      </p:sp>
      <p:sp>
        <p:nvSpPr>
          <p:cNvPr id="3" name="Symbol zastępczy zawartości 2">
            <a:extLst>
              <a:ext uri="{FF2B5EF4-FFF2-40B4-BE49-F238E27FC236}">
                <a16:creationId xmlns:a16="http://schemas.microsoft.com/office/drawing/2014/main" id="{AE877882-0874-4191-BB9F-48CDFFE39BF1}"/>
              </a:ext>
            </a:extLst>
          </p:cNvPr>
          <p:cNvSpPr>
            <a:spLocks noGrp="1"/>
          </p:cNvSpPr>
          <p:nvPr>
            <p:ph idx="1"/>
          </p:nvPr>
        </p:nvSpPr>
        <p:spPr>
          <a:xfrm>
            <a:off x="763480" y="319732"/>
            <a:ext cx="8534400" cy="850037"/>
          </a:xfrm>
        </p:spPr>
        <p:txBody>
          <a:bodyPr>
            <a:normAutofit/>
          </a:bodyPr>
          <a:lstStyle/>
          <a:p>
            <a:pPr marL="0" indent="0" algn="ctr">
              <a:buNone/>
            </a:pPr>
            <a:r>
              <a:rPr lang="pl-PL" sz="3600" b="1" dirty="0"/>
              <a:t>EWALUACJA </a:t>
            </a:r>
          </a:p>
        </p:txBody>
      </p:sp>
      <p:graphicFrame>
        <p:nvGraphicFramePr>
          <p:cNvPr id="5" name="Tabela 4">
            <a:extLst>
              <a:ext uri="{FF2B5EF4-FFF2-40B4-BE49-F238E27FC236}">
                <a16:creationId xmlns:a16="http://schemas.microsoft.com/office/drawing/2014/main" id="{CC3C07CB-28A2-4547-A90A-093DBDCA8FD0}"/>
              </a:ext>
            </a:extLst>
          </p:cNvPr>
          <p:cNvGraphicFramePr>
            <a:graphicFrameLocks noGrp="1"/>
          </p:cNvGraphicFramePr>
          <p:nvPr>
            <p:extLst>
              <p:ext uri="{D42A27DB-BD31-4B8C-83A1-F6EECF244321}">
                <p14:modId xmlns:p14="http://schemas.microsoft.com/office/powerpoint/2010/main" val="2498363824"/>
              </p:ext>
            </p:extLst>
          </p:nvPr>
        </p:nvGraphicFramePr>
        <p:xfrm>
          <a:off x="763480" y="1748902"/>
          <a:ext cx="9396520" cy="3939329"/>
        </p:xfrm>
        <a:graphic>
          <a:graphicData uri="http://schemas.openxmlformats.org/drawingml/2006/table">
            <a:tbl>
              <a:tblPr firstRow="1" bandRow="1">
                <a:tableStyleId>{5C22544A-7EE6-4342-B048-85BDC9FD1C3A}</a:tableStyleId>
              </a:tblPr>
              <a:tblGrid>
                <a:gridCol w="2349130">
                  <a:extLst>
                    <a:ext uri="{9D8B030D-6E8A-4147-A177-3AD203B41FA5}">
                      <a16:colId xmlns:a16="http://schemas.microsoft.com/office/drawing/2014/main" val="2209836761"/>
                    </a:ext>
                  </a:extLst>
                </a:gridCol>
                <a:gridCol w="2349130">
                  <a:extLst>
                    <a:ext uri="{9D8B030D-6E8A-4147-A177-3AD203B41FA5}">
                      <a16:colId xmlns:a16="http://schemas.microsoft.com/office/drawing/2014/main" val="552271926"/>
                    </a:ext>
                  </a:extLst>
                </a:gridCol>
                <a:gridCol w="2349130">
                  <a:extLst>
                    <a:ext uri="{9D8B030D-6E8A-4147-A177-3AD203B41FA5}">
                      <a16:colId xmlns:a16="http://schemas.microsoft.com/office/drawing/2014/main" val="2779443640"/>
                    </a:ext>
                  </a:extLst>
                </a:gridCol>
                <a:gridCol w="2349130">
                  <a:extLst>
                    <a:ext uri="{9D8B030D-6E8A-4147-A177-3AD203B41FA5}">
                      <a16:colId xmlns:a16="http://schemas.microsoft.com/office/drawing/2014/main" val="983822204"/>
                    </a:ext>
                  </a:extLst>
                </a:gridCol>
              </a:tblGrid>
              <a:tr h="532659">
                <a:tc>
                  <a:txBody>
                    <a:bodyPr/>
                    <a:lstStyle/>
                    <a:p>
                      <a:pPr marL="0" marR="0" lvl="0" indent="0" algn="ctr"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Liczba punktów</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1</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2</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3</a:t>
                      </a:r>
                    </a:p>
                  </a:txBody>
                  <a:tcPr/>
                </a:tc>
                <a:extLst>
                  <a:ext uri="{0D108BD9-81ED-4DB2-BD59-A6C34878D82A}">
                    <a16:rowId xmlns:a16="http://schemas.microsoft.com/office/drawing/2014/main" val="1984544701"/>
                  </a:ext>
                </a:extLst>
              </a:tr>
              <a:tr h="1826256">
                <a:tc>
                  <a:txBody>
                    <a:bodyPr/>
                    <a:lstStyle/>
                    <a:p>
                      <a:pPr marL="0" marR="0" lvl="0" indent="0" algn="ctr" rtl="0" hangingPunct="0">
                        <a:lnSpc>
                          <a:spcPct val="100000"/>
                        </a:lnSpc>
                        <a:spcBef>
                          <a:spcPts val="0"/>
                        </a:spcBef>
                        <a:spcAft>
                          <a:spcPts val="0"/>
                        </a:spcAft>
                        <a:buNone/>
                        <a:tabLst/>
                      </a:pPr>
                      <a:endParaRPr lang="pl-PL" sz="1400" b="1" i="0" u="none" strike="noStrike" kern="1200" dirty="0">
                        <a:latin typeface="Arial" pitchFamily="18"/>
                        <a:ea typeface="Lucida Sans Unicode" pitchFamily="2"/>
                        <a:cs typeface="Mangal" pitchFamily="2"/>
                      </a:endParaRPr>
                    </a:p>
                    <a:p>
                      <a:pPr marL="0" marR="0" lvl="0" indent="0" algn="ctr" rtl="0" hangingPunct="0">
                        <a:lnSpc>
                          <a:spcPct val="100000"/>
                        </a:lnSpc>
                        <a:spcBef>
                          <a:spcPts val="0"/>
                        </a:spcBef>
                        <a:spcAft>
                          <a:spcPts val="0"/>
                        </a:spcAft>
                        <a:buNone/>
                        <a:tabLst/>
                      </a:pPr>
                      <a:r>
                        <a:rPr lang="pl-PL" sz="1400" b="1" i="0" u="none" strike="noStrike" kern="1200" dirty="0">
                          <a:latin typeface="Arial" pitchFamily="18"/>
                          <a:ea typeface="Lucida Sans Unicode" pitchFamily="2"/>
                          <a:cs typeface="Mangal" pitchFamily="2"/>
                        </a:rPr>
                        <a:t>Zawartość merytoryczna</a:t>
                      </a:r>
                    </a:p>
                  </a:txBody>
                  <a:tcPr/>
                </a:tc>
                <a:tc>
                  <a:txBody>
                    <a:bodyPr/>
                    <a:lstStyle/>
                    <a:p>
                      <a:pPr marL="0" marR="0" lvl="0" indent="0" algn="just"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Niepełne informacje.</a:t>
                      </a:r>
                    </a:p>
                    <a:p>
                      <a:pPr marL="0" marR="0" lvl="0" indent="0" algn="just"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Informacje nie na temat. Błędne informacje i obliczenia.</a:t>
                      </a:r>
                    </a:p>
                    <a:p>
                      <a:pPr marL="0" marR="0" lvl="0" indent="0" algn="just"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Słabe wykorzystanie źródeł.</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Dobre, poprawne informacji. Poprawne obliczenia. Ewentualnie niewielkie błędy.</a:t>
                      </a:r>
                    </a:p>
                    <a:p>
                      <a:pPr marL="0" marR="0" lvl="0" indent="0"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Informacje na temat. Dobre wykorzystanie źródeł.</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Pełne informacje.</a:t>
                      </a:r>
                    </a:p>
                    <a:p>
                      <a:pPr marL="0" marR="0" lvl="0" indent="0"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Informacje na temat. Poprawne obliczenia.</a:t>
                      </a:r>
                    </a:p>
                    <a:p>
                      <a:pPr marL="0" marR="0" lvl="0" indent="0"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Wyczerpujące wykorzystanie podanych źródeł, ewentualnie inne źródła.</a:t>
                      </a:r>
                    </a:p>
                  </a:txBody>
                  <a:tcPr/>
                </a:tc>
                <a:extLst>
                  <a:ext uri="{0D108BD9-81ED-4DB2-BD59-A6C34878D82A}">
                    <a16:rowId xmlns:a16="http://schemas.microsoft.com/office/drawing/2014/main" val="3012255102"/>
                  </a:ext>
                </a:extLst>
              </a:tr>
              <a:tr h="1580414">
                <a:tc>
                  <a:txBody>
                    <a:bodyPr/>
                    <a:lstStyle/>
                    <a:p>
                      <a:pPr marL="0" marR="0" lvl="0" indent="0" algn="ctr" rtl="0" hangingPunct="0">
                        <a:lnSpc>
                          <a:spcPct val="100000"/>
                        </a:lnSpc>
                        <a:spcBef>
                          <a:spcPts val="0"/>
                        </a:spcBef>
                        <a:spcAft>
                          <a:spcPts val="0"/>
                        </a:spcAft>
                        <a:buNone/>
                        <a:tabLst/>
                      </a:pPr>
                      <a:endParaRPr lang="pl-PL" sz="1400" b="1" i="0" u="none" strike="noStrike" kern="1200">
                        <a:latin typeface="Arial" pitchFamily="18"/>
                        <a:ea typeface="Lucida Sans Unicode" pitchFamily="2"/>
                        <a:cs typeface="Mangal" pitchFamily="2"/>
                      </a:endParaRPr>
                    </a:p>
                    <a:p>
                      <a:pPr marL="0" marR="0" lvl="0" indent="0" algn="ctr" rtl="0" hangingPunct="0">
                        <a:lnSpc>
                          <a:spcPct val="100000"/>
                        </a:lnSpc>
                        <a:spcBef>
                          <a:spcPts val="0"/>
                        </a:spcBef>
                        <a:spcAft>
                          <a:spcPts val="0"/>
                        </a:spcAft>
                        <a:buNone/>
                        <a:tabLst/>
                      </a:pPr>
                      <a:r>
                        <a:rPr lang="pl-PL" sz="1400" b="1" i="0" u="none" strike="noStrike" kern="1200">
                          <a:latin typeface="Arial" pitchFamily="18"/>
                          <a:ea typeface="Lucida Sans Unicode" pitchFamily="2"/>
                          <a:cs typeface="Mangal" pitchFamily="2"/>
                        </a:rPr>
                        <a:t>Wrażenia estetyczne</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Praca mało czytelna, nieestetyczna.</a:t>
                      </a:r>
                    </a:p>
                    <a:p>
                      <a:pPr marL="0" marR="0" lvl="0" indent="0"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Złe rozplanowanie informacji  na stronie.</a:t>
                      </a:r>
                    </a:p>
                    <a:p>
                      <a:pPr marL="0" marR="0" lvl="0" indent="0"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Brak elementów graficznych.</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Praca czytelna, estetyczna.</a:t>
                      </a:r>
                    </a:p>
                    <a:p>
                      <a:pPr marL="0" marR="0" lvl="0" indent="0"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Dobre rozplanowanie informacji na stronie.</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Praca estetyczna, czytelna, przejrzysta, zachęcająca do zapoznania się z nią.</a:t>
                      </a:r>
                    </a:p>
                    <a:p>
                      <a:pPr marL="0" marR="0" lvl="0" indent="0"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Dobre rozplanowanie informacji na stronie. Dobrze dobrana grafika.</a:t>
                      </a:r>
                    </a:p>
                  </a:txBody>
                  <a:tcPr/>
                </a:tc>
                <a:extLst>
                  <a:ext uri="{0D108BD9-81ED-4DB2-BD59-A6C34878D82A}">
                    <a16:rowId xmlns:a16="http://schemas.microsoft.com/office/drawing/2014/main" val="592609923"/>
                  </a:ext>
                </a:extLst>
              </a:tr>
            </a:tbl>
          </a:graphicData>
        </a:graphic>
      </p:graphicFrame>
      <p:pic>
        <p:nvPicPr>
          <p:cNvPr id="8194" name="Picture 2" descr="Grafika, Wykres, Wynik, Obroty, Zysk">
            <a:extLst>
              <a:ext uri="{FF2B5EF4-FFF2-40B4-BE49-F238E27FC236}">
                <a16:creationId xmlns:a16="http://schemas.microsoft.com/office/drawing/2014/main" id="{3823E483-F7B5-431A-AA03-1444D11972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68156" y="172992"/>
            <a:ext cx="1743075" cy="1500230"/>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A9A43090-BC9F-4805-BCC7-132F9181481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59142" y="6181162"/>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8803962"/>
      </p:ext>
    </p:extLst>
  </p:cSld>
  <p:clrMapOvr>
    <a:masterClrMapping/>
  </p:clrMapOvr>
</p:sld>
</file>

<file path=ppt/theme/theme1.xml><?xml version="1.0" encoding="utf-8"?>
<a:theme xmlns:a="http://schemas.openxmlformats.org/drawingml/2006/main" name="Wycinek">
  <a:themeElements>
    <a:clrScheme name="Wycine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Wycine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ycine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220</TotalTime>
  <Words>846</Words>
  <Application>Microsoft Office PowerPoint</Application>
  <PresentationFormat>Panoramiczny</PresentationFormat>
  <Paragraphs>76</Paragraphs>
  <Slides>15</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15</vt:i4>
      </vt:variant>
    </vt:vector>
  </HeadingPairs>
  <TitlesOfParts>
    <vt:vector size="22" baseType="lpstr">
      <vt:lpstr>Arial</vt:lpstr>
      <vt:lpstr>Calibri</vt:lpstr>
      <vt:lpstr>Century Gothic</vt:lpstr>
      <vt:lpstr>Comic Sans MS</vt:lpstr>
      <vt:lpstr>Jokerman</vt:lpstr>
      <vt:lpstr>Wingdings 3</vt:lpstr>
      <vt:lpstr>Wycinek</vt:lpstr>
      <vt:lpstr> </vt:lpstr>
      <vt:lpstr>WYOBRAŹMY SOBIE, że za oknem ładna pogoda, dzieci przyszły na salę gimnastyczną na zajęcia wychowania fizycznego.  Słońce oświetla klasę.  Nauczyciel zauważa cudowną pogodę za oknem i wpada na pomysł poprowadzenia ciekawego wykładu łączącego wychowanie fizyczne i pantomimę.  Opowiada uczniom, czym jest pantomima.</vt:lpstr>
      <vt:lpstr>NAUCZYCIEL Pokazuje zdjęcia  lub filmy aktorów w roli pieRroT. Mówi, jakie powinny być stroje. Każde dziecko otrzymuje specjalne ubranka. </vt:lpstr>
      <vt:lpstr>Oto pierwsze zadanie: Nauczyciel proponuje rozpoczęcie zajęć od niezwykłej rozgrzewki, nie dla ciała, ale dla twarzy.  Przed rozgrzewką nauczyciel zaprasza dzieci do dezynfekcji rąk, ponieważ dzieci będą dotykać swoich twarzy.  Rozgrzewanie emocji. Nauczyciel pokazuje mimiką różne emocje, robi śmieszne miny, a dzieci je powtarzają. Następnie nauczyciel proponuje wszystkim spróbować swoich sił w roli prezentera i każdy z uczestników musi pokazać coś z mimiką, a pozostali powtarzają.  . </vt:lpstr>
      <vt:lpstr>Używając Techniki PANTOMIMY KAŻDY UCZEŃ W POJEDYNKĘ ODDGRYWA ETIUDĘ PREZENTUJĄCĄ WYBRANĄ DYSCYPLINĘ SPORTU KUB AKTYWNOŚĆ.     PRZYKŁAD: - taniec z wstążką - podnoszenie ciężarów - pokaz karate</vt:lpstr>
      <vt:lpstr>Wasze TRZECIE zadanie WYKONACIE W PARACH.  będzie  TO Pokaz lub symulacja sportu, lub aktywności dwóch osób.  sporty we dwoje sprawdzą się dużo lepiej!</vt:lpstr>
      <vt:lpstr>Będziecie pracować w grupach 3-6 osobowych.  Zaprezentujcie wybraną dyscyplinę sportu w grupie: - siatkówka - Przeciąganie LINY - KAJAKARSTWO </vt:lpstr>
      <vt:lpstr>  1. https://pl.wikipedia.org/wiki/Sport  2. https://www.youtube.com/watch?v=c97rPiRy-Oc  3. https://pl.wikipedia.org/wiki/Pierrot  4. https://pl.wikipedia.org/wiki/Pantomima  </vt:lpstr>
      <vt:lpstr>Prezentacja programu PowerPoint</vt:lpstr>
      <vt:lpstr>Prezentacja programu PowerPoint</vt:lpstr>
      <vt:lpstr>Prezentacja programu PowerPoint</vt:lpstr>
      <vt:lpstr>Jakie korzyści osiągnęliście z realizacji tego projektu?  1. Nauczenie się miny może okazać się świetną zabawą wzmacniającą dodatkowo muskulaturę twarzy  2. wzbudzenie zainteresowania zabawami mimicznymi   3. znaczenie przesyłanej wiadomości można odczytać szybko i bez przygotowania  4. Pantomima jako metoda wspomagająca komunikację   </vt:lpstr>
      <vt:lpstr>5. Nauczyliście się trudnej sztuki współpracy  w grupie.  6. Mogliście poćwiczyć prezentowanie zebranych informacji Waszym kolegom.  7. Mogliście się poczuć w pełni odpowiedzialni za zdobywanie wiedzy.  8. Wasza praca może posłużyć Wam oraz innym osobom  z Waszej szkoły i nie tylko. </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Sabina Folwarska</dc:creator>
  <cp:lastModifiedBy>xx xx</cp:lastModifiedBy>
  <cp:revision>22</cp:revision>
  <dcterms:created xsi:type="dcterms:W3CDTF">2017-08-23T08:09:52Z</dcterms:created>
  <dcterms:modified xsi:type="dcterms:W3CDTF">2025-05-06T09:55:11Z</dcterms:modified>
</cp:coreProperties>
</file>