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57" r:id="rId3"/>
    <p:sldId id="258" r:id="rId4"/>
    <p:sldId id="260" r:id="rId5"/>
    <p:sldId id="262" r:id="rId6"/>
    <p:sldId id="259" r:id="rId7"/>
    <p:sldId id="263" r:id="rId8"/>
    <p:sldId id="261" r:id="rId9"/>
    <p:sldId id="270" r:id="rId10"/>
    <p:sldId id="264" r:id="rId11"/>
    <p:sldId id="265" r:id="rId12"/>
    <p:sldId id="266" r:id="rId13"/>
    <p:sldId id="271" r:id="rId14"/>
    <p:sldId id="267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789083"/>
    <a:srgbClr val="DE2E2A"/>
    <a:srgbClr val="D43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35113-BB25-451F-B74E-0769C21691AD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2294-3153-40ED-A878-056E3204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0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2294-3153-40ED-A878-056E3204A61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5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4EDF18-6061-4553-AC0B-01AD4AA45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3A2B95D-8699-4D24-B5A9-A9A2D23E4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0C9095-EC88-4DB9-8F80-E51F749E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861D41-40E8-482D-A015-FEFD6543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7F9650-3D18-4AF6-9122-254849AD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154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9CDB78-0A66-409F-9720-D8CDDD33B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C5E0AF0-6EDD-47B3-85B7-A4AB6FBCB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4A9F05-A7E0-4879-9D05-1A5202E7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F26F33-5D61-463B-8913-27052EA1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AD46C5-2835-4B0F-97A2-7960011D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90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B742C88-D66E-4E41-9B3F-31D544FB26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10FBFB8-2A1B-442F-A6D5-814797F67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3AD476-F307-4237-B746-50D0A296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E9D1495-DF41-410A-9D3D-40CC4B3E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152713D-A549-431C-866D-7D4100FC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7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C6E907-6498-4A24-95EB-FF50BA60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8BBF29-F1C3-4381-9797-82B947D8C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04301F-D772-4B79-A266-E23A8E66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561E3D-B8E9-4B07-9B4C-EE2989AD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106E9B-D105-4BFD-8DE1-CCC57C04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431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EDAEAF-AAC0-48A2-B1F6-1DA18D7F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2D9D54-A9E0-45C8-BC1B-80512E74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AAD1AD-5CE4-4248-B266-1A157FE3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778FF4-6EF3-48BF-B88D-ABEF594B2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C7B30F-2407-4841-AB96-D2B16333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77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D99EE4-64CD-48A7-BAD5-F445955D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7D5FDA9-B98E-4B2D-98A0-4EBE36CA1F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01488CC-49FB-4C6A-A8BB-E0026D225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CDEC55-C5FE-4C62-A1E9-C8F860975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4B4E95-D331-4E30-A048-C533C4CE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918F420-853C-4A8E-967B-F7CAA96E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0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B19492-73AE-4526-B1BC-973F2752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4D53715-25E2-4A70-AEB6-7C854A104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25865D8-7D04-4037-B4D2-10B5DA175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8D13EF6-84AD-4D3D-89FA-9A3CF9E3F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3DEC7C-1EA9-411D-AAB5-3CDDE9990E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32A651D-EA47-45BA-B55B-668627D9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BB97758-3994-4AD2-82D6-09A0D01D5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1BEBCAA-779F-48F7-899A-7E55F975C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4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CB1C07-F3DE-4D5A-BA4A-31D17376C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65C44DE-D499-4DF4-AA7B-DFF9EF835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E3214BD-CA7C-43B8-A57D-38252DEFE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797698-A928-4C7F-BDE8-9B7422B1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11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54253A-7568-4D7A-A3CD-56F1EFAC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C1D9D8C-D098-4672-AA7B-391A52CE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13ED9A9-75F5-4126-9983-1BE2F01CE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0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94A235-0DC4-46E9-A96B-6BC58B29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4762D1-ECF6-4D43-98EE-8FF9F9B7A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7CF4A8-773F-411D-91CD-DB4F2BF61A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7CEF8D9-F9F2-4C39-9AE8-531F50F1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A94C4F-1BDC-4A55-9B7F-82961615D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293A006-80F6-4A33-B5E8-34984426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187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E7E74-08BD-4216-98CF-C411F98B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CED4985-43ED-4931-8A35-432370DB7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F42D472-6973-4E86-9433-222C2E9DD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15EEB6-62BF-4985-BABE-2BA25CC9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6F375A-0E4F-4D17-BEAD-13CDF6AD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245316C-15F4-4E6A-B4ED-3FC551DF9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20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A2AA5E0-456F-457E-90DC-8CFFECDE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04D677-7B1F-462D-BA30-E9315FF7A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13705A5-8441-4037-A821-B00B913C6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7C2A-1235-4EBE-8959-942CCF7FA340}" type="datetimeFigureOut">
              <a:rPr lang="pl-PL" smtClean="0"/>
              <a:t>13.05.2025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B368B5-DDE8-44D0-ABD7-194548436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1ABE93-A522-40BD-B8D8-611DAC08B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F950-8929-4DA0-B2F1-035CBB625E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75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zadane.pl/zadanie/2073688" TargetMode="External"/><Relationship Id="rId3" Type="http://schemas.openxmlformats.org/officeDocument/2006/relationships/hyperlink" Target="https://www.google.pl/search?q=gra+planszowa&amp;client=firefox-b&amp;source=lnms&amp;tbm=isch&amp;sa=X&amp;ved=0ahUKEwj-x5aC4MnSAhVlAZoKHUJqA9cQ_AUICCgB&amp;biw=1272&amp;bih=663" TargetMode="External"/><Relationship Id="rId7" Type="http://schemas.openxmlformats.org/officeDocument/2006/relationships/hyperlink" Target="http://www.profesor.pl/publikacja,3643,Sprawdziany-i-testy,Egzamin-probny-z-zakresu-matematyki-dla-III-klasy-gimnazjum-grupa-A-i-B" TargetMode="External"/><Relationship Id="rId2" Type="http://schemas.openxmlformats.org/officeDocument/2006/relationships/hyperlink" Target="https://www.google.pl/search?q=tworzenie+gry+planszowej&amp;client=firefox-b-ab&amp;tbm=isch&amp;tbo=u&amp;source=univ&amp;sa=X&amp;ved=0ahUKEwiBtIHg7MnSAhWiB5oKHUOnCVUQsAQIUw&amp;biw=1272&amp;bih=66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zadania.pl/gimnazjum/" TargetMode="External"/><Relationship Id="rId5" Type="http://schemas.openxmlformats.org/officeDocument/2006/relationships/hyperlink" Target="http://www.cauchy.pl/gimnazjum/" TargetMode="External"/><Relationship Id="rId10" Type="http://schemas.openxmlformats.org/officeDocument/2006/relationships/image" Target="../media/image3.jpg"/><Relationship Id="rId4" Type="http://schemas.openxmlformats.org/officeDocument/2006/relationships/hyperlink" Target="https://www.google.pl/search?q=instrukcja+do+gry+planszowej&amp;client=firefox-b&amp;sa=X&amp;tbm=isch&amp;tbo=u&amp;source=univ&amp;ved=0ahUKE" TargetMode="External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EECC291-E564-4CA9-8FC8-396D9491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991" y="2839409"/>
            <a:ext cx="5892538" cy="1460500"/>
          </a:xfrm>
        </p:spPr>
        <p:txBody>
          <a:bodyPr>
            <a:normAutofit/>
          </a:bodyPr>
          <a:lstStyle/>
          <a:p>
            <a:b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pl-PL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AC6C83D9-E1AA-4B9B-98D8-0D30D174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991" y="2230878"/>
            <a:ext cx="9818018" cy="19702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Matematická</a:t>
            </a:r>
            <a:r>
              <a:rPr lang="pl-PL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pl-PL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desková</a:t>
            </a:r>
            <a:r>
              <a:rPr lang="pl-PL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 </a:t>
            </a:r>
            <a:r>
              <a:rPr lang="pl-PL" sz="4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hra</a:t>
            </a:r>
            <a:endParaRPr lang="pl-PL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Picture 2" descr="Kośćmi, Gry, Hazard, Kostki, Numery">
            <a:extLst>
              <a:ext uri="{FF2B5EF4-FFF2-40B4-BE49-F238E27FC236}">
                <a16:creationId xmlns:a16="http://schemas.microsoft.com/office/drawing/2014/main" id="{BF1701D7-2F3F-42B7-B660-3F6F534D4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-2" b="21683"/>
          <a:stretch/>
        </p:blipFill>
        <p:spPr bwMode="auto">
          <a:xfrm>
            <a:off x="2630658" y="3768117"/>
            <a:ext cx="2324801" cy="134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ra Rodzinna, Gra, Gra Planszowa">
            <a:extLst>
              <a:ext uri="{FF2B5EF4-FFF2-40B4-BE49-F238E27FC236}">
                <a16:creationId xmlns:a16="http://schemas.microsoft.com/office/drawing/2014/main" id="{DAC6BDF7-F7E1-4E02-8E50-4C644BBE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3" r="2" b="8153"/>
          <a:stretch/>
        </p:blipFill>
        <p:spPr bwMode="auto">
          <a:xfrm>
            <a:off x="6295513" y="3719298"/>
            <a:ext cx="2854908" cy="13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61" y="6301032"/>
            <a:ext cx="1744278" cy="55696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02F8975-98AB-3C05-EA58-EA18E7A07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268" y="412620"/>
            <a:ext cx="6223000" cy="13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27567" y="450221"/>
            <a:ext cx="4405512" cy="5948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4189465-0598-4964-B9F7-E7191C71DE80}"/>
              </a:ext>
            </a:extLst>
          </p:cNvPr>
          <p:cNvSpPr txBox="1"/>
          <p:nvPr/>
        </p:nvSpPr>
        <p:spPr>
          <a:xfrm>
            <a:off x="287999" y="1151997"/>
            <a:ext cx="10511997" cy="85968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4572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Mangal" pitchFamily="2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BD41DB5-92B2-4CF6-BFF3-4B85702C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pl-PL" sz="5000" dirty="0">
                <a:solidFill>
                  <a:srgbClr val="FFFFFF"/>
                </a:solidFill>
              </a:rPr>
              <a:t>ZDROJE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CCFC6A-7D00-4CD6-AC48-2B8EAB9EF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603531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2"/>
            </a:endParaRPr>
          </a:p>
          <a:p>
            <a:pPr marL="0" indent="0">
              <a:buNone/>
            </a:pPr>
            <a:r>
              <a:rPr lang="pl-PL" sz="3400" dirty="0">
                <a:latin typeface="Arial" pitchFamily="18"/>
                <a:ea typeface="Lucida Sans Unicode" pitchFamily="2"/>
                <a:cs typeface="Mangal" pitchFamily="2"/>
                <a:hlinkClick r:id="rId2"/>
              </a:rPr>
              <a:t>1</a:t>
            </a:r>
            <a:r>
              <a:rPr lang="pl-PL" sz="3400" dirty="0">
                <a:ea typeface="Lucida Sans Unicode" pitchFamily="2"/>
                <a:cs typeface="Mangal" pitchFamily="2"/>
                <a:hlinkClick r:id="rId2"/>
              </a:rPr>
              <a:t>.https://www.google.pl/search?q=tworzenie+gry+planszowej&amp;client=firefox-b-ab&amp;tbm=isch&amp;tbo=u&amp;source=univ&amp;sa=X&amp;ved=0ahUKEwiBtIHg7MnSAhWiB5oKHUOnCVUQsAQIUw&amp;biw=1272&amp;bih=663</a:t>
            </a:r>
          </a:p>
          <a:p>
            <a:pPr marL="0" indent="0">
              <a:buNone/>
            </a:pPr>
            <a:r>
              <a:rPr lang="pl-PL" sz="3400" dirty="0">
                <a:ea typeface="Lucida Sans Unicode" pitchFamily="2"/>
                <a:cs typeface="Mangal" pitchFamily="2"/>
                <a:hlinkClick r:id="rId3"/>
              </a:rPr>
              <a:t>2.https://www.google.pl/search?q=gra+planszowa&amp;client=firefox-b&amp;source=lnms&amp;tbm=isch&amp;sa=X&amp;ved=0ahUKEwj-x5aC4MnSAhVlAZoKHUJqA9cQ_AUICCgB&amp;biw=1272&amp;bih=663</a:t>
            </a:r>
          </a:p>
          <a:p>
            <a:pPr marL="0" indent="0">
              <a:buNone/>
            </a:pPr>
            <a:r>
              <a:rPr lang="pl-PL" sz="3400" dirty="0">
                <a:ea typeface="Lucida Sans Unicode" pitchFamily="2"/>
                <a:cs typeface="Mangal" pitchFamily="2"/>
                <a:hlinkClick r:id="rId4"/>
              </a:rPr>
              <a:t>3.https://www.google.pl/search?q=instrukcja+do+gry+planszowej&amp;client=firefox-b&amp;sa=X&amp;tbm=isch&amp;tbo=u&amp;source=univ&amp;ved=0ahUKE</a:t>
            </a:r>
          </a:p>
          <a:p>
            <a:pPr marL="0" indent="0">
              <a:buNone/>
            </a:pPr>
            <a:r>
              <a:rPr lang="pl-PL" sz="3400" dirty="0">
                <a:ea typeface="Lucida Sans Unicode" pitchFamily="2"/>
                <a:cs typeface="Mangal" pitchFamily="2"/>
                <a:hlinkClick r:id="rId4"/>
              </a:rPr>
              <a:t>4. </a:t>
            </a:r>
            <a:r>
              <a:rPr lang="pl-PL" sz="3400" dirty="0">
                <a:ea typeface="Lucida Sans Unicode" pitchFamily="2"/>
                <a:cs typeface="Mangal" pitchFamily="2"/>
                <a:hlinkClick r:id="rId5"/>
              </a:rPr>
              <a:t>http://www.cauchy.pl/gimnazjum/</a:t>
            </a:r>
          </a:p>
          <a:p>
            <a:pPr marL="0" indent="0">
              <a:buNone/>
            </a:pPr>
            <a:r>
              <a:rPr lang="pl-PL" sz="3400" dirty="0">
                <a:ea typeface="Lucida Sans Unicode" pitchFamily="2"/>
                <a:cs typeface="Mangal" pitchFamily="2"/>
                <a:hlinkClick r:id="rId6"/>
              </a:rPr>
              <a:t>5. http://www.e-zadania.pl/gimnazjum/</a:t>
            </a:r>
          </a:p>
          <a:p>
            <a:pPr marL="0" indent="0">
              <a:buNone/>
            </a:pPr>
            <a:r>
              <a:rPr lang="pl-PL" sz="3400" dirty="0">
                <a:ea typeface="Lucida Sans Unicode" pitchFamily="2"/>
                <a:cs typeface="Mangal" pitchFamily="2"/>
                <a:hlinkClick r:id="rId7"/>
              </a:rPr>
              <a:t>6.http://www.profesor.pl/publikacja,3643,Sprawdziany-i-testy,Egzamin-probny-z-zakresu-matematyki-dla-III-klasy-gimnazjum-grupa-A-i-B</a:t>
            </a:r>
            <a:endParaRPr lang="pl-PL" sz="3400" dirty="0">
              <a:ea typeface="Lucida Sans Unicode" pitchFamily="2"/>
              <a:cs typeface="Mangal" pitchFamily="2"/>
              <a:hlinkClick r:id="rId7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8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8"/>
            </a:endParaRPr>
          </a:p>
          <a:p>
            <a:pPr>
              <a:buFont typeface="Arial" panose="020B0604020202020204" pitchFamily="34" charset="0"/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7"/>
            </a:endParaRPr>
          </a:p>
          <a:p>
            <a:pPr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6"/>
            </a:endParaRPr>
          </a:p>
          <a:p>
            <a:pPr>
              <a:buAutoNum type="arabicPeriod" startAt="5"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6"/>
            </a:endParaRPr>
          </a:p>
          <a:p>
            <a:pPr marL="0" indent="0">
              <a:buNone/>
            </a:pPr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4"/>
            </a:endParaRPr>
          </a:p>
          <a:p>
            <a:endParaRPr lang="pl-PL" sz="1100" dirty="0">
              <a:latin typeface="Arial" pitchFamily="18"/>
              <a:ea typeface="Lucida Sans Unicode" pitchFamily="2"/>
              <a:cs typeface="Mangal" pitchFamily="2"/>
              <a:hlinkClick r:id="rId4"/>
            </a:endParaRPr>
          </a:p>
          <a:p>
            <a:endParaRPr lang="pl-PL" sz="1100" dirty="0"/>
          </a:p>
        </p:txBody>
      </p:sp>
      <p:pic>
        <p:nvPicPr>
          <p:cNvPr id="10242" name="Picture 2" descr="Wody, Technologia, Staw, Fontanna">
            <a:extLst>
              <a:ext uri="{FF2B5EF4-FFF2-40B4-BE49-F238E27FC236}">
                <a16:creationId xmlns:a16="http://schemas.microsoft.com/office/drawing/2014/main" id="{C8BFD45E-DF29-4054-8C9B-B6464E3B6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88" y="2418882"/>
            <a:ext cx="2162175" cy="19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6C4B98A-0A16-BC4A-FE47-DA86ED29EE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05" y="5850811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09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D95E5C-2D1A-4045-887B-D8ED62B9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1" y="214593"/>
            <a:ext cx="10515600" cy="972062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HODNOCENÍ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F50203E-5D9A-45EB-93CE-B6E41AE44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39889"/>
              </p:ext>
            </p:extLst>
          </p:nvPr>
        </p:nvGraphicFramePr>
        <p:xfrm>
          <a:off x="1229031" y="1186655"/>
          <a:ext cx="8694996" cy="465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3749">
                  <a:extLst>
                    <a:ext uri="{9D8B030D-6E8A-4147-A177-3AD203B41FA5}">
                      <a16:colId xmlns:a16="http://schemas.microsoft.com/office/drawing/2014/main" val="3293825914"/>
                    </a:ext>
                  </a:extLst>
                </a:gridCol>
                <a:gridCol w="2173749">
                  <a:extLst>
                    <a:ext uri="{9D8B030D-6E8A-4147-A177-3AD203B41FA5}">
                      <a16:colId xmlns:a16="http://schemas.microsoft.com/office/drawing/2014/main" val="829790821"/>
                    </a:ext>
                  </a:extLst>
                </a:gridCol>
                <a:gridCol w="2173749">
                  <a:extLst>
                    <a:ext uri="{9D8B030D-6E8A-4147-A177-3AD203B41FA5}">
                      <a16:colId xmlns:a16="http://schemas.microsoft.com/office/drawing/2014/main" val="3044024991"/>
                    </a:ext>
                  </a:extLst>
                </a:gridCol>
                <a:gridCol w="2173749">
                  <a:extLst>
                    <a:ext uri="{9D8B030D-6E8A-4147-A177-3AD203B41FA5}">
                      <a16:colId xmlns:a16="http://schemas.microsoft.com/office/drawing/2014/main" val="1069775101"/>
                    </a:ext>
                  </a:extLst>
                </a:gridCol>
              </a:tblGrid>
              <a:tr h="395637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dirty="0" err="1">
                          <a:solidFill>
                            <a:srgbClr val="FF0000"/>
                          </a:solidFill>
                        </a:rPr>
                        <a:t>Počet</a:t>
                      </a:r>
                      <a:r>
                        <a:rPr lang="pl-PL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pl-PL" dirty="0" err="1">
                          <a:solidFill>
                            <a:srgbClr val="FF0000"/>
                          </a:solidFill>
                        </a:rPr>
                        <a:t>bodů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053110"/>
                  </a:ext>
                </a:extLst>
              </a:tr>
              <a:tr h="156087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Obsahová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stránka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hry</a:t>
                      </a: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hlediska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obsahu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Chybějící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prvky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dobrá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hlediska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obsahu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Chybí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nebo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jsou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zde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pouze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malé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chyby.</a:t>
                      </a: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Práce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je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mimořádně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dobrá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hlediska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obsahu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Obsahuje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správné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zajímavé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informace</a:t>
                      </a:r>
                      <a:r>
                        <a:rPr lang="pl-PL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04791"/>
                  </a:ext>
                </a:extLst>
              </a:tr>
              <a:tr h="269900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dojmy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málo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čitelná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neestetická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nedbalá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Špatné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rozložení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Chybí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grafické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prvky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čitelná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pečlivě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provedená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rozložení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čitelná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přehledná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lákavá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prozkoumání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velmi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pečlivě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provedená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Dobře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rozložené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informace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Dobře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vybraná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grafika.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vyznačuje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313055"/>
                  </a:ext>
                </a:extLst>
              </a:tr>
            </a:tbl>
          </a:graphicData>
        </a:graphic>
      </p:graphicFrame>
      <p:pic>
        <p:nvPicPr>
          <p:cNvPr id="5" name="Picture 2" descr="Grafika, Wykres, Wynik, Obroty, Zysk">
            <a:extLst>
              <a:ext uri="{FF2B5EF4-FFF2-40B4-BE49-F238E27FC236}">
                <a16:creationId xmlns:a16="http://schemas.microsoft.com/office/drawing/2014/main" id="{25D2BC3F-3E2A-477C-BD42-477E4D00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405" y="214593"/>
            <a:ext cx="1918613" cy="169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B90D7B06-7C34-374C-645F-F7CB57D85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37" y="6086439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98C6A6-B1AC-4BD3-BBFA-2E0CF84E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-3175"/>
            <a:ext cx="10515600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HODNOCENÍ</a:t>
            </a:r>
            <a:endParaRPr lang="pl-PL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C352E42-B4FE-4449-8FDF-BF6455D27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857677"/>
              </p:ext>
            </p:extLst>
          </p:nvPr>
        </p:nvGraphicFramePr>
        <p:xfrm>
          <a:off x="1160207" y="1150348"/>
          <a:ext cx="8878530" cy="4557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416">
                  <a:extLst>
                    <a:ext uri="{9D8B030D-6E8A-4147-A177-3AD203B41FA5}">
                      <a16:colId xmlns:a16="http://schemas.microsoft.com/office/drawing/2014/main" val="194375861"/>
                    </a:ext>
                  </a:extLst>
                </a:gridCol>
                <a:gridCol w="2232038">
                  <a:extLst>
                    <a:ext uri="{9D8B030D-6E8A-4147-A177-3AD203B41FA5}">
                      <a16:colId xmlns:a16="http://schemas.microsoft.com/office/drawing/2014/main" val="3670639993"/>
                    </a:ext>
                  </a:extLst>
                </a:gridCol>
                <a:gridCol w="2232038">
                  <a:extLst>
                    <a:ext uri="{9D8B030D-6E8A-4147-A177-3AD203B41FA5}">
                      <a16:colId xmlns:a16="http://schemas.microsoft.com/office/drawing/2014/main" val="3018315303"/>
                    </a:ext>
                  </a:extLst>
                </a:gridCol>
                <a:gridCol w="2232038">
                  <a:extLst>
                    <a:ext uri="{9D8B030D-6E8A-4147-A177-3AD203B41FA5}">
                      <a16:colId xmlns:a16="http://schemas.microsoft.com/office/drawing/2014/main" val="4121238020"/>
                    </a:ext>
                  </a:extLst>
                </a:gridCol>
              </a:tblGrid>
              <a:tr h="48566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Počet</a:t>
                      </a:r>
                      <a:r>
                        <a:rPr lang="pl-PL" sz="1800" b="0" i="0" u="none" strike="noStrike" kern="1200" dirty="0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bodů</a:t>
                      </a:r>
                      <a:endParaRPr lang="pl-PL" sz="1800" b="0" i="0" u="none" strike="noStrike" kern="1200" dirty="0">
                        <a:solidFill>
                          <a:srgbClr val="C00000"/>
                        </a:solidFill>
                        <a:latin typeface="Arial" pitchFamily="18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>
                          <a:solidFill>
                            <a:srgbClr val="C00000"/>
                          </a:solidFill>
                          <a:latin typeface="Arial" pitchFamily="18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557604"/>
                  </a:ext>
                </a:extLst>
              </a:tr>
              <a:tr h="2035817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Angažovanost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při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schopnost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spolupráce</a:t>
                      </a: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Chybějící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členů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kreativní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členů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Úroveň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Plné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členů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Vzájemné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motivování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Schopnost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spolupráce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skupině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vysoké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úrovni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97080"/>
                  </a:ext>
                </a:extLst>
              </a:tr>
              <a:tr h="2035817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hry</a:t>
                      </a:r>
                      <a:endParaRPr lang="pl-PL" sz="16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málo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čitelná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povrchní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nezaujímavá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Chybí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odpovědi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učitele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spolužáků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srozumitelná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zajímavá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Chybí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odpovědi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pokládané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Prezentace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pěkná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vyčerpávající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lákavá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hraní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hry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Správné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odpovědi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učitele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ostatních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600" b="0" i="0" u="none" strike="noStrike" kern="1200" dirty="0" err="1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studentů</a:t>
                      </a:r>
                      <a:r>
                        <a:rPr lang="pl-PL" sz="1600" b="0" i="0" u="none" strike="noStrike" kern="1200" dirty="0"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755824"/>
                  </a:ext>
                </a:extLst>
              </a:tr>
            </a:tbl>
          </a:graphicData>
        </a:graphic>
      </p:graphicFrame>
      <p:pic>
        <p:nvPicPr>
          <p:cNvPr id="8" name="Picture 2" descr="Grafika, Wykres, Wynik, Obroty, Zysk">
            <a:extLst>
              <a:ext uri="{FF2B5EF4-FFF2-40B4-BE49-F238E27FC236}">
                <a16:creationId xmlns:a16="http://schemas.microsoft.com/office/drawing/2014/main" id="{20F32495-966B-4785-98C1-10A3226E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522" y="187969"/>
            <a:ext cx="1648542" cy="14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2F73F3C-1DA0-8E03-B35E-B2F2A1A5A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37" y="6086439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04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45C5FA-DE91-4CAA-B853-1EC6D259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129151"/>
            <a:ext cx="10515600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HODNOCENÍ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5CA3591-DA42-4A25-A26C-2E3B85EE6A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6338960"/>
              </p:ext>
            </p:extLst>
          </p:nvPr>
        </p:nvGraphicFramePr>
        <p:xfrm>
          <a:off x="1563328" y="1349476"/>
          <a:ext cx="8426248" cy="415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3124">
                  <a:extLst>
                    <a:ext uri="{9D8B030D-6E8A-4147-A177-3AD203B41FA5}">
                      <a16:colId xmlns:a16="http://schemas.microsoft.com/office/drawing/2014/main" val="928877121"/>
                    </a:ext>
                  </a:extLst>
                </a:gridCol>
                <a:gridCol w="4213124">
                  <a:extLst>
                    <a:ext uri="{9D8B030D-6E8A-4147-A177-3AD203B41FA5}">
                      <a16:colId xmlns:a16="http://schemas.microsoft.com/office/drawing/2014/main" val="3823781894"/>
                    </a:ext>
                  </a:extLst>
                </a:gridCol>
              </a:tblGrid>
              <a:tr h="49528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760682"/>
                  </a:ext>
                </a:extLst>
              </a:tr>
              <a:tr h="610627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&lt;4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Nedostatečná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003958"/>
                  </a:ext>
                </a:extLst>
              </a:tr>
              <a:tr h="610627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Dostatečný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7020432"/>
                  </a:ext>
                </a:extLst>
              </a:tr>
              <a:tr h="610627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Dostatečný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052943"/>
                  </a:ext>
                </a:extLst>
              </a:tr>
              <a:tr h="610627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Dobře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2470146"/>
                  </a:ext>
                </a:extLst>
              </a:tr>
              <a:tr h="610627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Chvalitebně</a:t>
                      </a:r>
                      <a:r>
                        <a:rPr lang="pl-PL" sz="2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441862"/>
                  </a:ext>
                </a:extLst>
              </a:tr>
              <a:tr h="610627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Franklin Gothic Medium" panose="020B06030201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Výborně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3016027"/>
                  </a:ext>
                </a:extLst>
              </a:tr>
            </a:tbl>
          </a:graphicData>
        </a:graphic>
      </p:graphicFrame>
      <p:pic>
        <p:nvPicPr>
          <p:cNvPr id="6" name="Picture 2" descr="Grafika, Wykres, Wynik, Obroty, Zysk">
            <a:extLst>
              <a:ext uri="{FF2B5EF4-FFF2-40B4-BE49-F238E27FC236}">
                <a16:creationId xmlns:a16="http://schemas.microsoft.com/office/drawing/2014/main" id="{9EA5F7A8-EEED-4732-BB77-1106F582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242664"/>
            <a:ext cx="1756697" cy="15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47A51B4-958B-1BDE-E218-88810801A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37" y="6086439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53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8852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CA2CE951-9374-44CD-8854-E83E237E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721" y="-77675"/>
            <a:ext cx="5062511" cy="1355869"/>
          </a:xfrm>
        </p:spPr>
        <p:txBody>
          <a:bodyPr>
            <a:normAutofit/>
          </a:bodyPr>
          <a:lstStyle/>
          <a:p>
            <a:r>
              <a:rPr lang="pl-PL" b="1" dirty="0"/>
              <a:t>ZÁVĚR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34CC96-33A9-4416-ABF8-D88C7CC82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86465"/>
            <a:ext cx="5081232" cy="393192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1800" dirty="0" err="1">
                <a:solidFill>
                  <a:srgbClr val="FFFFFF"/>
                </a:solidFill>
              </a:rPr>
              <a:t>Jaké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výhody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jste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získali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při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realizaci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tohoto</a:t>
            </a:r>
            <a:r>
              <a:rPr lang="pl-PL" sz="1800" dirty="0">
                <a:solidFill>
                  <a:srgbClr val="FFFFFF"/>
                </a:solidFill>
              </a:rPr>
              <a:t> projektu?</a:t>
            </a:r>
          </a:p>
          <a:p>
            <a:r>
              <a:rPr lang="pl-PL" sz="1800" dirty="0" err="1">
                <a:solidFill>
                  <a:srgbClr val="FFFFFF"/>
                </a:solidFill>
              </a:rPr>
              <a:t>Měli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jste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možnost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vytvořit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vlastní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deskovou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hru</a:t>
            </a:r>
            <a:r>
              <a:rPr lang="pl-PL" sz="1800" dirty="0">
                <a:solidFill>
                  <a:srgbClr val="FFFFFF"/>
                </a:solidFill>
              </a:rPr>
              <a:t>.</a:t>
            </a:r>
          </a:p>
          <a:p>
            <a:r>
              <a:rPr lang="pl-PL" sz="1800" dirty="0" err="1">
                <a:solidFill>
                  <a:srgbClr val="FFFFFF"/>
                </a:solidFill>
              </a:rPr>
              <a:t>Viděli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jste</a:t>
            </a:r>
            <a:r>
              <a:rPr lang="pl-PL" sz="1800" dirty="0">
                <a:solidFill>
                  <a:srgbClr val="FFFFFF"/>
                </a:solidFill>
              </a:rPr>
              <a:t>, </a:t>
            </a:r>
            <a:r>
              <a:rPr lang="pl-PL" sz="1800" dirty="0" err="1">
                <a:solidFill>
                  <a:srgbClr val="FFFFFF"/>
                </a:solidFill>
              </a:rPr>
              <a:t>že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vytvoření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dobré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deskové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hry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není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snadné</a:t>
            </a:r>
            <a:r>
              <a:rPr lang="pl-PL" sz="1800" dirty="0">
                <a:solidFill>
                  <a:srgbClr val="FFFFFF"/>
                </a:solidFill>
              </a:rPr>
              <a:t>.</a:t>
            </a:r>
          </a:p>
          <a:p>
            <a:r>
              <a:rPr lang="pl-PL" sz="1800" dirty="0" err="1">
                <a:solidFill>
                  <a:srgbClr val="FFFFFF"/>
                </a:solidFill>
              </a:rPr>
              <a:t>Měli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jste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možnost</a:t>
            </a:r>
            <a:r>
              <a:rPr lang="pl-PL" sz="1800" dirty="0">
                <a:solidFill>
                  <a:srgbClr val="FFFFFF"/>
                </a:solidFill>
              </a:rPr>
              <a:t> v </a:t>
            </a:r>
            <a:r>
              <a:rPr lang="pl-PL" sz="1800" dirty="0" err="1">
                <a:solidFill>
                  <a:srgbClr val="FFFFFF"/>
                </a:solidFill>
              </a:rPr>
              <a:t>praxi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využít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své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znalosti</a:t>
            </a:r>
            <a:r>
              <a:rPr lang="pl-PL" sz="1800" dirty="0">
                <a:solidFill>
                  <a:srgbClr val="FFFFFF"/>
                </a:solidFill>
              </a:rPr>
              <a:t> a </a:t>
            </a:r>
            <a:r>
              <a:rPr lang="pl-PL" sz="1800" dirty="0" err="1">
                <a:solidFill>
                  <a:srgbClr val="FFFFFF"/>
                </a:solidFill>
              </a:rPr>
              <a:t>matematické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dovednosti</a:t>
            </a:r>
            <a:r>
              <a:rPr lang="pl-PL" sz="1800" dirty="0">
                <a:solidFill>
                  <a:srgbClr val="FFFFFF"/>
                </a:solidFill>
              </a:rPr>
              <a:t>.</a:t>
            </a:r>
          </a:p>
          <a:p>
            <a:r>
              <a:rPr lang="pl-PL" sz="1800" dirty="0" err="1">
                <a:solidFill>
                  <a:srgbClr val="FFFFFF"/>
                </a:solidFill>
              </a:rPr>
              <a:t>Měli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jste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možnost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zajímavým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způsobem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upevnit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své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znalosti</a:t>
            </a:r>
            <a:r>
              <a:rPr lang="pl-PL" sz="1800" dirty="0">
                <a:solidFill>
                  <a:srgbClr val="FFFFFF"/>
                </a:solidFill>
              </a:rPr>
              <a:t>.</a:t>
            </a:r>
          </a:p>
          <a:p>
            <a:r>
              <a:rPr lang="pl-PL" sz="1800" dirty="0" err="1">
                <a:solidFill>
                  <a:srgbClr val="FFFFFF"/>
                </a:solidFill>
              </a:rPr>
              <a:t>Naučili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jste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se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využívat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internet</a:t>
            </a:r>
            <a:r>
              <a:rPr lang="pl-PL" sz="1800" dirty="0">
                <a:solidFill>
                  <a:srgbClr val="FFFFFF"/>
                </a:solidFill>
              </a:rPr>
              <a:t> jako </a:t>
            </a:r>
            <a:r>
              <a:rPr lang="pl-PL" sz="1800" dirty="0" err="1">
                <a:solidFill>
                  <a:srgbClr val="FFFFFF"/>
                </a:solidFill>
              </a:rPr>
              <a:t>zdroj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informací</a:t>
            </a:r>
            <a:r>
              <a:rPr lang="pl-PL" sz="1800" dirty="0">
                <a:solidFill>
                  <a:srgbClr val="FFFFFF"/>
                </a:solidFill>
              </a:rPr>
              <a:t>.</a:t>
            </a:r>
          </a:p>
          <a:p>
            <a:r>
              <a:rPr lang="pl-PL" sz="1800" dirty="0" err="1">
                <a:solidFill>
                  <a:srgbClr val="FFFFFF"/>
                </a:solidFill>
              </a:rPr>
              <a:t>Naučili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jste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se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zpracovávat</a:t>
            </a:r>
            <a:r>
              <a:rPr lang="pl-PL" sz="1800" dirty="0">
                <a:solidFill>
                  <a:srgbClr val="FFFFFF"/>
                </a:solidFill>
              </a:rPr>
              <a:t> tyto </a:t>
            </a:r>
            <a:r>
              <a:rPr lang="pl-PL" sz="1800" dirty="0" err="1">
                <a:solidFill>
                  <a:srgbClr val="FFFFFF"/>
                </a:solidFill>
              </a:rPr>
              <a:t>informace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různými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způsoby</a:t>
            </a:r>
            <a:r>
              <a:rPr lang="pl-PL" sz="1800" dirty="0">
                <a:solidFill>
                  <a:srgbClr val="FFFFFF"/>
                </a:solidFill>
              </a:rPr>
              <a:t>.</a:t>
            </a:r>
          </a:p>
          <a:p>
            <a:r>
              <a:rPr lang="pl-PL" sz="1800" dirty="0" err="1">
                <a:solidFill>
                  <a:srgbClr val="FFFFFF"/>
                </a:solidFill>
              </a:rPr>
              <a:t>Učili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jste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se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obtížnému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umění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spolupráce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ve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skupině</a:t>
            </a:r>
            <a:r>
              <a:rPr lang="pl-PL" sz="1800" dirty="0">
                <a:solidFill>
                  <a:srgbClr val="FFFFFF"/>
                </a:solidFill>
              </a:rPr>
              <a:t>.</a:t>
            </a:r>
          </a:p>
          <a:p>
            <a:r>
              <a:rPr lang="pl-PL" sz="1800" dirty="0" err="1">
                <a:solidFill>
                  <a:srgbClr val="FFFFFF"/>
                </a:solidFill>
              </a:rPr>
              <a:t>Měli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jste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možnost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prezentovat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svou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práci</a:t>
            </a:r>
            <a:r>
              <a:rPr lang="pl-PL" sz="1800" dirty="0">
                <a:solidFill>
                  <a:srgbClr val="FFFFFF"/>
                </a:solidFill>
              </a:rPr>
              <a:t> na </a:t>
            </a:r>
            <a:r>
              <a:rPr lang="pl-PL" sz="1800" dirty="0" err="1">
                <a:solidFill>
                  <a:srgbClr val="FFFFFF"/>
                </a:solidFill>
              </a:rPr>
              <a:t>fóru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třídy</a:t>
            </a:r>
            <a:r>
              <a:rPr lang="pl-PL" sz="1800" dirty="0">
                <a:solidFill>
                  <a:srgbClr val="FFFFFF"/>
                </a:solidFill>
              </a:rPr>
              <a:t> a </a:t>
            </a:r>
            <a:r>
              <a:rPr lang="pl-PL" sz="1800" dirty="0" err="1">
                <a:solidFill>
                  <a:srgbClr val="FFFFFF"/>
                </a:solidFill>
              </a:rPr>
              <a:t>tím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sdílet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své</a:t>
            </a:r>
            <a:r>
              <a:rPr lang="pl-PL" sz="1800" dirty="0">
                <a:solidFill>
                  <a:srgbClr val="FFFFFF"/>
                </a:solidFill>
              </a:rPr>
              <a:t> </a:t>
            </a:r>
            <a:r>
              <a:rPr lang="pl-PL" sz="1800" dirty="0" err="1">
                <a:solidFill>
                  <a:srgbClr val="FFFFFF"/>
                </a:solidFill>
              </a:rPr>
              <a:t>dovednosti</a:t>
            </a:r>
            <a:r>
              <a:rPr lang="pl-PL" sz="18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Sowa, Ptak, Książka, Wise, Natura, Znak">
            <a:extLst>
              <a:ext uri="{FF2B5EF4-FFF2-40B4-BE49-F238E27FC236}">
                <a16:creationId xmlns:a16="http://schemas.microsoft.com/office/drawing/2014/main" id="{0E43EDCD-A1B2-4BD5-834E-99DD8D7ED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r="27753" b="2"/>
          <a:stretch/>
        </p:blipFill>
        <p:spPr bwMode="auto">
          <a:xfrm>
            <a:off x="7744504" y="450943"/>
            <a:ext cx="3041483" cy="5956114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34E5BDC-1E16-43DB-4185-4E76A4554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43" y="6128573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1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F74439-83FF-3EBA-CDB0-C69A630C44FF}"/>
              </a:ext>
            </a:extLst>
          </p:cNvPr>
          <p:cNvSpPr txBox="1">
            <a:spLocks/>
          </p:cNvSpPr>
          <p:nvPr/>
        </p:nvSpPr>
        <p:spPr>
          <a:xfrm>
            <a:off x="3478223" y="426313"/>
            <a:ext cx="6884064" cy="65277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PRŮVODCE UČITELE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10070E-24C7-206F-A6F6-37B922592F4A}"/>
              </a:ext>
            </a:extLst>
          </p:cNvPr>
          <p:cNvSpPr txBox="1">
            <a:spLocks/>
          </p:cNvSpPr>
          <p:nvPr/>
        </p:nvSpPr>
        <p:spPr>
          <a:xfrm>
            <a:off x="1797521" y="1445342"/>
            <a:ext cx="7759434" cy="477847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75"/>
              </a:spcBef>
              <a:spcAft>
                <a:spcPts val="600"/>
              </a:spcAft>
            </a:pPr>
            <a:r>
              <a:rPr lang="pl-PL" sz="1400" dirty="0">
                <a:latin typeface="Trebuchet MS" pitchFamily="34"/>
              </a:rPr>
              <a:t> </a:t>
            </a:r>
            <a:r>
              <a:rPr lang="pl-PL" sz="2900" dirty="0" err="1"/>
              <a:t>Rozdělení</a:t>
            </a:r>
            <a:r>
              <a:rPr lang="pl-PL" sz="2900" dirty="0"/>
              <a:t> do skupin </a:t>
            </a:r>
            <a:r>
              <a:rPr lang="pl-PL" sz="2900" dirty="0" err="1"/>
              <a:t>může</a:t>
            </a:r>
            <a:r>
              <a:rPr lang="pl-PL" sz="2900" dirty="0"/>
              <a:t> </a:t>
            </a:r>
            <a:r>
              <a:rPr lang="pl-PL" sz="2900" dirty="0" err="1"/>
              <a:t>být</a:t>
            </a:r>
            <a:r>
              <a:rPr lang="pl-PL" sz="2900" dirty="0"/>
              <a:t> </a:t>
            </a:r>
            <a:r>
              <a:rPr lang="pl-PL" sz="2900" dirty="0" err="1"/>
              <a:t>provedeno</a:t>
            </a:r>
            <a:r>
              <a:rPr lang="pl-PL" sz="2900" dirty="0"/>
              <a:t> podle </a:t>
            </a:r>
            <a:r>
              <a:rPr lang="pl-PL" sz="2900" dirty="0" err="1"/>
              <a:t>jiných</a:t>
            </a:r>
            <a:r>
              <a:rPr lang="pl-PL" sz="2900" dirty="0"/>
              <a:t> </a:t>
            </a:r>
            <a:r>
              <a:rPr lang="pl-PL" sz="2900" dirty="0" err="1"/>
              <a:t>kritérií</a:t>
            </a:r>
            <a:r>
              <a:rPr lang="pl-PL" sz="2900" dirty="0"/>
              <a:t>, </a:t>
            </a:r>
            <a:r>
              <a:rPr lang="pl-PL" sz="2900" dirty="0" err="1"/>
              <a:t>například</a:t>
            </a:r>
            <a:r>
              <a:rPr lang="pl-PL" sz="2900" dirty="0"/>
              <a:t> podle </a:t>
            </a:r>
            <a:r>
              <a:rPr lang="pl-PL" sz="2900" dirty="0" err="1"/>
              <a:t>kognitivních</a:t>
            </a:r>
            <a:r>
              <a:rPr lang="pl-PL" sz="2900" dirty="0"/>
              <a:t> </a:t>
            </a:r>
            <a:r>
              <a:rPr lang="pl-PL" sz="2900" dirty="0" err="1"/>
              <a:t>schopností</a:t>
            </a:r>
            <a:r>
              <a:rPr lang="pl-PL" sz="2900" dirty="0"/>
              <a:t> </a:t>
            </a:r>
            <a:r>
              <a:rPr lang="pl-PL" sz="2900" dirty="0" err="1"/>
              <a:t>studentů</a:t>
            </a:r>
            <a:r>
              <a:rPr lang="pl-PL" sz="2900" dirty="0"/>
              <a:t>, </a:t>
            </a:r>
            <a:r>
              <a:rPr lang="pl-PL" sz="2900" dirty="0" err="1"/>
              <a:t>jejich</a:t>
            </a:r>
            <a:r>
              <a:rPr lang="pl-PL" sz="2900" dirty="0"/>
              <a:t> </a:t>
            </a:r>
            <a:r>
              <a:rPr lang="pl-PL" sz="2900" dirty="0" err="1"/>
              <a:t>dovedností</a:t>
            </a:r>
            <a:r>
              <a:rPr lang="pl-PL" sz="2900" dirty="0"/>
              <a:t>, </a:t>
            </a:r>
            <a:r>
              <a:rPr lang="pl-PL" sz="2900" dirty="0" err="1"/>
              <a:t>zájmů</a:t>
            </a:r>
            <a:r>
              <a:rPr lang="pl-PL" sz="2900" dirty="0"/>
              <a:t>, aby </a:t>
            </a:r>
            <a:r>
              <a:rPr lang="pl-PL" sz="2900" dirty="0" err="1"/>
              <a:t>se</a:t>
            </a:r>
            <a:r>
              <a:rPr lang="pl-PL" sz="2900" dirty="0"/>
              <a:t> </a:t>
            </a:r>
            <a:r>
              <a:rPr lang="pl-PL" sz="2900" dirty="0" err="1"/>
              <a:t>síly</a:t>
            </a:r>
            <a:r>
              <a:rPr lang="pl-PL" sz="2900" dirty="0"/>
              <a:t> </a:t>
            </a:r>
            <a:r>
              <a:rPr lang="pl-PL" sz="2900" dirty="0" err="1"/>
              <a:t>rovnoměrně</a:t>
            </a:r>
            <a:r>
              <a:rPr lang="pl-PL" sz="2900" dirty="0"/>
              <a:t> </a:t>
            </a:r>
            <a:r>
              <a:rPr lang="pl-PL" sz="2900" dirty="0" err="1"/>
              <a:t>rozložily</a:t>
            </a:r>
            <a:r>
              <a:rPr lang="pl-PL" sz="2900" dirty="0"/>
              <a:t> </a:t>
            </a:r>
            <a:r>
              <a:rPr lang="pl-PL" sz="2900" dirty="0" err="1"/>
              <a:t>mezi</a:t>
            </a:r>
            <a:r>
              <a:rPr lang="pl-PL" sz="2900" dirty="0"/>
              <a:t> </a:t>
            </a:r>
            <a:r>
              <a:rPr lang="pl-PL" sz="2900" dirty="0" err="1"/>
              <a:t>jednotlivé</a:t>
            </a:r>
            <a:r>
              <a:rPr lang="pl-PL" sz="2900" dirty="0"/>
              <a:t> skupiny.</a:t>
            </a:r>
          </a:p>
          <a:p>
            <a:pPr>
              <a:spcBef>
                <a:spcPts val="475"/>
              </a:spcBef>
              <a:spcAft>
                <a:spcPts val="600"/>
              </a:spcAft>
            </a:pPr>
            <a:r>
              <a:rPr lang="pl-PL" sz="2900" dirty="0" err="1"/>
              <a:t>Učitel</a:t>
            </a:r>
            <a:r>
              <a:rPr lang="pl-PL" sz="2900" dirty="0"/>
              <a:t> by </a:t>
            </a:r>
            <a:r>
              <a:rPr lang="pl-PL" sz="2900" dirty="0" err="1"/>
              <a:t>měl</a:t>
            </a:r>
            <a:r>
              <a:rPr lang="pl-PL" sz="2900" dirty="0"/>
              <a:t> </a:t>
            </a:r>
            <a:r>
              <a:rPr lang="pl-PL" sz="2900" dirty="0" err="1"/>
              <a:t>společně</a:t>
            </a:r>
            <a:r>
              <a:rPr lang="pl-PL" sz="2900" dirty="0"/>
              <a:t> s </a:t>
            </a:r>
            <a:r>
              <a:rPr lang="pl-PL" sz="2900" dirty="0" err="1"/>
              <a:t>žáky</a:t>
            </a:r>
            <a:r>
              <a:rPr lang="pl-PL" sz="2900" dirty="0"/>
              <a:t> </a:t>
            </a:r>
            <a:r>
              <a:rPr lang="pl-PL" sz="2900" dirty="0" err="1"/>
              <a:t>důkladně</a:t>
            </a:r>
            <a:r>
              <a:rPr lang="pl-PL" sz="2900" dirty="0"/>
              <a:t> </a:t>
            </a:r>
            <a:r>
              <a:rPr lang="pl-PL" sz="2900" dirty="0" err="1"/>
              <a:t>analyzovat</a:t>
            </a:r>
            <a:r>
              <a:rPr lang="pl-PL" sz="2900" dirty="0"/>
              <a:t> </a:t>
            </a:r>
            <a:r>
              <a:rPr lang="pl-PL" sz="2900" dirty="0" err="1"/>
              <a:t>obsahy</a:t>
            </a:r>
            <a:r>
              <a:rPr lang="pl-PL" sz="2900" dirty="0"/>
              <a:t> </a:t>
            </a:r>
            <a:r>
              <a:rPr lang="pl-PL" sz="2900" dirty="0" err="1"/>
              <a:t>až</a:t>
            </a:r>
            <a:r>
              <a:rPr lang="pl-PL" sz="2900" dirty="0"/>
              <a:t> do </a:t>
            </a:r>
            <a:r>
              <a:rPr lang="pl-PL" sz="2900" dirty="0" err="1"/>
              <a:t>okamžiku</a:t>
            </a:r>
            <a:r>
              <a:rPr lang="pl-PL" sz="2900" dirty="0"/>
              <a:t>, </a:t>
            </a:r>
            <a:r>
              <a:rPr lang="pl-PL" sz="2900" dirty="0" err="1"/>
              <a:t>kdy</a:t>
            </a:r>
            <a:r>
              <a:rPr lang="pl-PL" sz="2900" dirty="0"/>
              <a:t> </a:t>
            </a:r>
            <a:r>
              <a:rPr lang="pl-PL" sz="2900" dirty="0" err="1"/>
              <a:t>budou</a:t>
            </a:r>
            <a:r>
              <a:rPr lang="pl-PL" sz="2900" dirty="0"/>
              <a:t> </a:t>
            </a:r>
            <a:r>
              <a:rPr lang="pl-PL" sz="2900" dirty="0" err="1"/>
              <a:t>žáci</a:t>
            </a:r>
            <a:r>
              <a:rPr lang="pl-PL" sz="2900" dirty="0"/>
              <a:t> </a:t>
            </a:r>
            <a:r>
              <a:rPr lang="pl-PL" sz="2900" dirty="0" err="1"/>
              <a:t>rozumět</a:t>
            </a:r>
            <a:r>
              <a:rPr lang="pl-PL" sz="2900" dirty="0"/>
              <a:t>. </a:t>
            </a:r>
            <a:r>
              <a:rPr lang="pl-PL" sz="2900" dirty="0" err="1"/>
              <a:t>Nicméně</a:t>
            </a:r>
            <a:r>
              <a:rPr lang="pl-PL" sz="2900" dirty="0"/>
              <a:t> by </a:t>
            </a:r>
            <a:r>
              <a:rPr lang="pl-PL" sz="2900" dirty="0" err="1"/>
              <a:t>měl</a:t>
            </a:r>
            <a:r>
              <a:rPr lang="pl-PL" sz="2900" dirty="0"/>
              <a:t> </a:t>
            </a:r>
            <a:r>
              <a:rPr lang="pl-PL" sz="2900" dirty="0" err="1"/>
              <a:t>spíše</a:t>
            </a:r>
            <a:r>
              <a:rPr lang="pl-PL" sz="2900" dirty="0"/>
              <a:t> </a:t>
            </a:r>
            <a:r>
              <a:rPr lang="pl-PL" sz="2900" dirty="0" err="1"/>
              <a:t>sloužit</a:t>
            </a:r>
            <a:r>
              <a:rPr lang="pl-PL" sz="2900" dirty="0"/>
              <a:t> jako pomoc, </a:t>
            </a:r>
            <a:r>
              <a:rPr lang="pl-PL" sz="2900" dirty="0" err="1"/>
              <a:t>poradit</a:t>
            </a:r>
            <a:r>
              <a:rPr lang="pl-PL" sz="2900" dirty="0"/>
              <a:t>, </a:t>
            </a:r>
            <a:r>
              <a:rPr lang="pl-PL" sz="2900" dirty="0" err="1"/>
              <a:t>vysvětlit</a:t>
            </a:r>
            <a:r>
              <a:rPr lang="pl-PL" sz="2900" dirty="0"/>
              <a:t>, </a:t>
            </a:r>
            <a:r>
              <a:rPr lang="pl-PL" sz="2900" dirty="0" err="1"/>
              <a:t>než</a:t>
            </a:r>
            <a:r>
              <a:rPr lang="pl-PL" sz="2900" dirty="0"/>
              <a:t> aby </a:t>
            </a:r>
            <a:r>
              <a:rPr lang="pl-PL" sz="2900" dirty="0" err="1"/>
              <a:t>všechno</a:t>
            </a:r>
            <a:r>
              <a:rPr lang="pl-PL" sz="2900" dirty="0"/>
              <a:t> za </a:t>
            </a:r>
            <a:r>
              <a:rPr lang="pl-PL" sz="2900" dirty="0" err="1"/>
              <a:t>ně</a:t>
            </a:r>
            <a:r>
              <a:rPr lang="pl-PL" sz="2900" dirty="0"/>
              <a:t> </a:t>
            </a:r>
            <a:r>
              <a:rPr lang="pl-PL" sz="2900" dirty="0" err="1"/>
              <a:t>udělal</a:t>
            </a:r>
            <a:r>
              <a:rPr lang="pl-PL" sz="2900" dirty="0"/>
              <a:t>, </a:t>
            </a:r>
            <a:r>
              <a:rPr lang="pl-PL" sz="2900" dirty="0" err="1"/>
              <a:t>nebo</a:t>
            </a:r>
            <a:r>
              <a:rPr lang="pl-PL" sz="2900" dirty="0"/>
              <a:t> </a:t>
            </a:r>
            <a:r>
              <a:rPr lang="pl-PL" sz="2900" dirty="0" err="1"/>
              <a:t>nabídl</a:t>
            </a:r>
            <a:r>
              <a:rPr lang="pl-PL" sz="2900" dirty="0"/>
              <a:t> </a:t>
            </a:r>
            <a:r>
              <a:rPr lang="pl-PL" sz="2900" dirty="0" err="1"/>
              <a:t>hotová</a:t>
            </a:r>
            <a:r>
              <a:rPr lang="pl-PL" sz="2900" dirty="0"/>
              <a:t> </a:t>
            </a:r>
            <a:r>
              <a:rPr lang="pl-PL" sz="2900" dirty="0" err="1"/>
              <a:t>řešení</a:t>
            </a:r>
            <a:r>
              <a:rPr lang="pl-PL" sz="2900" dirty="0"/>
              <a:t>. Tato metoda </a:t>
            </a:r>
            <a:r>
              <a:rPr lang="pl-PL" sz="2900" dirty="0" err="1"/>
              <a:t>bude</a:t>
            </a:r>
            <a:r>
              <a:rPr lang="pl-PL" sz="2900" dirty="0"/>
              <a:t> </a:t>
            </a:r>
            <a:r>
              <a:rPr lang="pl-PL" sz="2900" dirty="0" err="1"/>
              <a:t>také</a:t>
            </a:r>
            <a:r>
              <a:rPr lang="pl-PL" sz="2900" dirty="0"/>
              <a:t> </a:t>
            </a:r>
            <a:r>
              <a:rPr lang="pl-PL" sz="2900" dirty="0" err="1"/>
              <a:t>dobrou</a:t>
            </a:r>
            <a:r>
              <a:rPr lang="pl-PL" sz="2900" dirty="0"/>
              <a:t> </a:t>
            </a:r>
            <a:r>
              <a:rPr lang="pl-PL" sz="2900" dirty="0" err="1"/>
              <a:t>formou</a:t>
            </a:r>
            <a:r>
              <a:rPr lang="pl-PL" sz="2900" dirty="0"/>
              <a:t> </a:t>
            </a:r>
            <a:r>
              <a:rPr lang="pl-PL" sz="2900" dirty="0" err="1"/>
              <a:t>přípravy</a:t>
            </a:r>
            <a:r>
              <a:rPr lang="pl-PL" sz="2900" dirty="0"/>
              <a:t> na </a:t>
            </a:r>
            <a:r>
              <a:rPr lang="pl-PL" sz="2900" dirty="0" err="1"/>
              <a:t>samostatnost</a:t>
            </a:r>
            <a:r>
              <a:rPr lang="pl-PL" sz="2900" dirty="0"/>
              <a:t>.</a:t>
            </a:r>
          </a:p>
          <a:p>
            <a:pPr>
              <a:spcBef>
                <a:spcPts val="475"/>
              </a:spcBef>
              <a:spcAft>
                <a:spcPts val="600"/>
              </a:spcAft>
            </a:pPr>
            <a:r>
              <a:rPr lang="pl-PL" sz="2900" dirty="0"/>
              <a:t>Jako </a:t>
            </a:r>
            <a:r>
              <a:rPr lang="pl-PL" sz="2900" dirty="0" err="1"/>
              <a:t>přípravu</a:t>
            </a:r>
            <a:r>
              <a:rPr lang="pl-PL" sz="2900" dirty="0"/>
              <a:t> na projekt by </a:t>
            </a:r>
            <a:r>
              <a:rPr lang="pl-PL" sz="2900" dirty="0" err="1"/>
              <a:t>se</a:t>
            </a:r>
            <a:r>
              <a:rPr lang="pl-PL" sz="2900" dirty="0"/>
              <a:t> </a:t>
            </a:r>
            <a:r>
              <a:rPr lang="pl-PL" sz="2900" dirty="0" err="1"/>
              <a:t>měli</a:t>
            </a:r>
            <a:r>
              <a:rPr lang="pl-PL" sz="2900" dirty="0"/>
              <a:t> </a:t>
            </a:r>
            <a:r>
              <a:rPr lang="pl-PL" sz="2900" dirty="0" err="1"/>
              <a:t>žáci</a:t>
            </a:r>
            <a:r>
              <a:rPr lang="pl-PL" sz="2900" dirty="0"/>
              <a:t> </a:t>
            </a:r>
            <a:r>
              <a:rPr lang="pl-PL" sz="2900" dirty="0" err="1"/>
              <a:t>požádat</a:t>
            </a:r>
            <a:r>
              <a:rPr lang="pl-PL" sz="2900" dirty="0"/>
              <a:t>, aby si </a:t>
            </a:r>
            <a:r>
              <a:rPr lang="pl-PL" sz="2900" dirty="0" err="1"/>
              <a:t>přinesli</a:t>
            </a:r>
            <a:r>
              <a:rPr lang="pl-PL" sz="2900" dirty="0"/>
              <a:t> z </a:t>
            </a:r>
            <a:r>
              <a:rPr lang="pl-PL" sz="2900" dirty="0" err="1"/>
              <a:t>domova</a:t>
            </a:r>
            <a:r>
              <a:rPr lang="pl-PL" sz="2900" dirty="0"/>
              <a:t> </a:t>
            </a:r>
            <a:r>
              <a:rPr lang="pl-PL" sz="2900" dirty="0" err="1"/>
              <a:t>deskové</a:t>
            </a:r>
            <a:r>
              <a:rPr lang="pl-PL" sz="2900" dirty="0"/>
              <a:t> </a:t>
            </a:r>
            <a:r>
              <a:rPr lang="pl-PL" sz="2900" dirty="0" err="1"/>
              <a:t>hry</a:t>
            </a:r>
            <a:r>
              <a:rPr lang="pl-PL" sz="2900" dirty="0"/>
              <a:t> (</a:t>
            </a:r>
            <a:r>
              <a:rPr lang="pl-PL" sz="2900" dirty="0" err="1"/>
              <a:t>pokud</a:t>
            </a:r>
            <a:r>
              <a:rPr lang="pl-PL" sz="2900" dirty="0"/>
              <a:t> to </a:t>
            </a:r>
            <a:r>
              <a:rPr lang="pl-PL" sz="2900" dirty="0" err="1"/>
              <a:t>není</a:t>
            </a:r>
            <a:r>
              <a:rPr lang="pl-PL" sz="2900" dirty="0"/>
              <a:t> </a:t>
            </a:r>
            <a:r>
              <a:rPr lang="pl-PL" sz="2900" dirty="0" err="1"/>
              <a:t>možné</a:t>
            </a:r>
            <a:r>
              <a:rPr lang="pl-PL" sz="2900" dirty="0"/>
              <a:t>, </a:t>
            </a:r>
            <a:r>
              <a:rPr lang="pl-PL" sz="2900" dirty="0" err="1"/>
              <a:t>učitel</a:t>
            </a:r>
            <a:r>
              <a:rPr lang="pl-PL" sz="2900" dirty="0"/>
              <a:t> by </a:t>
            </a:r>
            <a:r>
              <a:rPr lang="pl-PL" sz="2900" dirty="0" err="1"/>
              <a:t>se</a:t>
            </a:r>
            <a:r>
              <a:rPr lang="pl-PL" sz="2900" dirty="0"/>
              <a:t> </a:t>
            </a:r>
            <a:r>
              <a:rPr lang="pl-PL" sz="2900" dirty="0" err="1"/>
              <a:t>měl</a:t>
            </a:r>
            <a:r>
              <a:rPr lang="pl-PL" sz="2900" dirty="0"/>
              <a:t> o </a:t>
            </a:r>
            <a:r>
              <a:rPr lang="pl-PL" sz="2900" dirty="0" err="1"/>
              <a:t>ně</a:t>
            </a:r>
            <a:r>
              <a:rPr lang="pl-PL" sz="2900" dirty="0"/>
              <a:t> </a:t>
            </a:r>
            <a:r>
              <a:rPr lang="pl-PL" sz="2900" dirty="0" err="1"/>
              <a:t>postarat</a:t>
            </a:r>
            <a:r>
              <a:rPr lang="pl-PL" sz="2900" dirty="0"/>
              <a:t>).</a:t>
            </a:r>
          </a:p>
          <a:p>
            <a:pPr>
              <a:spcBef>
                <a:spcPts val="475"/>
              </a:spcBef>
              <a:spcAft>
                <a:spcPts val="600"/>
              </a:spcAft>
            </a:pPr>
            <a:r>
              <a:rPr lang="pl-PL" sz="2900" dirty="0" err="1"/>
              <a:t>Učitel</a:t>
            </a:r>
            <a:r>
              <a:rPr lang="pl-PL" sz="2900" dirty="0"/>
              <a:t> </a:t>
            </a:r>
            <a:r>
              <a:rPr lang="pl-PL" sz="2900" dirty="0" err="1"/>
              <a:t>může</a:t>
            </a:r>
            <a:r>
              <a:rPr lang="pl-PL" sz="2900" dirty="0"/>
              <a:t> </a:t>
            </a:r>
            <a:r>
              <a:rPr lang="pl-PL" sz="2900" dirty="0" err="1"/>
              <a:t>pomoci</a:t>
            </a:r>
            <a:r>
              <a:rPr lang="pl-PL" sz="2900" dirty="0"/>
              <a:t> </a:t>
            </a:r>
            <a:r>
              <a:rPr lang="pl-PL" sz="2900" dirty="0" err="1"/>
              <a:t>žákům</a:t>
            </a:r>
            <a:r>
              <a:rPr lang="pl-PL" sz="2900" dirty="0"/>
              <a:t> </a:t>
            </a:r>
            <a:r>
              <a:rPr lang="pl-PL" sz="2900" dirty="0" err="1"/>
              <a:t>vytvořením</a:t>
            </a:r>
            <a:r>
              <a:rPr lang="pl-PL" sz="2900" dirty="0"/>
              <a:t> </a:t>
            </a:r>
            <a:r>
              <a:rPr lang="pl-PL" sz="2900" dirty="0" err="1"/>
              <a:t>pracovního</a:t>
            </a:r>
            <a:r>
              <a:rPr lang="pl-PL" sz="2900" dirty="0"/>
              <a:t> </a:t>
            </a:r>
            <a:r>
              <a:rPr lang="pl-PL" sz="2900" dirty="0" err="1"/>
              <a:t>plánu</a:t>
            </a:r>
            <a:r>
              <a:rPr lang="pl-PL" sz="2900" dirty="0"/>
              <a:t>, </a:t>
            </a:r>
            <a:r>
              <a:rPr lang="pl-PL" sz="2900" dirty="0" err="1"/>
              <a:t>tím</a:t>
            </a:r>
            <a:r>
              <a:rPr lang="pl-PL" sz="2900" dirty="0"/>
              <a:t> </a:t>
            </a:r>
            <a:r>
              <a:rPr lang="pl-PL" sz="2900" dirty="0" err="1"/>
              <a:t>stanovit</a:t>
            </a:r>
            <a:r>
              <a:rPr lang="pl-PL" sz="2900" dirty="0"/>
              <a:t> </a:t>
            </a:r>
            <a:r>
              <a:rPr lang="pl-PL" sz="2900" dirty="0" err="1"/>
              <a:t>cíle</a:t>
            </a:r>
            <a:r>
              <a:rPr lang="pl-PL" sz="2900" dirty="0"/>
              <a:t> pro </a:t>
            </a:r>
            <a:r>
              <a:rPr lang="pl-PL" sz="2900" dirty="0" err="1"/>
              <a:t>jednotlivé</a:t>
            </a:r>
            <a:r>
              <a:rPr lang="pl-PL" sz="2900" dirty="0"/>
              <a:t> </a:t>
            </a:r>
            <a:r>
              <a:rPr lang="pl-PL" sz="2900" dirty="0" err="1"/>
              <a:t>lekce</a:t>
            </a:r>
            <a:r>
              <a:rPr lang="pl-PL" sz="2900" dirty="0"/>
              <a:t>. </a:t>
            </a:r>
            <a:r>
              <a:rPr lang="pl-PL" sz="2900" dirty="0" err="1"/>
              <a:t>Může</a:t>
            </a:r>
            <a:r>
              <a:rPr lang="pl-PL" sz="2900" dirty="0"/>
              <a:t> </a:t>
            </a:r>
            <a:r>
              <a:rPr lang="pl-PL" sz="2900" dirty="0" err="1"/>
              <a:t>také</a:t>
            </a:r>
            <a:r>
              <a:rPr lang="pl-PL" sz="2900" dirty="0"/>
              <a:t> </a:t>
            </a:r>
            <a:r>
              <a:rPr lang="pl-PL" sz="2900" dirty="0" err="1"/>
              <a:t>nechat</a:t>
            </a:r>
            <a:r>
              <a:rPr lang="pl-PL" sz="2900" dirty="0"/>
              <a:t> </a:t>
            </a:r>
            <a:r>
              <a:rPr lang="pl-PL" sz="2900" dirty="0" err="1"/>
              <a:t>žákům</a:t>
            </a:r>
            <a:r>
              <a:rPr lang="pl-PL" sz="2900" dirty="0"/>
              <a:t> </a:t>
            </a:r>
            <a:r>
              <a:rPr lang="pl-PL" sz="2900" dirty="0" err="1"/>
              <a:t>volnost</a:t>
            </a:r>
            <a:r>
              <a:rPr lang="pl-PL" sz="2900" dirty="0"/>
              <a:t> - pak si sami </a:t>
            </a:r>
            <a:r>
              <a:rPr lang="pl-PL" sz="2900" dirty="0" err="1"/>
              <a:t>stanoví</a:t>
            </a:r>
            <a:r>
              <a:rPr lang="pl-PL" sz="2900" dirty="0"/>
              <a:t> </a:t>
            </a:r>
            <a:r>
              <a:rPr lang="pl-PL" sz="2900" dirty="0" err="1"/>
              <a:t>plán</a:t>
            </a:r>
            <a:r>
              <a:rPr lang="pl-PL" sz="2900" dirty="0"/>
              <a:t> </a:t>
            </a:r>
            <a:r>
              <a:rPr lang="pl-PL" sz="2900" dirty="0" err="1"/>
              <a:t>práce</a:t>
            </a:r>
            <a:r>
              <a:rPr lang="pl-PL" sz="2900" dirty="0"/>
              <a:t>, </a:t>
            </a:r>
            <a:r>
              <a:rPr lang="pl-PL" sz="2900" dirty="0" err="1"/>
              <a:t>opírajíce</a:t>
            </a:r>
            <a:r>
              <a:rPr lang="pl-PL" sz="2900" dirty="0"/>
              <a:t> </a:t>
            </a:r>
            <a:r>
              <a:rPr lang="pl-PL" sz="2900" dirty="0" err="1"/>
              <a:t>se</a:t>
            </a:r>
            <a:r>
              <a:rPr lang="pl-PL" sz="2900" dirty="0"/>
              <a:t> o </a:t>
            </a:r>
            <a:r>
              <a:rPr lang="pl-PL" sz="2900" dirty="0" err="1"/>
              <a:t>navržené</a:t>
            </a:r>
            <a:r>
              <a:rPr lang="pl-PL" sz="2900" dirty="0"/>
              <a:t> </a:t>
            </a:r>
            <a:r>
              <a:rPr lang="pl-PL" sz="2900" dirty="0" err="1"/>
              <a:t>postupy</a:t>
            </a:r>
            <a:r>
              <a:rPr lang="pl-PL" sz="2900" dirty="0"/>
              <a:t>.</a:t>
            </a:r>
          </a:p>
          <a:p>
            <a:endParaRPr lang="pl-PL" sz="1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174C67-EE69-DF98-9C2A-C832A4345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43" y="6128573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90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F2BDA0-6462-0A47-A034-F1B67329DFE8}"/>
              </a:ext>
            </a:extLst>
          </p:cNvPr>
          <p:cNvSpPr txBox="1">
            <a:spLocks/>
          </p:cNvSpPr>
          <p:nvPr/>
        </p:nvSpPr>
        <p:spPr>
          <a:xfrm>
            <a:off x="3478223" y="426313"/>
            <a:ext cx="6884064" cy="652777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/>
              <a:t>PRŮVODCE UČITELE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B9A141-1709-ADA3-DFE5-EA7BB5DD415C}"/>
              </a:ext>
            </a:extLst>
          </p:cNvPr>
          <p:cNvSpPr txBox="1">
            <a:spLocks/>
          </p:cNvSpPr>
          <p:nvPr/>
        </p:nvSpPr>
        <p:spPr>
          <a:xfrm>
            <a:off x="1855489" y="1612490"/>
            <a:ext cx="8606034" cy="27530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75"/>
              </a:spcBef>
              <a:spcAft>
                <a:spcPts val="600"/>
              </a:spcAft>
            </a:pPr>
            <a:r>
              <a:rPr lang="pl-PL" sz="2000" dirty="0" err="1">
                <a:latin typeface="Trebuchet MS" pitchFamily="34"/>
              </a:rPr>
              <a:t>Časový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rámec</a:t>
            </a:r>
            <a:r>
              <a:rPr lang="pl-PL" sz="2000" dirty="0">
                <a:latin typeface="Trebuchet MS" pitchFamily="34"/>
              </a:rPr>
              <a:t> pro </a:t>
            </a:r>
            <a:r>
              <a:rPr lang="pl-PL" sz="2000" dirty="0" err="1">
                <a:latin typeface="Trebuchet MS" pitchFamily="34"/>
              </a:rPr>
              <a:t>realizaci</a:t>
            </a:r>
            <a:r>
              <a:rPr lang="pl-PL" sz="2000" dirty="0">
                <a:latin typeface="Trebuchet MS" pitchFamily="34"/>
              </a:rPr>
              <a:t> projektu by </a:t>
            </a:r>
            <a:r>
              <a:rPr lang="pl-PL" sz="2000" dirty="0" err="1">
                <a:latin typeface="Trebuchet MS" pitchFamily="34"/>
              </a:rPr>
              <a:t>měl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být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přizpůsoben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schopnostem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žáků</a:t>
            </a:r>
            <a:r>
              <a:rPr lang="pl-PL" sz="2000" dirty="0">
                <a:latin typeface="Trebuchet MS" pitchFamily="34"/>
              </a:rPr>
              <a:t>. </a:t>
            </a:r>
            <a:r>
              <a:rPr lang="pl-PL" sz="2000" dirty="0" err="1">
                <a:latin typeface="Trebuchet MS" pitchFamily="34"/>
              </a:rPr>
              <a:t>Není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stanovený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pevně</a:t>
            </a:r>
            <a:r>
              <a:rPr lang="pl-PL" sz="2000" dirty="0">
                <a:latin typeface="Trebuchet MS" pitchFamily="34"/>
              </a:rPr>
              <a:t>.</a:t>
            </a:r>
          </a:p>
          <a:p>
            <a:pPr>
              <a:spcBef>
                <a:spcPts val="475"/>
              </a:spcBef>
              <a:spcAft>
                <a:spcPts val="600"/>
              </a:spcAft>
            </a:pPr>
            <a:r>
              <a:rPr lang="pl-PL" sz="2000" dirty="0" err="1">
                <a:latin typeface="Trebuchet MS" pitchFamily="34"/>
              </a:rPr>
              <a:t>Také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lze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zavést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anonymní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hodnocení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prezentované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práce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dané</a:t>
            </a:r>
            <a:r>
              <a:rPr lang="pl-PL" sz="2000" dirty="0">
                <a:latin typeface="Trebuchet MS" pitchFamily="34"/>
              </a:rPr>
              <a:t> skupiny </a:t>
            </a:r>
            <a:r>
              <a:rPr lang="pl-PL" sz="2000" dirty="0" err="1">
                <a:latin typeface="Trebuchet MS" pitchFamily="34"/>
              </a:rPr>
              <a:t>ostatními</a:t>
            </a:r>
            <a:r>
              <a:rPr lang="pl-PL" sz="2000" dirty="0">
                <a:latin typeface="Trebuchet MS" pitchFamily="34"/>
              </a:rPr>
              <a:t> skupinami </a:t>
            </a:r>
            <a:r>
              <a:rPr lang="pl-PL" sz="2000" dirty="0" err="1">
                <a:latin typeface="Trebuchet MS" pitchFamily="34"/>
              </a:rPr>
              <a:t>žáků</a:t>
            </a:r>
            <a:r>
              <a:rPr lang="pl-PL" sz="2000" dirty="0">
                <a:latin typeface="Trebuchet MS" pitchFamily="34"/>
              </a:rPr>
              <a:t>.</a:t>
            </a:r>
          </a:p>
          <a:p>
            <a:pPr>
              <a:spcBef>
                <a:spcPts val="475"/>
              </a:spcBef>
              <a:spcAft>
                <a:spcPts val="600"/>
              </a:spcAft>
            </a:pPr>
            <a:r>
              <a:rPr lang="pl-PL" sz="2000" dirty="0" err="1">
                <a:latin typeface="Trebuchet MS" pitchFamily="34"/>
              </a:rPr>
              <a:t>Bylo</a:t>
            </a:r>
            <a:r>
              <a:rPr lang="pl-PL" sz="2000" dirty="0">
                <a:latin typeface="Trebuchet MS" pitchFamily="34"/>
              </a:rPr>
              <a:t> by </a:t>
            </a:r>
            <a:r>
              <a:rPr lang="pl-PL" sz="2000" dirty="0" err="1">
                <a:latin typeface="Trebuchet MS" pitchFamily="34"/>
              </a:rPr>
              <a:t>dobré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šířit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vytvořené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deskové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hry</a:t>
            </a:r>
            <a:r>
              <a:rPr lang="pl-PL" sz="2000" dirty="0">
                <a:latin typeface="Trebuchet MS" pitchFamily="34"/>
              </a:rPr>
              <a:t> po </a:t>
            </a:r>
            <a:r>
              <a:rPr lang="pl-PL" sz="2000" dirty="0" err="1">
                <a:latin typeface="Trebuchet MS" pitchFamily="34"/>
              </a:rPr>
              <a:t>celé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škole</a:t>
            </a:r>
            <a:r>
              <a:rPr lang="pl-PL" sz="2000" dirty="0">
                <a:latin typeface="Trebuchet MS" pitchFamily="34"/>
              </a:rPr>
              <a:t>, aby </a:t>
            </a:r>
            <a:r>
              <a:rPr lang="pl-PL" sz="2000" dirty="0" err="1">
                <a:latin typeface="Trebuchet MS" pitchFamily="34"/>
              </a:rPr>
              <a:t>žáci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viděli</a:t>
            </a:r>
            <a:r>
              <a:rPr lang="pl-PL" sz="2000" dirty="0">
                <a:latin typeface="Trebuchet MS" pitchFamily="34"/>
              </a:rPr>
              <a:t>, </a:t>
            </a:r>
            <a:r>
              <a:rPr lang="pl-PL" sz="2000" dirty="0" err="1">
                <a:latin typeface="Trebuchet MS" pitchFamily="34"/>
              </a:rPr>
              <a:t>že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jejich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práce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má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praktické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využití</a:t>
            </a:r>
            <a:r>
              <a:rPr lang="pl-PL" sz="2000" dirty="0">
                <a:latin typeface="Trebuchet MS" pitchFamily="34"/>
              </a:rPr>
              <a:t>. </a:t>
            </a:r>
            <a:r>
              <a:rPr lang="pl-PL" sz="2000" dirty="0" err="1">
                <a:latin typeface="Trebuchet MS" pitchFamily="34"/>
              </a:rPr>
              <a:t>Bude</a:t>
            </a:r>
            <a:r>
              <a:rPr lang="pl-PL" sz="2000" dirty="0">
                <a:latin typeface="Trebuchet MS" pitchFamily="34"/>
              </a:rPr>
              <a:t> to pro </a:t>
            </a:r>
            <a:r>
              <a:rPr lang="pl-PL" sz="2000" dirty="0" err="1">
                <a:latin typeface="Trebuchet MS" pitchFamily="34"/>
              </a:rPr>
              <a:t>ně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formou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ocenění</a:t>
            </a:r>
            <a:r>
              <a:rPr lang="pl-PL" sz="2000" dirty="0">
                <a:latin typeface="Trebuchet MS" pitchFamily="34"/>
              </a:rPr>
              <a:t> a </a:t>
            </a:r>
            <a:r>
              <a:rPr lang="pl-PL" sz="2000" dirty="0" err="1">
                <a:latin typeface="Trebuchet MS" pitchFamily="34"/>
              </a:rPr>
              <a:t>pozitivního</a:t>
            </a:r>
            <a:r>
              <a:rPr lang="pl-PL" sz="2000" dirty="0">
                <a:latin typeface="Trebuchet MS" pitchFamily="34"/>
              </a:rPr>
              <a:t> </a:t>
            </a:r>
            <a:r>
              <a:rPr lang="pl-PL" sz="2000" dirty="0" err="1">
                <a:latin typeface="Trebuchet MS" pitchFamily="34"/>
              </a:rPr>
              <a:t>posílení</a:t>
            </a:r>
            <a:r>
              <a:rPr lang="pl-PL" sz="2000" dirty="0">
                <a:latin typeface="Trebuchet MS" pitchFamily="34"/>
              </a:rPr>
              <a:t>.</a:t>
            </a: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9590CA6-C942-5937-D5F3-6D0840F77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43" y="6128573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4754A9E-D736-C6FA-7A42-232E7A250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40" y="6000754"/>
            <a:ext cx="1744278" cy="55696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6288E86-44F8-0517-396D-CE0B2ACAD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59" y="463299"/>
            <a:ext cx="6672282" cy="139981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520B7B1-261B-A81C-2BCB-3863FF6F23C9}"/>
              </a:ext>
            </a:extLst>
          </p:cNvPr>
          <p:cNvSpPr txBox="1"/>
          <p:nvPr/>
        </p:nvSpPr>
        <p:spPr>
          <a:xfrm>
            <a:off x="904568" y="2669086"/>
            <a:ext cx="9927303" cy="126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4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8DA2B9-EBFD-4696-BDA9-6C7D21A16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ÚVOD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4346C-ACBC-486A-AE3A-9232B4CDC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78" y="2094590"/>
            <a:ext cx="10515600" cy="4357138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dirty="0" err="1">
                <a:solidFill>
                  <a:srgbClr val="0070C0"/>
                </a:solidFill>
              </a:rPr>
              <a:t>Vítejte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moji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drazí</a:t>
            </a:r>
            <a:r>
              <a:rPr lang="pl-PL" dirty="0">
                <a:solidFill>
                  <a:srgbClr val="0070C0"/>
                </a:solidFill>
              </a:rPr>
              <a:t>!</a:t>
            </a:r>
          </a:p>
          <a:p>
            <a:pPr marL="0" lvl="0" indent="0" algn="ctr">
              <a:buNone/>
            </a:pPr>
            <a:r>
              <a:rPr lang="pl-PL" dirty="0" err="1">
                <a:solidFill>
                  <a:srgbClr val="0070C0"/>
                </a:solidFill>
              </a:rPr>
              <a:t>Máte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rádi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deskové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hry</a:t>
            </a:r>
            <a:r>
              <a:rPr lang="pl-PL" dirty="0">
                <a:solidFill>
                  <a:srgbClr val="0070C0"/>
                </a:solidFill>
              </a:rPr>
              <a:t>? </a:t>
            </a:r>
            <a:r>
              <a:rPr lang="pl-PL" dirty="0" err="1">
                <a:solidFill>
                  <a:srgbClr val="0070C0"/>
                </a:solidFill>
              </a:rPr>
              <a:t>Znáte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Číňana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Houbáčky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nebo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jiné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hry</a:t>
            </a:r>
            <a:r>
              <a:rPr lang="pl-PL" dirty="0">
                <a:solidFill>
                  <a:srgbClr val="0070C0"/>
                </a:solidFill>
              </a:rPr>
              <a:t>?</a:t>
            </a:r>
          </a:p>
          <a:p>
            <a:pPr marL="0" lvl="0" indent="0" algn="ctr">
              <a:buNone/>
            </a:pPr>
            <a:r>
              <a:rPr lang="pl-PL" dirty="0" err="1">
                <a:solidFill>
                  <a:srgbClr val="0070C0"/>
                </a:solidFill>
              </a:rPr>
              <a:t>Dnešním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úkolem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bude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vytvoření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takové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deskové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hry</a:t>
            </a:r>
            <a:r>
              <a:rPr lang="pl-PL" dirty="0">
                <a:solidFill>
                  <a:srgbClr val="0070C0"/>
                </a:solidFill>
              </a:rPr>
              <a:t> s </a:t>
            </a:r>
            <a:r>
              <a:rPr lang="pl-PL" dirty="0" err="1">
                <a:solidFill>
                  <a:srgbClr val="0070C0"/>
                </a:solidFill>
              </a:rPr>
              <a:t>matematickým</a:t>
            </a:r>
            <a:r>
              <a:rPr lang="pl-PL" dirty="0">
                <a:solidFill>
                  <a:srgbClr val="0070C0"/>
                </a:solidFill>
              </a:rPr>
              <a:t> charakterem. </a:t>
            </a:r>
            <a:r>
              <a:rPr lang="pl-PL" dirty="0" err="1">
                <a:solidFill>
                  <a:srgbClr val="0070C0"/>
                </a:solidFill>
              </a:rPr>
              <a:t>Cílem</a:t>
            </a:r>
            <a:r>
              <a:rPr lang="pl-PL" dirty="0">
                <a:solidFill>
                  <a:srgbClr val="0070C0"/>
                </a:solidFill>
              </a:rPr>
              <a:t> je </a:t>
            </a:r>
            <a:r>
              <a:rPr lang="pl-PL" dirty="0" err="1">
                <a:solidFill>
                  <a:srgbClr val="0070C0"/>
                </a:solidFill>
              </a:rPr>
              <a:t>naučit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počítat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myslet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řešit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úkoly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atd</a:t>
            </a:r>
            <a:r>
              <a:rPr lang="pl-PL" dirty="0">
                <a:solidFill>
                  <a:srgbClr val="0070C0"/>
                </a:solidFill>
              </a:rPr>
              <a:t>. </a:t>
            </a:r>
            <a:r>
              <a:rPr lang="pl-PL" dirty="0" err="1">
                <a:solidFill>
                  <a:srgbClr val="0070C0"/>
                </a:solidFill>
              </a:rPr>
              <a:t>během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hraní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spojit</a:t>
            </a:r>
            <a:r>
              <a:rPr lang="pl-PL" dirty="0">
                <a:solidFill>
                  <a:srgbClr val="0070C0"/>
                </a:solidFill>
              </a:rPr>
              <a:t> tedy </a:t>
            </a:r>
            <a:r>
              <a:rPr lang="pl-PL" dirty="0" err="1">
                <a:solidFill>
                  <a:srgbClr val="0070C0"/>
                </a:solidFill>
              </a:rPr>
              <a:t>příjemné</a:t>
            </a:r>
            <a:r>
              <a:rPr lang="pl-PL" dirty="0">
                <a:solidFill>
                  <a:srgbClr val="0070C0"/>
                </a:solidFill>
              </a:rPr>
              <a:t> s </a:t>
            </a:r>
            <a:r>
              <a:rPr lang="pl-PL" dirty="0" err="1">
                <a:solidFill>
                  <a:srgbClr val="0070C0"/>
                </a:solidFill>
              </a:rPr>
              <a:t>užitečným</a:t>
            </a:r>
            <a:r>
              <a:rPr lang="pl-PL" dirty="0">
                <a:solidFill>
                  <a:srgbClr val="0070C0"/>
                </a:solidFill>
              </a:rPr>
              <a:t>. </a:t>
            </a:r>
            <a:r>
              <a:rPr lang="pl-PL" dirty="0" err="1">
                <a:solidFill>
                  <a:srgbClr val="0070C0"/>
                </a:solidFill>
              </a:rPr>
              <a:t>Doufám</a:t>
            </a:r>
            <a:r>
              <a:rPr lang="pl-PL" dirty="0">
                <a:solidFill>
                  <a:srgbClr val="0070C0"/>
                </a:solidFill>
              </a:rPr>
              <a:t>, </a:t>
            </a:r>
            <a:r>
              <a:rPr lang="pl-PL" dirty="0" err="1">
                <a:solidFill>
                  <a:srgbClr val="0070C0"/>
                </a:solidFill>
              </a:rPr>
              <a:t>že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se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budete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dobře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bavit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při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tvorbě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vaší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vlastní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deskové</a:t>
            </a:r>
            <a:r>
              <a:rPr lang="pl-PL" dirty="0">
                <a:solidFill>
                  <a:srgbClr val="0070C0"/>
                </a:solidFill>
              </a:rPr>
              <a:t> </a:t>
            </a:r>
            <a:r>
              <a:rPr lang="pl-PL" dirty="0" err="1">
                <a:solidFill>
                  <a:srgbClr val="0070C0"/>
                </a:solidFill>
              </a:rPr>
              <a:t>hry</a:t>
            </a:r>
            <a:r>
              <a:rPr lang="pl-PL" dirty="0">
                <a:solidFill>
                  <a:srgbClr val="0070C0"/>
                </a:solidFill>
              </a:rPr>
              <a:t>. </a:t>
            </a:r>
          </a:p>
          <a:p>
            <a:pPr marL="0" lvl="0" indent="0" algn="ctr">
              <a:buNone/>
            </a:pPr>
            <a:r>
              <a:rPr lang="pl-PL" dirty="0" err="1">
                <a:solidFill>
                  <a:srgbClr val="0070C0"/>
                </a:solidFill>
              </a:rPr>
              <a:t>Vítejte</a:t>
            </a:r>
            <a:r>
              <a:rPr lang="pl-PL" dirty="0">
                <a:solidFill>
                  <a:srgbClr val="0070C0"/>
                </a:solidFill>
              </a:rPr>
              <a:t>!</a:t>
            </a:r>
            <a:endParaRPr lang="pl-PL" dirty="0"/>
          </a:p>
        </p:txBody>
      </p:sp>
      <p:sp>
        <p:nvSpPr>
          <p:cNvPr id="5" name="Schemat blokowy: łącznik 4">
            <a:extLst>
              <a:ext uri="{FF2B5EF4-FFF2-40B4-BE49-F238E27FC236}">
                <a16:creationId xmlns:a16="http://schemas.microsoft.com/office/drawing/2014/main" id="{FC3A5B5B-99A3-4DD8-8419-8F58C518DBBF}"/>
              </a:ext>
            </a:extLst>
          </p:cNvPr>
          <p:cNvSpPr/>
          <p:nvPr/>
        </p:nvSpPr>
        <p:spPr>
          <a:xfrm>
            <a:off x="10842150" y="365125"/>
            <a:ext cx="617174" cy="620884"/>
          </a:xfrm>
          <a:prstGeom prst="flowChartConnector">
            <a:avLst/>
          </a:prstGeom>
          <a:solidFill>
            <a:srgbClr val="7890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chemat blokowy: łącznik 15">
            <a:extLst>
              <a:ext uri="{FF2B5EF4-FFF2-40B4-BE49-F238E27FC236}">
                <a16:creationId xmlns:a16="http://schemas.microsoft.com/office/drawing/2014/main" id="{8886074C-6E6B-42F5-8F26-047744492047}"/>
              </a:ext>
            </a:extLst>
          </p:cNvPr>
          <p:cNvSpPr/>
          <p:nvPr/>
        </p:nvSpPr>
        <p:spPr>
          <a:xfrm>
            <a:off x="9607802" y="691419"/>
            <a:ext cx="617174" cy="620884"/>
          </a:xfrm>
          <a:prstGeom prst="flowChartConnector">
            <a:avLst/>
          </a:prstGeom>
          <a:solidFill>
            <a:srgbClr val="DE2E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chemat blokowy: łącznik 16">
            <a:extLst>
              <a:ext uri="{FF2B5EF4-FFF2-40B4-BE49-F238E27FC236}">
                <a16:creationId xmlns:a16="http://schemas.microsoft.com/office/drawing/2014/main" id="{DBFF84AE-008A-4620-82C7-224A461E107D}"/>
              </a:ext>
            </a:extLst>
          </p:cNvPr>
          <p:cNvSpPr/>
          <p:nvPr/>
        </p:nvSpPr>
        <p:spPr>
          <a:xfrm>
            <a:off x="10224976" y="500062"/>
            <a:ext cx="617174" cy="62088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chemat blokowy: łącznik 17">
            <a:extLst>
              <a:ext uri="{FF2B5EF4-FFF2-40B4-BE49-F238E27FC236}">
                <a16:creationId xmlns:a16="http://schemas.microsoft.com/office/drawing/2014/main" id="{3A6CD6F1-1A6F-473C-A4CC-DAFC73379D2D}"/>
              </a:ext>
            </a:extLst>
          </p:cNvPr>
          <p:cNvSpPr/>
          <p:nvPr/>
        </p:nvSpPr>
        <p:spPr>
          <a:xfrm>
            <a:off x="9096152" y="1065067"/>
            <a:ext cx="617174" cy="620884"/>
          </a:xfrm>
          <a:prstGeom prst="flowChartConnector">
            <a:avLst/>
          </a:prstGeom>
          <a:solidFill>
            <a:srgbClr val="D43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chemat blokowy: łącznik 18">
            <a:extLst>
              <a:ext uri="{FF2B5EF4-FFF2-40B4-BE49-F238E27FC236}">
                <a16:creationId xmlns:a16="http://schemas.microsoft.com/office/drawing/2014/main" id="{BC7A61CC-D9DD-4BEB-B4FD-93D3AB6F392D}"/>
              </a:ext>
            </a:extLst>
          </p:cNvPr>
          <p:cNvSpPr/>
          <p:nvPr/>
        </p:nvSpPr>
        <p:spPr>
          <a:xfrm>
            <a:off x="8495907" y="1282737"/>
            <a:ext cx="617174" cy="620884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chemat blokowy: łącznik 19">
            <a:extLst>
              <a:ext uri="{FF2B5EF4-FFF2-40B4-BE49-F238E27FC236}">
                <a16:creationId xmlns:a16="http://schemas.microsoft.com/office/drawing/2014/main" id="{A8B5F9B3-5774-47F9-99C7-4173B96663A5}"/>
              </a:ext>
            </a:extLst>
          </p:cNvPr>
          <p:cNvSpPr/>
          <p:nvPr/>
        </p:nvSpPr>
        <p:spPr>
          <a:xfrm>
            <a:off x="7927033" y="1050034"/>
            <a:ext cx="617174" cy="620884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chemat blokowy: łącznik 20">
            <a:extLst>
              <a:ext uri="{FF2B5EF4-FFF2-40B4-BE49-F238E27FC236}">
                <a16:creationId xmlns:a16="http://schemas.microsoft.com/office/drawing/2014/main" id="{DFC575B3-DD8E-4A44-B967-319B11672973}"/>
              </a:ext>
            </a:extLst>
          </p:cNvPr>
          <p:cNvSpPr/>
          <p:nvPr/>
        </p:nvSpPr>
        <p:spPr>
          <a:xfrm>
            <a:off x="7424327" y="709742"/>
            <a:ext cx="617174" cy="620884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chemat blokowy: łącznik 21">
            <a:extLst>
              <a:ext uri="{FF2B5EF4-FFF2-40B4-BE49-F238E27FC236}">
                <a16:creationId xmlns:a16="http://schemas.microsoft.com/office/drawing/2014/main" id="{85B5FAEB-4F3E-455E-8E08-32F961805617}"/>
              </a:ext>
            </a:extLst>
          </p:cNvPr>
          <p:cNvSpPr/>
          <p:nvPr/>
        </p:nvSpPr>
        <p:spPr>
          <a:xfrm>
            <a:off x="6874661" y="355979"/>
            <a:ext cx="617174" cy="620884"/>
          </a:xfrm>
          <a:prstGeom prst="flowChartConnector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chemat blokowy: łącznik 22">
            <a:extLst>
              <a:ext uri="{FF2B5EF4-FFF2-40B4-BE49-F238E27FC236}">
                <a16:creationId xmlns:a16="http://schemas.microsoft.com/office/drawing/2014/main" id="{733AC6C0-D05F-4216-8CD6-DF1008E55BD4}"/>
              </a:ext>
            </a:extLst>
          </p:cNvPr>
          <p:cNvSpPr/>
          <p:nvPr/>
        </p:nvSpPr>
        <p:spPr>
          <a:xfrm>
            <a:off x="11336871" y="697820"/>
            <a:ext cx="775460" cy="732890"/>
          </a:xfrm>
          <a:prstGeom prst="flowChartConnector">
            <a:avLst/>
          </a:prstGeom>
          <a:solidFill>
            <a:srgbClr val="447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chemat blokowy: łącznik 23">
            <a:extLst>
              <a:ext uri="{FF2B5EF4-FFF2-40B4-BE49-F238E27FC236}">
                <a16:creationId xmlns:a16="http://schemas.microsoft.com/office/drawing/2014/main" id="{82DF4B7A-9D35-422C-A69A-E843EED4CBD4}"/>
              </a:ext>
            </a:extLst>
          </p:cNvPr>
          <p:cNvSpPr/>
          <p:nvPr/>
        </p:nvSpPr>
        <p:spPr>
          <a:xfrm>
            <a:off x="6242741" y="451577"/>
            <a:ext cx="617174" cy="620884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chemat blokowy: łącznik 24">
            <a:extLst>
              <a:ext uri="{FF2B5EF4-FFF2-40B4-BE49-F238E27FC236}">
                <a16:creationId xmlns:a16="http://schemas.microsoft.com/office/drawing/2014/main" id="{41B46C17-240C-4593-98C3-76073A7C687F}"/>
              </a:ext>
            </a:extLst>
          </p:cNvPr>
          <p:cNvSpPr/>
          <p:nvPr/>
        </p:nvSpPr>
        <p:spPr>
          <a:xfrm>
            <a:off x="5928601" y="966405"/>
            <a:ext cx="617174" cy="62088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chemat blokowy: łącznik 25">
            <a:extLst>
              <a:ext uri="{FF2B5EF4-FFF2-40B4-BE49-F238E27FC236}">
                <a16:creationId xmlns:a16="http://schemas.microsoft.com/office/drawing/2014/main" id="{3ED60E0D-7596-4D18-BBA9-1F5EBDCBBD01}"/>
              </a:ext>
            </a:extLst>
          </p:cNvPr>
          <p:cNvSpPr/>
          <p:nvPr/>
        </p:nvSpPr>
        <p:spPr>
          <a:xfrm>
            <a:off x="5404644" y="1310028"/>
            <a:ext cx="617174" cy="62088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chemat blokowy: łącznik 26">
            <a:extLst>
              <a:ext uri="{FF2B5EF4-FFF2-40B4-BE49-F238E27FC236}">
                <a16:creationId xmlns:a16="http://schemas.microsoft.com/office/drawing/2014/main" id="{7C8786D1-1E7A-46AB-A07B-C7978A08CE3D}"/>
              </a:ext>
            </a:extLst>
          </p:cNvPr>
          <p:cNvSpPr/>
          <p:nvPr/>
        </p:nvSpPr>
        <p:spPr>
          <a:xfrm>
            <a:off x="5011305" y="828346"/>
            <a:ext cx="617174" cy="620884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chemat blokowy: łącznik 27">
            <a:extLst>
              <a:ext uri="{FF2B5EF4-FFF2-40B4-BE49-F238E27FC236}">
                <a16:creationId xmlns:a16="http://schemas.microsoft.com/office/drawing/2014/main" id="{1B5FE1CB-8122-41E4-82E0-9820AC70E974}"/>
              </a:ext>
            </a:extLst>
          </p:cNvPr>
          <p:cNvSpPr/>
          <p:nvPr/>
        </p:nvSpPr>
        <p:spPr>
          <a:xfrm>
            <a:off x="11500315" y="1000837"/>
            <a:ext cx="136230" cy="1432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chemat blokowy: łącznik 28">
            <a:extLst>
              <a:ext uri="{FF2B5EF4-FFF2-40B4-BE49-F238E27FC236}">
                <a16:creationId xmlns:a16="http://schemas.microsoft.com/office/drawing/2014/main" id="{E760B9D3-D121-4D8A-BAAE-BAC4BE8203F1}"/>
              </a:ext>
            </a:extLst>
          </p:cNvPr>
          <p:cNvSpPr/>
          <p:nvPr/>
        </p:nvSpPr>
        <p:spPr>
          <a:xfrm>
            <a:off x="11781982" y="1000837"/>
            <a:ext cx="136230" cy="1432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Monopol, Gry, Kostki Do Gry, Strategii">
            <a:extLst>
              <a:ext uri="{FF2B5EF4-FFF2-40B4-BE49-F238E27FC236}">
                <a16:creationId xmlns:a16="http://schemas.microsoft.com/office/drawing/2014/main" id="{936E2E49-14EF-459C-8F7C-64F2030A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8" y="4770004"/>
            <a:ext cx="2204038" cy="151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1B858728-F3EF-4659-A0EF-3B4426BDA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37" y="6086439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5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Farby, Kolorowe, Grafika, Barwa">
            <a:extLst>
              <a:ext uri="{FF2B5EF4-FFF2-40B4-BE49-F238E27FC236}">
                <a16:creationId xmlns:a16="http://schemas.microsoft.com/office/drawing/2014/main" id="{F9730B3B-7C86-44BC-9BC4-4D6025D5E1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1" b="34277"/>
          <a:stretch/>
        </p:blipFill>
        <p:spPr bwMode="auto">
          <a:xfrm>
            <a:off x="6430117" y="365124"/>
            <a:ext cx="5823213" cy="2124533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saki, Filc, Kolor, Długopis Z Włókna">
            <a:extLst>
              <a:ext uri="{FF2B5EF4-FFF2-40B4-BE49-F238E27FC236}">
                <a16:creationId xmlns:a16="http://schemas.microsoft.com/office/drawing/2014/main" id="{DD4B67C7-284F-41C5-AEFF-745CBDF69E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6" b="22609"/>
          <a:stretch/>
        </p:blipFill>
        <p:spPr bwMode="auto">
          <a:xfrm>
            <a:off x="7451994" y="2489658"/>
            <a:ext cx="4740004" cy="2082341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redki, Kolorować, Kolor, Malowanie">
            <a:extLst>
              <a:ext uri="{FF2B5EF4-FFF2-40B4-BE49-F238E27FC236}">
                <a16:creationId xmlns:a16="http://schemas.microsoft.com/office/drawing/2014/main" id="{A49AC5D0-AA0A-49DA-9C79-C8C250737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7" b="5574"/>
          <a:stretch/>
        </p:blipFill>
        <p:spPr bwMode="auto">
          <a:xfrm>
            <a:off x="8416840" y="4571999"/>
            <a:ext cx="3775160" cy="2082341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BD21CF5-8590-49DA-97CD-0A22AC18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151" y="214593"/>
            <a:ext cx="5191125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CF810E-8E0D-425E-AFE1-8E2DDB1E4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55" y="1406295"/>
            <a:ext cx="5828010" cy="448627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1. </a:t>
            </a:r>
            <a:r>
              <a:rPr lang="pl-PL" sz="2000" dirty="0" err="1">
                <a:solidFill>
                  <a:schemeClr val="bg1"/>
                </a:solidFill>
              </a:rPr>
              <a:t>Budete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pracovat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skupinách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ideálně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skupinách</a:t>
            </a:r>
            <a:r>
              <a:rPr lang="pl-PL" sz="2000" dirty="0">
                <a:solidFill>
                  <a:schemeClr val="bg1"/>
                </a:solidFill>
              </a:rPr>
              <a:t> o 3-4 </a:t>
            </a:r>
            <a:r>
              <a:rPr lang="pl-PL" sz="2000" dirty="0" err="1">
                <a:solidFill>
                  <a:schemeClr val="bg1"/>
                </a:solidFill>
              </a:rPr>
              <a:t>osobách</a:t>
            </a:r>
            <a:r>
              <a:rPr lang="pl-PL" sz="2000" dirty="0">
                <a:solidFill>
                  <a:schemeClr val="bg1"/>
                </a:solidFill>
              </a:rPr>
              <a:t>. </a:t>
            </a:r>
            <a:r>
              <a:rPr lang="pl-PL" sz="2000" dirty="0" err="1">
                <a:solidFill>
                  <a:schemeClr val="bg1"/>
                </a:solidFill>
              </a:rPr>
              <a:t>Každá</a:t>
            </a:r>
            <a:r>
              <a:rPr lang="pl-PL" sz="2000" dirty="0">
                <a:solidFill>
                  <a:schemeClr val="bg1"/>
                </a:solidFill>
              </a:rPr>
              <a:t> skupina si sama </a:t>
            </a:r>
            <a:r>
              <a:rPr lang="pl-PL" sz="2000" dirty="0" err="1">
                <a:solidFill>
                  <a:schemeClr val="bg1"/>
                </a:solidFill>
              </a:rPr>
              <a:t>rozhodne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jakou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technikou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vyrobí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svou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hru</a:t>
            </a:r>
            <a:r>
              <a:rPr lang="pl-PL" sz="2000" dirty="0">
                <a:solidFill>
                  <a:schemeClr val="bg1"/>
                </a:solidFill>
              </a:rPr>
              <a:t>. </a:t>
            </a:r>
            <a:r>
              <a:rPr lang="pl-PL" sz="2000" dirty="0" err="1">
                <a:solidFill>
                  <a:schemeClr val="bg1"/>
                </a:solidFill>
              </a:rPr>
              <a:t>Můžou</a:t>
            </a:r>
            <a:r>
              <a:rPr lang="pl-PL" sz="2000" dirty="0">
                <a:solidFill>
                  <a:schemeClr val="bg1"/>
                </a:solidFill>
              </a:rPr>
              <a:t> to </a:t>
            </a:r>
            <a:r>
              <a:rPr lang="pl-PL" sz="2000" dirty="0" err="1">
                <a:solidFill>
                  <a:schemeClr val="bg1"/>
                </a:solidFill>
              </a:rPr>
              <a:t>být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pastelky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barvy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fixy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vystřihovánky</a:t>
            </a:r>
            <a:r>
              <a:rPr lang="pl-PL" sz="2000" dirty="0">
                <a:solidFill>
                  <a:schemeClr val="bg1"/>
                </a:solidFill>
              </a:rPr>
              <a:t>... co </a:t>
            </a:r>
            <a:r>
              <a:rPr lang="pl-PL" sz="2000" dirty="0" err="1">
                <a:solidFill>
                  <a:schemeClr val="bg1"/>
                </a:solidFill>
              </a:rPr>
              <a:t>vás</a:t>
            </a:r>
            <a:r>
              <a:rPr lang="pl-PL" sz="2000" dirty="0">
                <a:solidFill>
                  <a:schemeClr val="bg1"/>
                </a:solidFill>
              </a:rPr>
              <a:t> jen </a:t>
            </a:r>
            <a:r>
              <a:rPr lang="pl-PL" sz="2000" dirty="0" err="1">
                <a:solidFill>
                  <a:schemeClr val="bg1"/>
                </a:solidFill>
              </a:rPr>
              <a:t>napadne</a:t>
            </a:r>
            <a:r>
              <a:rPr lang="pl-PL" sz="2000" dirty="0">
                <a:solidFill>
                  <a:schemeClr val="bg1"/>
                </a:solidFill>
              </a:rPr>
              <a:t>, co </a:t>
            </a:r>
            <a:r>
              <a:rPr lang="pl-PL" sz="2000" dirty="0" err="1">
                <a:solidFill>
                  <a:schemeClr val="bg1"/>
                </a:solidFill>
              </a:rPr>
              <a:t>se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vám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líbí</a:t>
            </a:r>
            <a:r>
              <a:rPr lang="pl-PL" sz="2000" dirty="0">
                <a:solidFill>
                  <a:schemeClr val="bg1"/>
                </a:solidFill>
              </a:rPr>
              <a:t>, co </a:t>
            </a:r>
            <a:r>
              <a:rPr lang="pl-PL" sz="2000" dirty="0" err="1">
                <a:solidFill>
                  <a:schemeClr val="bg1"/>
                </a:solidFill>
              </a:rPr>
              <a:t>rádi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děláte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2. </a:t>
            </a:r>
            <a:r>
              <a:rPr lang="pl-PL" sz="2000" dirty="0" err="1">
                <a:solidFill>
                  <a:schemeClr val="bg1"/>
                </a:solidFill>
              </a:rPr>
              <a:t>Nakonec</a:t>
            </a:r>
            <a:r>
              <a:rPr lang="pl-PL" sz="2000" dirty="0">
                <a:solidFill>
                  <a:schemeClr val="bg1"/>
                </a:solidFill>
              </a:rPr>
              <a:t> by </a:t>
            </a:r>
            <a:r>
              <a:rPr lang="pl-PL" sz="2000" dirty="0" err="1">
                <a:solidFill>
                  <a:schemeClr val="bg1"/>
                </a:solidFill>
              </a:rPr>
              <a:t>hra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měla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mít</a:t>
            </a:r>
            <a:r>
              <a:rPr lang="pl-PL" sz="2000" dirty="0">
                <a:solidFill>
                  <a:schemeClr val="bg1"/>
                </a:solidFill>
              </a:rPr>
              <a:t> FORMU HRACÍ DESKY (</a:t>
            </a:r>
            <a:r>
              <a:rPr lang="pl-PL" sz="2000" dirty="0" err="1">
                <a:solidFill>
                  <a:schemeClr val="bg1"/>
                </a:solidFill>
              </a:rPr>
              <a:t>protože</a:t>
            </a:r>
            <a:r>
              <a:rPr lang="pl-PL" sz="2000" dirty="0">
                <a:solidFill>
                  <a:schemeClr val="bg1"/>
                </a:solidFill>
              </a:rPr>
              <a:t> to je </a:t>
            </a:r>
            <a:r>
              <a:rPr lang="pl-PL" sz="2000" dirty="0" err="1">
                <a:solidFill>
                  <a:schemeClr val="bg1"/>
                </a:solidFill>
              </a:rPr>
              <a:t>přeci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desková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hra</a:t>
            </a:r>
            <a:r>
              <a:rPr lang="pl-PL" sz="2000" dirty="0">
                <a:solidFill>
                  <a:schemeClr val="bg1"/>
                </a:solidFill>
              </a:rPr>
              <a:t>:)) a </a:t>
            </a:r>
            <a:r>
              <a:rPr lang="pl-PL" sz="2000" dirty="0" err="1">
                <a:solidFill>
                  <a:schemeClr val="bg1"/>
                </a:solidFill>
              </a:rPr>
              <a:t>navíc</a:t>
            </a:r>
            <a:r>
              <a:rPr lang="pl-PL" sz="2000" dirty="0">
                <a:solidFill>
                  <a:schemeClr val="bg1"/>
                </a:solidFill>
              </a:rPr>
              <a:t> by </a:t>
            </a:r>
            <a:r>
              <a:rPr lang="pl-PL" sz="2000" dirty="0" err="1">
                <a:solidFill>
                  <a:schemeClr val="bg1"/>
                </a:solidFill>
              </a:rPr>
              <a:t>měla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obsahovat</a:t>
            </a:r>
            <a:r>
              <a:rPr lang="pl-PL" sz="2000" dirty="0">
                <a:solidFill>
                  <a:schemeClr val="bg1"/>
                </a:solidFill>
              </a:rPr>
              <a:t> PRAVIDLA (</a:t>
            </a:r>
            <a:r>
              <a:rPr lang="pl-PL" sz="2000" dirty="0" err="1">
                <a:solidFill>
                  <a:schemeClr val="bg1"/>
                </a:solidFill>
              </a:rPr>
              <a:t>vysvětlení</a:t>
            </a:r>
            <a:r>
              <a:rPr lang="pl-PL" sz="2000" dirty="0">
                <a:solidFill>
                  <a:schemeClr val="bg1"/>
                </a:solidFill>
              </a:rPr>
              <a:t>, jak </a:t>
            </a:r>
            <a:r>
              <a:rPr lang="pl-PL" sz="2000" dirty="0" err="1">
                <a:solidFill>
                  <a:schemeClr val="bg1"/>
                </a:solidFill>
              </a:rPr>
              <a:t>hrát</a:t>
            </a:r>
            <a:r>
              <a:rPr lang="pl-PL" sz="2000" dirty="0">
                <a:solidFill>
                  <a:schemeClr val="bg1"/>
                </a:solidFill>
              </a:rPr>
              <a:t>): </a:t>
            </a:r>
            <a:r>
              <a:rPr lang="pl-PL" sz="2000" dirty="0" err="1">
                <a:solidFill>
                  <a:schemeClr val="bg1"/>
                </a:solidFill>
              </a:rPr>
              <a:t>úvod</a:t>
            </a:r>
            <a:r>
              <a:rPr lang="pl-PL" sz="2000" dirty="0">
                <a:solidFill>
                  <a:schemeClr val="bg1"/>
                </a:solidFill>
              </a:rPr>
              <a:t> do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průběh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konec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3. </a:t>
            </a:r>
            <a:r>
              <a:rPr lang="pl-PL" sz="2000" dirty="0" err="1">
                <a:solidFill>
                  <a:schemeClr val="bg1"/>
                </a:solidFill>
              </a:rPr>
              <a:t>Měla</a:t>
            </a:r>
            <a:r>
              <a:rPr lang="pl-PL" sz="2000" dirty="0">
                <a:solidFill>
                  <a:schemeClr val="bg1"/>
                </a:solidFill>
              </a:rPr>
              <a:t> by </a:t>
            </a:r>
            <a:r>
              <a:rPr lang="pl-PL" sz="2000" dirty="0" err="1">
                <a:solidFill>
                  <a:schemeClr val="bg1"/>
                </a:solidFill>
              </a:rPr>
              <a:t>obsahovat</a:t>
            </a:r>
            <a:r>
              <a:rPr lang="pl-PL" sz="2000" dirty="0">
                <a:solidFill>
                  <a:schemeClr val="bg1"/>
                </a:solidFill>
              </a:rPr>
              <a:t> KARTY S MATEMATICKÝMI ÚKOLY (</a:t>
            </a:r>
            <a:r>
              <a:rPr lang="pl-PL" sz="2000" dirty="0" err="1">
                <a:solidFill>
                  <a:schemeClr val="bg1"/>
                </a:solidFill>
              </a:rPr>
              <a:t>nebo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jedním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seznamem</a:t>
            </a:r>
            <a:r>
              <a:rPr lang="pl-PL" sz="2000" dirty="0">
                <a:solidFill>
                  <a:schemeClr val="bg1"/>
                </a:solidFill>
              </a:rPr>
              <a:t> s </a:t>
            </a:r>
            <a:r>
              <a:rPr lang="pl-PL" sz="2000" dirty="0" err="1">
                <a:solidFill>
                  <a:schemeClr val="bg1"/>
                </a:solidFill>
              </a:rPr>
              <a:t>těmito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úkoly</a:t>
            </a:r>
            <a:r>
              <a:rPr lang="pl-PL" sz="2000" dirty="0">
                <a:solidFill>
                  <a:schemeClr val="bg1"/>
                </a:solidFill>
              </a:rPr>
              <a:t>).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4. </a:t>
            </a:r>
            <a:r>
              <a:rPr lang="pl-PL" sz="2000" dirty="0" err="1">
                <a:solidFill>
                  <a:schemeClr val="bg1"/>
                </a:solidFill>
              </a:rPr>
              <a:t>Vy</a:t>
            </a:r>
            <a:r>
              <a:rPr lang="pl-PL" sz="2000" dirty="0">
                <a:solidFill>
                  <a:schemeClr val="bg1"/>
                </a:solidFill>
              </a:rPr>
              <a:t> si </a:t>
            </a:r>
            <a:r>
              <a:rPr lang="pl-PL" sz="2000" dirty="0" err="1">
                <a:solidFill>
                  <a:schemeClr val="bg1"/>
                </a:solidFill>
              </a:rPr>
              <a:t>vyrobíte</a:t>
            </a:r>
            <a:r>
              <a:rPr lang="pl-PL" sz="2000" dirty="0">
                <a:solidFill>
                  <a:schemeClr val="bg1"/>
                </a:solidFill>
              </a:rPr>
              <a:t> HRACÍ FIGURKY A KOSTKU.</a:t>
            </a:r>
          </a:p>
          <a:p>
            <a:pPr marL="0" lv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5. Po </a:t>
            </a:r>
            <a:r>
              <a:rPr lang="pl-PL" sz="2000" dirty="0" err="1">
                <a:solidFill>
                  <a:schemeClr val="bg1"/>
                </a:solidFill>
              </a:rPr>
              <a:t>dokončení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práce</a:t>
            </a:r>
            <a:r>
              <a:rPr lang="pl-PL" sz="2000" dirty="0">
                <a:solidFill>
                  <a:schemeClr val="bg1"/>
                </a:solidFill>
              </a:rPr>
              <a:t> PŘEDSTAVÍTE HRU </a:t>
            </a:r>
            <a:r>
              <a:rPr lang="pl-PL" sz="2000" dirty="0" err="1">
                <a:solidFill>
                  <a:schemeClr val="bg1"/>
                </a:solidFill>
              </a:rPr>
              <a:t>vašim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spolužákům</a:t>
            </a:r>
            <a:r>
              <a:rPr lang="pl-PL" sz="2000" dirty="0">
                <a:solidFill>
                  <a:schemeClr val="bg1"/>
                </a:solidFill>
              </a:rPr>
              <a:t> a </a:t>
            </a:r>
            <a:r>
              <a:rPr lang="pl-PL" sz="2000" dirty="0" err="1">
                <a:solidFill>
                  <a:schemeClr val="bg1"/>
                </a:solidFill>
              </a:rPr>
              <a:t>učiteli</a:t>
            </a:r>
            <a:r>
              <a:rPr lang="pl-PL" sz="1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182E17C-4FE9-67CE-8D3C-55AACF5A08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37" y="6086439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onopol, Kanadyjski, Gry, W">
            <a:extLst>
              <a:ext uri="{FF2B5EF4-FFF2-40B4-BE49-F238E27FC236}">
                <a16:creationId xmlns:a16="http://schemas.microsoft.com/office/drawing/2014/main" id="{F2A34D99-48C9-41CB-A34F-5BA05F77A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1" r="32236" b="-1"/>
          <a:stretch/>
        </p:blipFill>
        <p:spPr bwMode="auto">
          <a:xfrm>
            <a:off x="20" y="10"/>
            <a:ext cx="43840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72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E612C464-8B05-4BF5-8CDD-14DC8BAB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476AFE-6B0D-4544-9440-8983C9C2A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454" y="1570317"/>
            <a:ext cx="7161017" cy="415436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000" dirty="0" err="1">
                <a:solidFill>
                  <a:schemeClr val="bg1"/>
                </a:solidFill>
              </a:rPr>
              <a:t>Povzbuzuji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vás</a:t>
            </a:r>
            <a:r>
              <a:rPr lang="pl-PL" sz="2000" dirty="0">
                <a:solidFill>
                  <a:schemeClr val="bg1"/>
                </a:solidFill>
              </a:rPr>
              <a:t> k </a:t>
            </a:r>
            <a:r>
              <a:rPr lang="pl-PL" sz="2000" dirty="0" err="1">
                <a:solidFill>
                  <a:schemeClr val="bg1"/>
                </a:solidFill>
              </a:rPr>
              <a:t>používání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vašich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učebnic</a:t>
            </a:r>
            <a:r>
              <a:rPr lang="pl-PL" sz="2000" dirty="0">
                <a:solidFill>
                  <a:schemeClr val="bg1"/>
                </a:solidFill>
              </a:rPr>
              <a:t> (</a:t>
            </a:r>
            <a:r>
              <a:rPr lang="pl-PL" sz="2000" dirty="0" err="1">
                <a:solidFill>
                  <a:schemeClr val="bg1"/>
                </a:solidFill>
              </a:rPr>
              <a:t>při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tvorbě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matematických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úkolů</a:t>
            </a:r>
            <a:r>
              <a:rPr lang="pl-PL" sz="2000" dirty="0">
                <a:solidFill>
                  <a:schemeClr val="bg1"/>
                </a:solidFill>
              </a:rPr>
              <a:t>).</a:t>
            </a:r>
          </a:p>
          <a:p>
            <a:pPr lvl="0"/>
            <a:r>
              <a:rPr lang="pl-PL" sz="2000" dirty="0" err="1">
                <a:solidFill>
                  <a:schemeClr val="bg1"/>
                </a:solidFill>
              </a:rPr>
              <a:t>Při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tvorbě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hry</a:t>
            </a:r>
            <a:r>
              <a:rPr lang="pl-PL" sz="2000" dirty="0">
                <a:solidFill>
                  <a:schemeClr val="bg1"/>
                </a:solidFill>
              </a:rPr>
              <a:t> si </a:t>
            </a:r>
            <a:r>
              <a:rPr lang="pl-PL" sz="2000" dirty="0" err="1">
                <a:solidFill>
                  <a:schemeClr val="bg1"/>
                </a:solidFill>
              </a:rPr>
              <a:t>pamatujte</a:t>
            </a:r>
            <a:r>
              <a:rPr lang="pl-PL" sz="2000" dirty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pl-PL" sz="2000" dirty="0">
                <a:solidFill>
                  <a:schemeClr val="bg1"/>
                </a:solidFill>
              </a:rPr>
              <a:t>Aby </a:t>
            </a:r>
            <a:r>
              <a:rPr lang="pl-PL" sz="2000" dirty="0" err="1">
                <a:solidFill>
                  <a:schemeClr val="bg1"/>
                </a:solidFill>
              </a:rPr>
              <a:t>byla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estetická</a:t>
            </a:r>
            <a:r>
              <a:rPr lang="pl-PL" sz="2000" dirty="0">
                <a:solidFill>
                  <a:schemeClr val="bg1"/>
                </a:solidFill>
              </a:rPr>
              <a:t> (</a:t>
            </a:r>
            <a:r>
              <a:rPr lang="pl-PL" sz="2000" dirty="0" err="1">
                <a:solidFill>
                  <a:schemeClr val="bg1"/>
                </a:solidFill>
              </a:rPr>
              <a:t>všechny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její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prvky</a:t>
            </a:r>
            <a:r>
              <a:rPr lang="pl-PL" sz="2000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pl-PL" sz="2000" dirty="0">
                <a:solidFill>
                  <a:schemeClr val="bg1"/>
                </a:solidFill>
              </a:rPr>
              <a:t>Aby </a:t>
            </a:r>
            <a:r>
              <a:rPr lang="pl-PL" sz="2000" dirty="0" err="1">
                <a:solidFill>
                  <a:schemeClr val="bg1"/>
                </a:solidFill>
              </a:rPr>
              <a:t>lákala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ke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hraní</a:t>
            </a:r>
            <a:endParaRPr lang="pl-PL" sz="2000" dirty="0">
              <a:solidFill>
                <a:schemeClr val="bg1"/>
              </a:solidFill>
            </a:endParaRPr>
          </a:p>
          <a:p>
            <a:pPr lvl="0"/>
            <a:r>
              <a:rPr lang="pl-PL" sz="2000" dirty="0">
                <a:solidFill>
                  <a:schemeClr val="bg1"/>
                </a:solidFill>
              </a:rPr>
              <a:t>Aby </a:t>
            </a:r>
            <a:r>
              <a:rPr lang="pl-PL" sz="2000" dirty="0" err="1">
                <a:solidFill>
                  <a:schemeClr val="bg1"/>
                </a:solidFill>
              </a:rPr>
              <a:t>měla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srozumitelný</a:t>
            </a:r>
            <a:r>
              <a:rPr lang="pl-PL" sz="2000" dirty="0">
                <a:solidFill>
                  <a:schemeClr val="bg1"/>
                </a:solidFill>
              </a:rPr>
              <a:t>, </a:t>
            </a:r>
            <a:r>
              <a:rPr lang="pl-PL" sz="2000" dirty="0" err="1">
                <a:solidFill>
                  <a:schemeClr val="bg1"/>
                </a:solidFill>
              </a:rPr>
              <a:t>jednoduchý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návod</a:t>
            </a:r>
            <a:endParaRPr lang="pl-PL" sz="2000" dirty="0">
              <a:solidFill>
                <a:schemeClr val="bg1"/>
              </a:solidFill>
            </a:endParaRPr>
          </a:p>
          <a:p>
            <a:pPr lvl="0"/>
            <a:r>
              <a:rPr lang="pl-PL" sz="2000" dirty="0">
                <a:solidFill>
                  <a:schemeClr val="bg1"/>
                </a:solidFill>
              </a:rPr>
              <a:t>Aby </a:t>
            </a:r>
            <a:r>
              <a:rPr lang="pl-PL" sz="2000" dirty="0" err="1">
                <a:solidFill>
                  <a:schemeClr val="bg1"/>
                </a:solidFill>
              </a:rPr>
              <a:t>obsahovala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správné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matematické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otázky</a:t>
            </a:r>
            <a:r>
              <a:rPr lang="pl-PL" sz="2000" dirty="0">
                <a:solidFill>
                  <a:schemeClr val="bg1"/>
                </a:solidFill>
              </a:rPr>
              <a:t> (a </a:t>
            </a:r>
            <a:r>
              <a:rPr lang="pl-PL" sz="2000" dirty="0" err="1">
                <a:solidFill>
                  <a:schemeClr val="bg1"/>
                </a:solidFill>
              </a:rPr>
              <a:t>také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odpovědi</a:t>
            </a:r>
            <a:r>
              <a:rPr lang="pl-PL" sz="2000" dirty="0">
                <a:solidFill>
                  <a:schemeClr val="bg1"/>
                </a:solidFill>
              </a:rPr>
              <a:t> pro </a:t>
            </a:r>
            <a:r>
              <a:rPr lang="pl-PL" sz="2000" dirty="0" err="1">
                <a:solidFill>
                  <a:schemeClr val="bg1"/>
                </a:solidFill>
              </a:rPr>
              <a:t>ověření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správnosti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řešení</a:t>
            </a:r>
            <a:r>
              <a:rPr lang="pl-PL" sz="2000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pl-PL" sz="2000" dirty="0" err="1">
                <a:solidFill>
                  <a:schemeClr val="bg1"/>
                </a:solidFill>
              </a:rPr>
              <a:t>Dejte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jí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zajímavý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název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4B2E8CD-C6B1-031D-B8D6-67D35472E5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8" y="5898478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Gra, Planszowa, Pionki">
            <a:extLst>
              <a:ext uri="{FF2B5EF4-FFF2-40B4-BE49-F238E27FC236}">
                <a16:creationId xmlns:a16="http://schemas.microsoft.com/office/drawing/2014/main" id="{C80D3823-46AC-4188-B27B-A59B446AA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4" r="-3" b="14152"/>
          <a:stretch/>
        </p:blipFill>
        <p:spPr bwMode="auto">
          <a:xfrm>
            <a:off x="5926240" y="10"/>
            <a:ext cx="6265758" cy="2285990"/>
          </a:xfrm>
          <a:custGeom>
            <a:avLst/>
            <a:gdLst>
              <a:gd name="connsiteX0" fmla="*/ 0 w 6265758"/>
              <a:gd name="connsiteY0" fmla="*/ 0 h 2286000"/>
              <a:gd name="connsiteX1" fmla="*/ 6265758 w 6265758"/>
              <a:gd name="connsiteY1" fmla="*/ 0 h 2286000"/>
              <a:gd name="connsiteX2" fmla="*/ 6265758 w 6265758"/>
              <a:gd name="connsiteY2" fmla="*/ 2286000 h 2286000"/>
              <a:gd name="connsiteX3" fmla="*/ 1062168 w 6265758"/>
              <a:gd name="connsiteY3" fmla="*/ 2286000 h 2286000"/>
              <a:gd name="connsiteX4" fmla="*/ 790683 w 6265758"/>
              <a:gd name="connsiteY4" fmla="*/ 1700078 h 2286000"/>
              <a:gd name="connsiteX5" fmla="*/ 787725 w 6265758"/>
              <a:gd name="connsiteY5" fmla="*/ 170007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5758" h="2286000">
                <a:moveTo>
                  <a:pt x="0" y="0"/>
                </a:moveTo>
                <a:lnTo>
                  <a:pt x="6265758" y="0"/>
                </a:lnTo>
                <a:lnTo>
                  <a:pt x="6265758" y="2286000"/>
                </a:lnTo>
                <a:lnTo>
                  <a:pt x="1062168" y="2286000"/>
                </a:lnTo>
                <a:lnTo>
                  <a:pt x="790683" y="1700078"/>
                </a:lnTo>
                <a:lnTo>
                  <a:pt x="787725" y="17000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Wolontariusze, Ręce, Dobrowolne, Pomoc">
            <a:extLst>
              <a:ext uri="{FF2B5EF4-FFF2-40B4-BE49-F238E27FC236}">
                <a16:creationId xmlns:a16="http://schemas.microsoft.com/office/drawing/2014/main" id="{999A5867-C83D-491F-B192-CB9327C6D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8" b="13837"/>
          <a:stretch/>
        </p:blipFill>
        <p:spPr bwMode="auto">
          <a:xfrm>
            <a:off x="6988408" y="2286000"/>
            <a:ext cx="5203590" cy="2286000"/>
          </a:xfrm>
          <a:custGeom>
            <a:avLst/>
            <a:gdLst>
              <a:gd name="connsiteX0" fmla="*/ 0 w 5203590"/>
              <a:gd name="connsiteY0" fmla="*/ 0 h 2286000"/>
              <a:gd name="connsiteX1" fmla="*/ 5203590 w 5203590"/>
              <a:gd name="connsiteY1" fmla="*/ 0 h 2286000"/>
              <a:gd name="connsiteX2" fmla="*/ 5203590 w 5203590"/>
              <a:gd name="connsiteY2" fmla="*/ 2286000 h 2286000"/>
              <a:gd name="connsiteX3" fmla="*/ 1059212 w 5203590"/>
              <a:gd name="connsiteY3" fmla="*/ 2286000 h 2286000"/>
              <a:gd name="connsiteX4" fmla="*/ 925708 w 5203590"/>
              <a:gd name="connsiteY4" fmla="*/ 1997870 h 2286000"/>
              <a:gd name="connsiteX5" fmla="*/ 925707 w 5203590"/>
              <a:gd name="connsiteY5" fmla="*/ 199787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03590" h="2286000">
                <a:moveTo>
                  <a:pt x="0" y="0"/>
                </a:moveTo>
                <a:lnTo>
                  <a:pt x="5203590" y="0"/>
                </a:lnTo>
                <a:lnTo>
                  <a:pt x="5203590" y="2286000"/>
                </a:lnTo>
                <a:lnTo>
                  <a:pt x="1059212" y="2286000"/>
                </a:lnTo>
                <a:lnTo>
                  <a:pt x="925708" y="1997870"/>
                </a:lnTo>
                <a:lnTo>
                  <a:pt x="925707" y="19978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ostki, Grać, Losowe, Szczęście">
            <a:extLst>
              <a:ext uri="{FF2B5EF4-FFF2-40B4-BE49-F238E27FC236}">
                <a16:creationId xmlns:a16="http://schemas.microsoft.com/office/drawing/2014/main" id="{27FC206F-3FDA-4DBE-B733-3D46C8837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3" b="3"/>
          <a:stretch/>
        </p:blipFill>
        <p:spPr bwMode="auto">
          <a:xfrm>
            <a:off x="8047618" y="4572000"/>
            <a:ext cx="4144382" cy="2286000"/>
          </a:xfrm>
          <a:custGeom>
            <a:avLst/>
            <a:gdLst>
              <a:gd name="connsiteX0" fmla="*/ 0 w 4144382"/>
              <a:gd name="connsiteY0" fmla="*/ 0 h 2286000"/>
              <a:gd name="connsiteX1" fmla="*/ 4144382 w 4144382"/>
              <a:gd name="connsiteY1" fmla="*/ 0 h 2286000"/>
              <a:gd name="connsiteX2" fmla="*/ 4144382 w 4144382"/>
              <a:gd name="connsiteY2" fmla="*/ 2286000 h 2286000"/>
              <a:gd name="connsiteX3" fmla="*/ 1054581 w 4144382"/>
              <a:gd name="connsiteY3" fmla="*/ 2286000 h 2286000"/>
              <a:gd name="connsiteX4" fmla="*/ 1054581 w 4144382"/>
              <a:gd name="connsiteY4" fmla="*/ 2285999 h 2286000"/>
              <a:gd name="connsiteX5" fmla="*/ 1059211 w 4144382"/>
              <a:gd name="connsiteY5" fmla="*/ 2285999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44382" h="2286000">
                <a:moveTo>
                  <a:pt x="0" y="0"/>
                </a:moveTo>
                <a:lnTo>
                  <a:pt x="4144382" y="0"/>
                </a:lnTo>
                <a:lnTo>
                  <a:pt x="4144382" y="2286000"/>
                </a:lnTo>
                <a:lnTo>
                  <a:pt x="1054581" y="2286000"/>
                </a:lnTo>
                <a:lnTo>
                  <a:pt x="1054581" y="2285999"/>
                </a:lnTo>
                <a:lnTo>
                  <a:pt x="1059211" y="2285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0203" cy="6858000"/>
          </a:xfrm>
          <a:custGeom>
            <a:avLst/>
            <a:gdLst>
              <a:gd name="connsiteX0" fmla="*/ 0 w 9590203"/>
              <a:gd name="connsiteY0" fmla="*/ 0 h 6858000"/>
              <a:gd name="connsiteX1" fmla="*/ 6414049 w 9590203"/>
              <a:gd name="connsiteY1" fmla="*/ 0 h 6858000"/>
              <a:gd name="connsiteX2" fmla="*/ 9590203 w 9590203"/>
              <a:gd name="connsiteY2" fmla="*/ 6858000 h 6858000"/>
              <a:gd name="connsiteX3" fmla="*/ 0 w 95902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90203" h="6858000">
                <a:moveTo>
                  <a:pt x="0" y="0"/>
                </a:moveTo>
                <a:lnTo>
                  <a:pt x="6414049" y="0"/>
                </a:lnTo>
                <a:lnTo>
                  <a:pt x="95902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06B7763-3F79-4C9A-8F6C-02F8ED6A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bg1"/>
                </a:solidFill>
              </a:rPr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DE1600-493F-426F-9002-82AB62B62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249"/>
            <a:ext cx="5707565" cy="4155713"/>
          </a:xfrm>
        </p:spPr>
        <p:txBody>
          <a:bodyPr>
            <a:norm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pl-PL" sz="2200" dirty="0" err="1">
                <a:solidFill>
                  <a:schemeClr val="bg1"/>
                </a:solidFill>
              </a:rPr>
              <a:t>Nezapomeňte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uvést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kdo</a:t>
            </a:r>
            <a:r>
              <a:rPr lang="pl-PL" sz="2200" dirty="0">
                <a:solidFill>
                  <a:schemeClr val="bg1"/>
                </a:solidFill>
              </a:rPr>
              <a:t> je autorem </a:t>
            </a:r>
            <a:r>
              <a:rPr lang="pl-PL" sz="2200" dirty="0" err="1">
                <a:solidFill>
                  <a:schemeClr val="bg1"/>
                </a:solidFill>
              </a:rPr>
              <a:t>hry</a:t>
            </a:r>
            <a:r>
              <a:rPr lang="pl-PL" sz="2200" dirty="0">
                <a:solidFill>
                  <a:schemeClr val="bg1"/>
                </a:solidFill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pl-PL" sz="2200" dirty="0" err="1">
                <a:solidFill>
                  <a:schemeClr val="bg1"/>
                </a:solidFill>
              </a:rPr>
              <a:t>Pamatujte</a:t>
            </a:r>
            <a:r>
              <a:rPr lang="pl-PL" sz="2200" dirty="0">
                <a:solidFill>
                  <a:schemeClr val="bg1"/>
                </a:solidFill>
              </a:rPr>
              <a:t> na </a:t>
            </a:r>
            <a:r>
              <a:rPr lang="pl-PL" sz="2200" dirty="0" err="1">
                <a:solidFill>
                  <a:schemeClr val="bg1"/>
                </a:solidFill>
              </a:rPr>
              <a:t>týmovou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práci</a:t>
            </a:r>
            <a:r>
              <a:rPr lang="pl-PL" sz="2200" dirty="0">
                <a:solidFill>
                  <a:schemeClr val="bg1"/>
                </a:solidFill>
              </a:rPr>
              <a:t> - </a:t>
            </a:r>
            <a:r>
              <a:rPr lang="pl-PL" sz="2200" dirty="0" err="1">
                <a:solidFill>
                  <a:schemeClr val="bg1"/>
                </a:solidFill>
              </a:rPr>
              <a:t>každý</a:t>
            </a:r>
            <a:r>
              <a:rPr lang="pl-PL" sz="2200" dirty="0">
                <a:solidFill>
                  <a:schemeClr val="bg1"/>
                </a:solidFill>
              </a:rPr>
              <a:t> by </a:t>
            </a:r>
            <a:r>
              <a:rPr lang="pl-PL" sz="2200" dirty="0" err="1">
                <a:solidFill>
                  <a:schemeClr val="bg1"/>
                </a:solidFill>
              </a:rPr>
              <a:t>měl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přispět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ke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společnému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výsledku</a:t>
            </a:r>
            <a:r>
              <a:rPr lang="pl-PL" sz="2200" dirty="0">
                <a:solidFill>
                  <a:schemeClr val="bg1"/>
                </a:solidFill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r>
              <a:rPr lang="pl-PL" sz="2200" dirty="0">
                <a:solidFill>
                  <a:schemeClr val="bg1"/>
                </a:solidFill>
              </a:rPr>
              <a:t>V </a:t>
            </a:r>
            <a:r>
              <a:rPr lang="pl-PL" sz="2200" dirty="0" err="1">
                <a:solidFill>
                  <a:schemeClr val="bg1"/>
                </a:solidFill>
              </a:rPr>
              <a:t>části</a:t>
            </a:r>
            <a:r>
              <a:rPr lang="pl-PL" sz="2200" dirty="0">
                <a:solidFill>
                  <a:schemeClr val="bg1"/>
                </a:solidFill>
              </a:rPr>
              <a:t> HODNOCENÍ si </a:t>
            </a:r>
            <a:r>
              <a:rPr lang="pl-PL" sz="2200" dirty="0" err="1">
                <a:solidFill>
                  <a:schemeClr val="bg1"/>
                </a:solidFill>
              </a:rPr>
              <a:t>všimněte</a:t>
            </a:r>
            <a:r>
              <a:rPr lang="pl-PL" sz="2200" dirty="0">
                <a:solidFill>
                  <a:schemeClr val="bg1"/>
                </a:solidFill>
              </a:rPr>
              <a:t>, na co </a:t>
            </a:r>
            <a:r>
              <a:rPr lang="pl-PL" sz="2200" dirty="0" err="1">
                <a:solidFill>
                  <a:schemeClr val="bg1"/>
                </a:solidFill>
              </a:rPr>
              <a:t>máte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zvláštní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pozornost</a:t>
            </a:r>
            <a:r>
              <a:rPr lang="pl-PL" sz="2200" dirty="0">
                <a:solidFill>
                  <a:schemeClr val="bg1"/>
                </a:solidFill>
              </a:rPr>
              <a:t>, co </a:t>
            </a:r>
            <a:r>
              <a:rPr lang="pl-PL" sz="2200" dirty="0" err="1">
                <a:solidFill>
                  <a:schemeClr val="bg1"/>
                </a:solidFill>
              </a:rPr>
              <a:t>bude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učitel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hodnotit</a:t>
            </a:r>
            <a:r>
              <a:rPr lang="pl-PL" sz="2200" dirty="0">
                <a:solidFill>
                  <a:schemeClr val="bg1"/>
                </a:solidFill>
              </a:rPr>
              <a:t>.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4EF851-097A-6B78-BA3B-D3BF8816E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86" y="5960513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0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rać, Irytuj Się Nie, Gesellschaftsspiel">
            <a:extLst>
              <a:ext uri="{FF2B5EF4-FFF2-40B4-BE49-F238E27FC236}">
                <a16:creationId xmlns:a16="http://schemas.microsoft.com/office/drawing/2014/main" id="{53487B34-AE14-48F3-A612-D2021E667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2" r="23638" b="-1"/>
          <a:stretch/>
        </p:blipFill>
        <p:spPr bwMode="auto">
          <a:xfrm>
            <a:off x="20" y="10"/>
            <a:ext cx="46397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9733" y="0"/>
            <a:ext cx="755226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BF1AC2-247F-4891-994E-17092ED2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PROCES – I LEKCE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DE96867-438D-4D93-A345-BE3FD33C7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marL="457200" lvl="0" indent="-457200">
              <a:buAutoNum type="arabicPeriod"/>
            </a:pPr>
            <a:r>
              <a:rPr lang="pl-PL" sz="2200" dirty="0" err="1">
                <a:solidFill>
                  <a:schemeClr val="bg1"/>
                </a:solidFill>
              </a:rPr>
              <a:t>Začněte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plánováním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hry</a:t>
            </a:r>
            <a:r>
              <a:rPr lang="pl-PL" sz="2200" dirty="0">
                <a:solidFill>
                  <a:schemeClr val="bg1"/>
                </a:solidFill>
              </a:rPr>
              <a:t> - </a:t>
            </a:r>
            <a:r>
              <a:rPr lang="pl-PL" sz="2200" dirty="0" err="1">
                <a:solidFill>
                  <a:schemeClr val="bg1"/>
                </a:solidFill>
              </a:rPr>
              <a:t>kolik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polí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bude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mít</a:t>
            </a:r>
            <a:r>
              <a:rPr lang="pl-PL" sz="2200" dirty="0">
                <a:solidFill>
                  <a:schemeClr val="bg1"/>
                </a:solidFill>
              </a:rPr>
              <a:t>. </a:t>
            </a:r>
            <a:r>
              <a:rPr lang="pl-PL" sz="2200" dirty="0" err="1">
                <a:solidFill>
                  <a:schemeClr val="bg1"/>
                </a:solidFill>
              </a:rPr>
              <a:t>Bylo</a:t>
            </a:r>
            <a:r>
              <a:rPr lang="pl-PL" sz="2200" dirty="0">
                <a:solidFill>
                  <a:schemeClr val="bg1"/>
                </a:solidFill>
              </a:rPr>
              <a:t> by </a:t>
            </a:r>
            <a:r>
              <a:rPr lang="pl-PL" sz="2200" dirty="0" err="1">
                <a:solidFill>
                  <a:schemeClr val="bg1"/>
                </a:solidFill>
              </a:rPr>
              <a:t>dobré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kdyby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jich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bylo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více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než</a:t>
            </a:r>
            <a:r>
              <a:rPr lang="pl-PL" sz="2200" dirty="0">
                <a:solidFill>
                  <a:schemeClr val="bg1"/>
                </a:solidFill>
              </a:rPr>
              <a:t> 40.</a:t>
            </a:r>
          </a:p>
          <a:p>
            <a:pPr marL="457200" lvl="0" indent="-457200">
              <a:buAutoNum type="arabicPeriod"/>
            </a:pPr>
            <a:r>
              <a:rPr lang="pl-PL" sz="2200" dirty="0" err="1">
                <a:solidFill>
                  <a:schemeClr val="bg1"/>
                </a:solidFill>
              </a:rPr>
              <a:t>Přemýšlejte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jakou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technikou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ji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vytvoříte</a:t>
            </a:r>
            <a:r>
              <a:rPr lang="pl-PL" sz="2200" dirty="0">
                <a:solidFill>
                  <a:schemeClr val="bg1"/>
                </a:solidFill>
              </a:rPr>
              <a:t>, na </a:t>
            </a:r>
            <a:r>
              <a:rPr lang="pl-PL" sz="2200" dirty="0" err="1">
                <a:solidFill>
                  <a:schemeClr val="bg1"/>
                </a:solidFill>
              </a:rPr>
              <a:t>jakém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papíře</a:t>
            </a:r>
            <a:r>
              <a:rPr lang="pl-PL" sz="2200" dirty="0">
                <a:solidFill>
                  <a:schemeClr val="bg1"/>
                </a:solidFill>
              </a:rPr>
              <a:t> (kartonu), </a:t>
            </a:r>
            <a:r>
              <a:rPr lang="pl-PL" sz="2200" dirty="0" err="1">
                <a:solidFill>
                  <a:schemeClr val="bg1"/>
                </a:solidFill>
              </a:rPr>
              <a:t>jaká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bude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barevnost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ilustrace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prostorové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uspořádání</a:t>
            </a:r>
            <a:r>
              <a:rPr lang="pl-PL" sz="22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AutoNum type="arabicPeriod"/>
            </a:pPr>
            <a:r>
              <a:rPr lang="pl-PL" sz="2200" dirty="0" err="1">
                <a:solidFill>
                  <a:schemeClr val="bg1"/>
                </a:solidFill>
              </a:rPr>
              <a:t>Hra</a:t>
            </a:r>
            <a:r>
              <a:rPr lang="pl-PL" sz="2200" dirty="0">
                <a:solidFill>
                  <a:schemeClr val="bg1"/>
                </a:solidFill>
              </a:rPr>
              <a:t> by </a:t>
            </a:r>
            <a:r>
              <a:rPr lang="pl-PL" sz="2200" dirty="0" err="1">
                <a:solidFill>
                  <a:schemeClr val="bg1"/>
                </a:solidFill>
              </a:rPr>
              <a:t>měla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obsahovat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minimálně</a:t>
            </a:r>
            <a:r>
              <a:rPr lang="pl-PL" sz="2200" dirty="0">
                <a:solidFill>
                  <a:schemeClr val="bg1"/>
                </a:solidFill>
              </a:rPr>
              <a:t> 20 </a:t>
            </a:r>
            <a:r>
              <a:rPr lang="pl-PL" sz="2200" dirty="0" err="1">
                <a:solidFill>
                  <a:schemeClr val="bg1"/>
                </a:solidFill>
              </a:rPr>
              <a:t>speciálních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polí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které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označíte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jakýmkoli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způsobem</a:t>
            </a:r>
            <a:r>
              <a:rPr lang="pl-PL" sz="2200" dirty="0">
                <a:solidFill>
                  <a:schemeClr val="bg1"/>
                </a:solidFill>
              </a:rPr>
              <a:t> (</a:t>
            </a:r>
            <a:r>
              <a:rPr lang="pl-PL" sz="2200" dirty="0" err="1">
                <a:solidFill>
                  <a:schemeClr val="bg1"/>
                </a:solidFill>
              </a:rPr>
              <a:t>např</a:t>
            </a:r>
            <a:r>
              <a:rPr lang="pl-PL" sz="2200" dirty="0">
                <a:solidFill>
                  <a:schemeClr val="bg1"/>
                </a:solidFill>
              </a:rPr>
              <a:t>. </a:t>
            </a:r>
            <a:r>
              <a:rPr lang="pl-PL" sz="2200" dirty="0" err="1">
                <a:solidFill>
                  <a:schemeClr val="bg1"/>
                </a:solidFill>
              </a:rPr>
              <a:t>čísly</a:t>
            </a:r>
            <a:r>
              <a:rPr lang="pl-PL" sz="2200" dirty="0">
                <a:solidFill>
                  <a:schemeClr val="bg1"/>
                </a:solidFill>
              </a:rPr>
              <a:t> od 1 do 20).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E12B73-3C1C-D95F-55D4-F331C85ED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37" y="6086439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3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26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ttps://image.shutterstock.com/display_pic_with_logo/2578444/477985111/stock-vector-collection-of-digits-numbers-figures-vector-paint-splash-477985111.jpg">
            <a:extLst>
              <a:ext uri="{FF2B5EF4-FFF2-40B4-BE49-F238E27FC236}">
                <a16:creationId xmlns:a16="http://schemas.microsoft.com/office/drawing/2014/main" id="{C6C846A2-0203-4E43-BB7F-4A185145D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" r="1" b="1"/>
          <a:stretch/>
        </p:blipFill>
        <p:spPr bwMode="auto">
          <a:xfrm>
            <a:off x="804672" y="803050"/>
            <a:ext cx="3026663" cy="24707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uste Karty, Białe Karty, Wizytówki">
            <a:extLst>
              <a:ext uri="{FF2B5EF4-FFF2-40B4-BE49-F238E27FC236}">
                <a16:creationId xmlns:a16="http://schemas.microsoft.com/office/drawing/2014/main" id="{723F88CC-A00C-465A-B4CC-B0A0CAF0A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" r="-4" b="8055"/>
          <a:stretch/>
        </p:blipFill>
        <p:spPr bwMode="auto">
          <a:xfrm>
            <a:off x="804672" y="3461344"/>
            <a:ext cx="30266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D09EB64-2DD5-4DE5-9003-6A7E1EC3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479" y="-127818"/>
            <a:ext cx="6422849" cy="1676603"/>
          </a:xfrm>
        </p:spPr>
        <p:txBody>
          <a:bodyPr>
            <a:normAutofit/>
          </a:bodyPr>
          <a:lstStyle/>
          <a:p>
            <a:r>
              <a:rPr lang="pl-PL" b="1" dirty="0"/>
              <a:t>PROCES – I LEKCE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BD0C98-3A20-4A89-83D7-6F44122B6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566" y="1461515"/>
            <a:ext cx="10225833" cy="3785419"/>
          </a:xfrm>
        </p:spPr>
        <p:txBody>
          <a:bodyPr>
            <a:noAutofit/>
          </a:bodyPr>
          <a:lstStyle/>
          <a:p>
            <a:pPr marL="4000500" lvl="8" indent="-342900" algn="just">
              <a:buAutoNum type="arabicPeriod" startAt="4"/>
            </a:pPr>
            <a:r>
              <a:rPr lang="pl-PL" sz="2200" dirty="0"/>
              <a:t>V </a:t>
            </a:r>
            <a:r>
              <a:rPr lang="pl-PL" sz="2200" dirty="0" err="1"/>
              <a:t>těchto</a:t>
            </a:r>
            <a:r>
              <a:rPr lang="pl-PL" sz="2200" dirty="0"/>
              <a:t> </a:t>
            </a:r>
            <a:r>
              <a:rPr lang="pl-PL" sz="2200" dirty="0" err="1"/>
              <a:t>speciálních</a:t>
            </a:r>
            <a:r>
              <a:rPr lang="pl-PL" sz="2200" dirty="0"/>
              <a:t> </a:t>
            </a:r>
            <a:r>
              <a:rPr lang="pl-PL" sz="2200" dirty="0" err="1"/>
              <a:t>polích</a:t>
            </a:r>
            <a:r>
              <a:rPr lang="pl-PL" sz="2200" dirty="0"/>
              <a:t> </a:t>
            </a:r>
            <a:r>
              <a:rPr lang="pl-PL" sz="2200" dirty="0" err="1"/>
              <a:t>vytvoříte</a:t>
            </a:r>
            <a:r>
              <a:rPr lang="pl-PL" sz="2200" dirty="0"/>
              <a:t> popisy (</a:t>
            </a:r>
            <a:r>
              <a:rPr lang="pl-PL" sz="2200" dirty="0" err="1"/>
              <a:t>může</a:t>
            </a:r>
            <a:r>
              <a:rPr lang="pl-PL" sz="2200" dirty="0"/>
              <a:t> to </a:t>
            </a:r>
            <a:r>
              <a:rPr lang="pl-PL" sz="2200" dirty="0" err="1"/>
              <a:t>být</a:t>
            </a:r>
            <a:r>
              <a:rPr lang="pl-PL" sz="2200" dirty="0"/>
              <a:t> na </a:t>
            </a:r>
            <a:r>
              <a:rPr lang="pl-PL" sz="2200" dirty="0" err="1"/>
              <a:t>jedné</a:t>
            </a:r>
            <a:r>
              <a:rPr lang="pl-PL" sz="2200" dirty="0"/>
              <a:t> </a:t>
            </a:r>
            <a:r>
              <a:rPr lang="pl-PL" sz="2200" dirty="0" err="1"/>
              <a:t>velké</a:t>
            </a:r>
            <a:r>
              <a:rPr lang="pl-PL" sz="2200" dirty="0"/>
              <a:t> KARTĚ </a:t>
            </a:r>
            <a:r>
              <a:rPr lang="pl-PL" sz="2200" dirty="0" err="1"/>
              <a:t>nebo</a:t>
            </a:r>
            <a:r>
              <a:rPr lang="pl-PL" sz="2200" dirty="0"/>
              <a:t> na </a:t>
            </a:r>
            <a:r>
              <a:rPr lang="pl-PL" sz="2200" dirty="0" err="1"/>
              <a:t>menších</a:t>
            </a:r>
            <a:r>
              <a:rPr lang="pl-PL" sz="2200" dirty="0"/>
              <a:t>, </a:t>
            </a:r>
            <a:r>
              <a:rPr lang="pl-PL" sz="2200" dirty="0" err="1"/>
              <a:t>samostatných</a:t>
            </a:r>
            <a:r>
              <a:rPr lang="pl-PL" sz="2200" dirty="0"/>
              <a:t> KARTÁCH), </a:t>
            </a:r>
            <a:r>
              <a:rPr lang="pl-PL" sz="2200" dirty="0" err="1"/>
              <a:t>které</a:t>
            </a:r>
            <a:r>
              <a:rPr lang="pl-PL" sz="2200" dirty="0"/>
              <a:t> </a:t>
            </a:r>
            <a:r>
              <a:rPr lang="pl-PL" sz="2200" dirty="0" err="1"/>
              <a:t>budou</a:t>
            </a:r>
            <a:r>
              <a:rPr lang="pl-PL" sz="2200" dirty="0"/>
              <a:t> </a:t>
            </a:r>
            <a:r>
              <a:rPr lang="pl-PL" sz="2200" dirty="0" err="1"/>
              <a:t>obsahovat</a:t>
            </a:r>
            <a:r>
              <a:rPr lang="pl-PL" sz="2200" dirty="0"/>
              <a:t> </a:t>
            </a:r>
            <a:r>
              <a:rPr lang="pl-PL" sz="2200" dirty="0" err="1"/>
              <a:t>matematické</a:t>
            </a:r>
            <a:r>
              <a:rPr lang="pl-PL" sz="2200" dirty="0"/>
              <a:t> </a:t>
            </a:r>
            <a:r>
              <a:rPr lang="pl-PL" sz="2200" dirty="0" err="1"/>
              <a:t>úkoly</a:t>
            </a:r>
            <a:r>
              <a:rPr lang="pl-PL" sz="2200" dirty="0"/>
              <a:t> pro </a:t>
            </a:r>
            <a:r>
              <a:rPr lang="pl-PL" sz="2200" dirty="0" err="1"/>
              <a:t>hráče</a:t>
            </a:r>
            <a:r>
              <a:rPr lang="pl-PL" sz="2200" dirty="0"/>
              <a:t>. </a:t>
            </a:r>
            <a:r>
              <a:rPr lang="pl-PL" sz="2200" dirty="0" err="1"/>
              <a:t>Například</a:t>
            </a:r>
            <a:r>
              <a:rPr lang="pl-PL" sz="2200" dirty="0"/>
              <a:t> osoba, </a:t>
            </a:r>
            <a:r>
              <a:rPr lang="pl-PL" sz="2200" dirty="0" err="1"/>
              <a:t>která</a:t>
            </a:r>
            <a:r>
              <a:rPr lang="pl-PL" sz="2200" dirty="0"/>
              <a:t> </a:t>
            </a:r>
            <a:r>
              <a:rPr lang="pl-PL" sz="2200" dirty="0" err="1"/>
              <a:t>stojí</a:t>
            </a:r>
            <a:r>
              <a:rPr lang="pl-PL" sz="2200" dirty="0"/>
              <a:t> na </a:t>
            </a:r>
            <a:r>
              <a:rPr lang="pl-PL" sz="2200" dirty="0" err="1"/>
              <a:t>poli</a:t>
            </a:r>
            <a:r>
              <a:rPr lang="pl-PL" sz="2200" dirty="0"/>
              <a:t> č. 5, </a:t>
            </a:r>
            <a:r>
              <a:rPr lang="pl-PL" sz="2200" dirty="0" err="1"/>
              <a:t>musí</a:t>
            </a:r>
            <a:r>
              <a:rPr lang="pl-PL" sz="2200" dirty="0"/>
              <a:t> </a:t>
            </a:r>
            <a:r>
              <a:rPr lang="pl-PL" sz="2200" dirty="0" err="1"/>
              <a:t>odpovědět</a:t>
            </a:r>
            <a:r>
              <a:rPr lang="pl-PL" sz="2200" dirty="0"/>
              <a:t> na </a:t>
            </a:r>
            <a:r>
              <a:rPr lang="pl-PL" sz="2200" dirty="0" err="1"/>
              <a:t>otázku</a:t>
            </a:r>
            <a:r>
              <a:rPr lang="pl-PL" sz="2200" dirty="0"/>
              <a:t> - "</a:t>
            </a:r>
            <a:r>
              <a:rPr lang="pl-PL" sz="2200" dirty="0" err="1"/>
              <a:t>jaký</a:t>
            </a:r>
            <a:r>
              <a:rPr lang="pl-PL" sz="2200" dirty="0"/>
              <a:t> je </a:t>
            </a:r>
            <a:r>
              <a:rPr lang="pl-PL" sz="2200" dirty="0" err="1"/>
              <a:t>vzorec</a:t>
            </a:r>
            <a:r>
              <a:rPr lang="pl-PL" sz="2200" dirty="0"/>
              <a:t> pro </a:t>
            </a:r>
            <a:r>
              <a:rPr lang="pl-PL" sz="2200" dirty="0" err="1"/>
              <a:t>obvod</a:t>
            </a:r>
            <a:r>
              <a:rPr lang="pl-PL" sz="2200" dirty="0"/>
              <a:t> </a:t>
            </a:r>
            <a:r>
              <a:rPr lang="pl-PL" sz="2200" dirty="0" err="1"/>
              <a:t>čtverce</a:t>
            </a:r>
            <a:r>
              <a:rPr lang="pl-PL" sz="2200" dirty="0"/>
              <a:t>" </a:t>
            </a:r>
            <a:r>
              <a:rPr lang="pl-PL" sz="2200" dirty="0" err="1"/>
              <a:t>nebo</a:t>
            </a:r>
            <a:r>
              <a:rPr lang="pl-PL" sz="2200" dirty="0"/>
              <a:t> "</a:t>
            </a:r>
            <a:r>
              <a:rPr lang="pl-PL" sz="2200" dirty="0" err="1"/>
              <a:t>kolik</a:t>
            </a:r>
            <a:r>
              <a:rPr lang="pl-PL" sz="2200" dirty="0"/>
              <a:t> je 11x11" </a:t>
            </a:r>
            <a:r>
              <a:rPr lang="pl-PL" sz="2200" dirty="0" err="1"/>
              <a:t>nebo</a:t>
            </a:r>
            <a:r>
              <a:rPr lang="pl-PL" sz="2200" dirty="0"/>
              <a:t> "</a:t>
            </a:r>
            <a:r>
              <a:rPr lang="pl-PL" sz="2200" dirty="0" err="1"/>
              <a:t>uveď</a:t>
            </a:r>
            <a:r>
              <a:rPr lang="pl-PL" sz="2200" dirty="0"/>
              <a:t> </a:t>
            </a:r>
            <a:r>
              <a:rPr lang="pl-PL" sz="2200" dirty="0" err="1"/>
              <a:t>opačné</a:t>
            </a:r>
            <a:r>
              <a:rPr lang="pl-PL" sz="2200" dirty="0"/>
              <a:t> </a:t>
            </a:r>
            <a:r>
              <a:rPr lang="pl-PL" sz="2200" dirty="0" err="1"/>
              <a:t>číslo</a:t>
            </a:r>
            <a:r>
              <a:rPr lang="pl-PL" sz="2200" dirty="0"/>
              <a:t> k 100", </a:t>
            </a:r>
            <a:r>
              <a:rPr lang="pl-PL" sz="2200" dirty="0" err="1"/>
              <a:t>atd</a:t>
            </a:r>
            <a:r>
              <a:rPr lang="pl-PL" sz="2200" dirty="0"/>
              <a:t>. </a:t>
            </a:r>
            <a:r>
              <a:rPr lang="pl-PL" sz="2200" dirty="0" err="1"/>
              <a:t>Otázky</a:t>
            </a:r>
            <a:r>
              <a:rPr lang="pl-PL" sz="2200" dirty="0"/>
              <a:t> </a:t>
            </a:r>
            <a:r>
              <a:rPr lang="pl-PL" sz="2200" dirty="0" err="1"/>
              <a:t>mohou</a:t>
            </a:r>
            <a:r>
              <a:rPr lang="pl-PL" sz="2200" dirty="0"/>
              <a:t> </a:t>
            </a:r>
            <a:r>
              <a:rPr lang="pl-PL" sz="2200" dirty="0" err="1"/>
              <a:t>zahrnovat</a:t>
            </a:r>
            <a:r>
              <a:rPr lang="pl-PL" sz="2200" dirty="0"/>
              <a:t> </a:t>
            </a:r>
            <a:r>
              <a:rPr lang="pl-PL" sz="2200" dirty="0" err="1"/>
              <a:t>různé</a:t>
            </a:r>
            <a:r>
              <a:rPr lang="pl-PL" sz="2200" dirty="0"/>
              <a:t> </a:t>
            </a:r>
            <a:r>
              <a:rPr lang="pl-PL" sz="2200" dirty="0" err="1"/>
              <a:t>matematické</a:t>
            </a:r>
            <a:r>
              <a:rPr lang="pl-PL" sz="2200" dirty="0"/>
              <a:t> </a:t>
            </a:r>
            <a:r>
              <a:rPr lang="pl-PL" sz="2200" dirty="0" err="1"/>
              <a:t>oblasti</a:t>
            </a:r>
            <a:r>
              <a:rPr lang="pl-PL" sz="2200" dirty="0"/>
              <a:t>. </a:t>
            </a:r>
            <a:r>
              <a:rPr lang="pl-PL" sz="2200" dirty="0" err="1"/>
              <a:t>Mohou</a:t>
            </a:r>
            <a:r>
              <a:rPr lang="pl-PL" sz="2200" dirty="0"/>
              <a:t> </a:t>
            </a:r>
            <a:r>
              <a:rPr lang="pl-PL" sz="2200" dirty="0" err="1"/>
              <a:t>být</a:t>
            </a:r>
            <a:r>
              <a:rPr lang="pl-PL" sz="2200" dirty="0"/>
              <a:t> </a:t>
            </a:r>
            <a:r>
              <a:rPr lang="pl-PL" sz="2200" dirty="0" err="1"/>
              <a:t>krátké</a:t>
            </a:r>
            <a:r>
              <a:rPr lang="pl-PL" sz="2200" dirty="0"/>
              <a:t> </a:t>
            </a:r>
            <a:r>
              <a:rPr lang="pl-PL" sz="2200" dirty="0" err="1"/>
              <a:t>nebo</a:t>
            </a:r>
            <a:r>
              <a:rPr lang="pl-PL" sz="2200" dirty="0"/>
              <a:t> </a:t>
            </a:r>
            <a:r>
              <a:rPr lang="pl-PL" sz="2200" dirty="0" err="1"/>
              <a:t>složitější</a:t>
            </a:r>
            <a:r>
              <a:rPr lang="pl-PL" sz="2200" dirty="0"/>
              <a:t>, </a:t>
            </a:r>
            <a:r>
              <a:rPr lang="pl-PL" sz="2200" dirty="0" err="1"/>
              <a:t>například</a:t>
            </a:r>
            <a:r>
              <a:rPr lang="pl-PL" sz="2200" dirty="0"/>
              <a:t> "Ola je 16 </a:t>
            </a:r>
            <a:r>
              <a:rPr lang="pl-PL" sz="2200" dirty="0" err="1"/>
              <a:t>let</a:t>
            </a:r>
            <a:r>
              <a:rPr lang="pl-PL" sz="2200" dirty="0"/>
              <a:t> a </a:t>
            </a:r>
            <a:r>
              <a:rPr lang="pl-PL" sz="2200" dirty="0" err="1"/>
              <a:t>její</a:t>
            </a:r>
            <a:r>
              <a:rPr lang="pl-PL" sz="2200" dirty="0"/>
              <a:t> </a:t>
            </a:r>
            <a:r>
              <a:rPr lang="pl-PL" sz="2200" dirty="0" err="1"/>
              <a:t>táta</a:t>
            </a:r>
            <a:r>
              <a:rPr lang="pl-PL" sz="2200" dirty="0"/>
              <a:t> je od </a:t>
            </a:r>
            <a:r>
              <a:rPr lang="pl-PL" sz="2200" dirty="0" err="1"/>
              <a:t>ní</a:t>
            </a:r>
            <a:r>
              <a:rPr lang="pl-PL" sz="2200" dirty="0"/>
              <a:t> 3krát </a:t>
            </a:r>
            <a:r>
              <a:rPr lang="pl-PL" sz="2200" dirty="0" err="1"/>
              <a:t>starší</a:t>
            </a:r>
            <a:r>
              <a:rPr lang="pl-PL" sz="2200" dirty="0"/>
              <a:t>. </a:t>
            </a:r>
            <a:r>
              <a:rPr lang="pl-PL" sz="2200" dirty="0" err="1"/>
              <a:t>Kolik</a:t>
            </a:r>
            <a:r>
              <a:rPr lang="pl-PL" sz="2200" dirty="0"/>
              <a:t> </a:t>
            </a:r>
            <a:r>
              <a:rPr lang="pl-PL" sz="2200" dirty="0" err="1"/>
              <a:t>let</a:t>
            </a:r>
            <a:r>
              <a:rPr lang="pl-PL" sz="2200" dirty="0"/>
              <a:t> </a:t>
            </a:r>
            <a:r>
              <a:rPr lang="pl-PL" sz="2200" dirty="0" err="1"/>
              <a:t>má</a:t>
            </a:r>
            <a:r>
              <a:rPr lang="pl-PL" sz="2200" dirty="0"/>
              <a:t> </a:t>
            </a:r>
            <a:r>
              <a:rPr lang="pl-PL" sz="2200" dirty="0" err="1"/>
              <a:t>táta</a:t>
            </a:r>
            <a:r>
              <a:rPr lang="pl-PL" sz="2200" dirty="0"/>
              <a:t> </a:t>
            </a:r>
            <a:r>
              <a:rPr lang="pl-PL" sz="2200" dirty="0" err="1"/>
              <a:t>Oly</a:t>
            </a:r>
            <a:r>
              <a:rPr lang="pl-PL" sz="2200" dirty="0"/>
              <a:t>", </a:t>
            </a:r>
            <a:r>
              <a:rPr lang="pl-PL" sz="2200" dirty="0" err="1"/>
              <a:t>atd</a:t>
            </a:r>
            <a:r>
              <a:rPr lang="pl-PL" sz="2200" dirty="0"/>
              <a:t>. Na </a:t>
            </a:r>
            <a:r>
              <a:rPr lang="pl-PL" sz="2200" dirty="0" err="1"/>
              <a:t>jedné</a:t>
            </a:r>
            <a:r>
              <a:rPr lang="pl-PL" sz="2200" dirty="0"/>
              <a:t> </a:t>
            </a:r>
            <a:r>
              <a:rPr lang="pl-PL" sz="2200" dirty="0" err="1"/>
              <a:t>kartě</a:t>
            </a:r>
            <a:r>
              <a:rPr lang="pl-PL" sz="2200" dirty="0"/>
              <a:t> </a:t>
            </a:r>
            <a:r>
              <a:rPr lang="pl-PL" sz="2200" dirty="0" err="1"/>
              <a:t>může</a:t>
            </a:r>
            <a:r>
              <a:rPr lang="pl-PL" sz="2200" dirty="0"/>
              <a:t> </a:t>
            </a:r>
            <a:r>
              <a:rPr lang="pl-PL" sz="2200" dirty="0" err="1"/>
              <a:t>být</a:t>
            </a:r>
            <a:r>
              <a:rPr lang="pl-PL" sz="2200" dirty="0"/>
              <a:t> </a:t>
            </a:r>
            <a:r>
              <a:rPr lang="pl-PL" sz="2200" dirty="0" err="1"/>
              <a:t>více</a:t>
            </a:r>
            <a:r>
              <a:rPr lang="pl-PL" sz="2200" dirty="0"/>
              <a:t> </a:t>
            </a:r>
            <a:r>
              <a:rPr lang="pl-PL" sz="2200" dirty="0" err="1"/>
              <a:t>úkolů</a:t>
            </a:r>
            <a:r>
              <a:rPr lang="pl-PL" sz="2200" dirty="0"/>
              <a:t> - </a:t>
            </a:r>
            <a:r>
              <a:rPr lang="pl-PL" sz="2200" dirty="0" err="1"/>
              <a:t>záleží</a:t>
            </a:r>
            <a:r>
              <a:rPr lang="pl-PL" sz="2200" dirty="0"/>
              <a:t> to na </a:t>
            </a:r>
            <a:r>
              <a:rPr lang="pl-PL" sz="2200" dirty="0" err="1"/>
              <a:t>vaší</a:t>
            </a:r>
            <a:r>
              <a:rPr lang="pl-PL" sz="2200" dirty="0"/>
              <a:t> </a:t>
            </a:r>
            <a:r>
              <a:rPr lang="pl-PL" sz="2200" dirty="0" err="1"/>
              <a:t>fantazii</a:t>
            </a:r>
            <a:r>
              <a:rPr lang="pl-PL" sz="2200" dirty="0"/>
              <a:t>. </a:t>
            </a:r>
            <a:r>
              <a:rPr lang="pl-PL" sz="2200" dirty="0" err="1"/>
              <a:t>Nezapomeňte</a:t>
            </a:r>
            <a:r>
              <a:rPr lang="pl-PL" sz="2200" dirty="0"/>
              <a:t> </a:t>
            </a:r>
            <a:r>
              <a:rPr lang="pl-PL" sz="2200" dirty="0" err="1"/>
              <a:t>zahrnout</a:t>
            </a:r>
            <a:r>
              <a:rPr lang="pl-PL" sz="2200" dirty="0"/>
              <a:t> </a:t>
            </a:r>
            <a:r>
              <a:rPr lang="pl-PL" sz="2200" dirty="0" err="1"/>
              <a:t>správné</a:t>
            </a:r>
            <a:r>
              <a:rPr lang="pl-PL" sz="2200" dirty="0"/>
              <a:t> </a:t>
            </a:r>
            <a:r>
              <a:rPr lang="pl-PL" sz="2200" dirty="0" err="1"/>
              <a:t>odpovědi</a:t>
            </a:r>
            <a:r>
              <a:rPr lang="pl-PL" sz="2200" dirty="0"/>
              <a:t> na </a:t>
            </a:r>
            <a:r>
              <a:rPr lang="pl-PL" sz="2200" dirty="0" err="1"/>
              <a:t>otázky</a:t>
            </a:r>
            <a:r>
              <a:rPr lang="pl-PL" sz="2200" dirty="0"/>
              <a:t> (</a:t>
            </a:r>
            <a:r>
              <a:rPr lang="pl-PL" sz="2200" dirty="0" err="1"/>
              <a:t>matematické</a:t>
            </a:r>
            <a:r>
              <a:rPr lang="pl-PL" sz="2200" dirty="0"/>
              <a:t> </a:t>
            </a:r>
            <a:r>
              <a:rPr lang="pl-PL" sz="2200" dirty="0" err="1"/>
              <a:t>úkoly</a:t>
            </a:r>
            <a:r>
              <a:rPr lang="pl-PL" sz="2200" dirty="0"/>
              <a:t>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A6AC7A-8FC3-50E3-3628-BAFE94F7CF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37" y="6086439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16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ry, Gra Planszowa, Grać, Kostki Do Gry">
            <a:extLst>
              <a:ext uri="{FF2B5EF4-FFF2-40B4-BE49-F238E27FC236}">
                <a16:creationId xmlns:a16="http://schemas.microsoft.com/office/drawing/2014/main" id="{6FCEE482-40E6-4B01-A32C-643B78620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9" r="17328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645E5A-05FE-4310-B9CC-9A90C95B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113826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PROCES – II LEKCE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8B0CE0-165A-4181-965B-1EC987871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pl-PL" sz="2200" dirty="0" err="1">
                <a:solidFill>
                  <a:schemeClr val="bg1"/>
                </a:solidFill>
              </a:rPr>
              <a:t>Nezapomeňte</a:t>
            </a:r>
            <a:r>
              <a:rPr lang="pl-PL" sz="2200" dirty="0">
                <a:solidFill>
                  <a:schemeClr val="bg1"/>
                </a:solidFill>
              </a:rPr>
              <a:t> na PRAVIDLA </a:t>
            </a:r>
            <a:r>
              <a:rPr lang="pl-PL" sz="2200" dirty="0" err="1">
                <a:solidFill>
                  <a:schemeClr val="bg1"/>
                </a:solidFill>
              </a:rPr>
              <a:t>hry</a:t>
            </a:r>
            <a:r>
              <a:rPr lang="pl-PL" sz="2200" dirty="0">
                <a:solidFill>
                  <a:schemeClr val="bg1"/>
                </a:solidFill>
              </a:rPr>
              <a:t> (</a:t>
            </a:r>
            <a:r>
              <a:rPr lang="pl-PL" sz="2200" dirty="0" err="1">
                <a:solidFill>
                  <a:schemeClr val="bg1"/>
                </a:solidFill>
              </a:rPr>
              <a:t>podívejte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se</a:t>
            </a:r>
            <a:r>
              <a:rPr lang="pl-PL" sz="2200" dirty="0">
                <a:solidFill>
                  <a:schemeClr val="bg1"/>
                </a:solidFill>
              </a:rPr>
              <a:t> na </a:t>
            </a:r>
            <a:r>
              <a:rPr lang="pl-PL" sz="2200" dirty="0" err="1">
                <a:solidFill>
                  <a:schemeClr val="bg1"/>
                </a:solidFill>
              </a:rPr>
              <a:t>pravidla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her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které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máte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doma</a:t>
            </a:r>
            <a:r>
              <a:rPr lang="pl-PL" sz="2200" dirty="0">
                <a:solidFill>
                  <a:schemeClr val="bg1"/>
                </a:solidFill>
              </a:rPr>
              <a:t>, a </a:t>
            </a:r>
            <a:r>
              <a:rPr lang="pl-PL" sz="2200" dirty="0" err="1">
                <a:solidFill>
                  <a:schemeClr val="bg1"/>
                </a:solidFill>
              </a:rPr>
              <a:t>vytvořte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podobná</a:t>
            </a:r>
            <a:r>
              <a:rPr lang="pl-PL" sz="2200" dirty="0">
                <a:solidFill>
                  <a:schemeClr val="bg1"/>
                </a:solidFill>
              </a:rPr>
              <a:t>).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200" dirty="0" err="1">
                <a:solidFill>
                  <a:schemeClr val="bg1"/>
                </a:solidFill>
              </a:rPr>
              <a:t>Hra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bude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určena</a:t>
            </a:r>
            <a:r>
              <a:rPr lang="pl-PL" sz="2200" dirty="0">
                <a:solidFill>
                  <a:schemeClr val="bg1"/>
                </a:solidFill>
              </a:rPr>
              <a:t> pro </a:t>
            </a:r>
            <a:r>
              <a:rPr lang="pl-PL" sz="2200" dirty="0" err="1">
                <a:solidFill>
                  <a:schemeClr val="bg1"/>
                </a:solidFill>
              </a:rPr>
              <a:t>vaše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vrstevníky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proto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obtížnost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matematických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úkolů</a:t>
            </a:r>
            <a:r>
              <a:rPr lang="pl-PL" sz="2200" dirty="0">
                <a:solidFill>
                  <a:schemeClr val="bg1"/>
                </a:solidFill>
              </a:rPr>
              <a:t> by </a:t>
            </a:r>
            <a:r>
              <a:rPr lang="pl-PL" sz="2200" dirty="0" err="1">
                <a:solidFill>
                  <a:schemeClr val="bg1"/>
                </a:solidFill>
              </a:rPr>
              <a:t>měla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být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přizpůsobena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vašemu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věku</a:t>
            </a:r>
            <a:r>
              <a:rPr lang="pl-PL" sz="22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200" dirty="0" err="1">
                <a:solidFill>
                  <a:schemeClr val="bg1"/>
                </a:solidFill>
              </a:rPr>
              <a:t>Při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tvorbě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hry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můžete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využít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poskytnuté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odkazy</a:t>
            </a:r>
            <a:r>
              <a:rPr lang="pl-PL" sz="2200" dirty="0">
                <a:solidFill>
                  <a:schemeClr val="bg1"/>
                </a:solidFill>
              </a:rPr>
              <a:t>. </a:t>
            </a:r>
            <a:r>
              <a:rPr lang="pl-PL" sz="2200" dirty="0" err="1">
                <a:solidFill>
                  <a:schemeClr val="bg1"/>
                </a:solidFill>
              </a:rPr>
              <a:t>Také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vás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povzbuzuji</a:t>
            </a:r>
            <a:r>
              <a:rPr lang="pl-PL" sz="2200" dirty="0">
                <a:solidFill>
                  <a:schemeClr val="bg1"/>
                </a:solidFill>
              </a:rPr>
              <a:t> k </a:t>
            </a:r>
            <a:r>
              <a:rPr lang="pl-PL" sz="2200" dirty="0" err="1">
                <a:solidFill>
                  <a:schemeClr val="bg1"/>
                </a:solidFill>
              </a:rPr>
              <a:t>prohlédnutí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ukázkových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deskových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her</a:t>
            </a:r>
            <a:r>
              <a:rPr lang="pl-PL" sz="2200" dirty="0">
                <a:solidFill>
                  <a:schemeClr val="bg1"/>
                </a:solidFill>
              </a:rPr>
              <a:t>.</a:t>
            </a:r>
          </a:p>
          <a:p>
            <a:pPr marL="457200" lvl="0" indent="-457200">
              <a:buFont typeface="+mj-lt"/>
              <a:buAutoNum type="arabicPeriod" startAt="5"/>
            </a:pPr>
            <a:r>
              <a:rPr lang="pl-PL" sz="2200" dirty="0" err="1">
                <a:solidFill>
                  <a:schemeClr val="bg1"/>
                </a:solidFill>
              </a:rPr>
              <a:t>Vytvořte</a:t>
            </a:r>
            <a:r>
              <a:rPr lang="pl-PL" sz="2200" dirty="0">
                <a:solidFill>
                  <a:schemeClr val="bg1"/>
                </a:solidFill>
              </a:rPr>
              <a:t> PIONKY A HRAČKOVOU KOSTKU (</a:t>
            </a:r>
            <a:r>
              <a:rPr lang="pl-PL" sz="2200" dirty="0" err="1">
                <a:solidFill>
                  <a:schemeClr val="bg1"/>
                </a:solidFill>
              </a:rPr>
              <a:t>libovolnou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technikou</a:t>
            </a:r>
            <a:r>
              <a:rPr lang="pl-PL" sz="2200" dirty="0">
                <a:solidFill>
                  <a:schemeClr val="bg1"/>
                </a:solidFill>
              </a:rPr>
              <a:t>).</a:t>
            </a:r>
            <a:br>
              <a:rPr lang="pl-PL" sz="2200" dirty="0">
                <a:solidFill>
                  <a:schemeClr val="bg1"/>
                </a:solidFill>
              </a:rPr>
            </a:br>
            <a:endParaRPr lang="pl-PL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783A1C1-157C-78FE-111F-D20967F4F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18" y="6081392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0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ozaika, Wielobarwny, Geometryczny">
            <a:extLst>
              <a:ext uri="{FF2B5EF4-FFF2-40B4-BE49-F238E27FC236}">
                <a16:creationId xmlns:a16="http://schemas.microsoft.com/office/drawing/2014/main" id="{E8C92F05-E4DB-4493-92DB-61E5D144D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10073" b="-2"/>
          <a:stretch/>
        </p:blipFill>
        <p:spPr bwMode="auto"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F11093-BA04-4478-B22C-999D94275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45" y="113826"/>
            <a:ext cx="10515600" cy="1325563"/>
          </a:xfrm>
        </p:spPr>
        <p:txBody>
          <a:bodyPr>
            <a:normAutofit/>
          </a:bodyPr>
          <a:lstStyle/>
          <a:p>
            <a:r>
              <a:rPr lang="pl-PL" dirty="0"/>
              <a:t>PROCES – III LEKCE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22705A-8231-4EFD-AA66-E65410EC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432"/>
            <a:ext cx="6588625" cy="406598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sz="2200" dirty="0" err="1">
                <a:solidFill>
                  <a:schemeClr val="bg1"/>
                </a:solidFill>
              </a:rPr>
              <a:t>Prezentujte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hru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svým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spolužákům</a:t>
            </a:r>
            <a:r>
              <a:rPr lang="pl-PL" sz="2200" dirty="0">
                <a:solidFill>
                  <a:schemeClr val="bg1"/>
                </a:solidFill>
              </a:rPr>
              <a:t>. </a:t>
            </a:r>
            <a:r>
              <a:rPr lang="pl-PL" sz="2200" dirty="0" err="1">
                <a:solidFill>
                  <a:schemeClr val="bg1"/>
                </a:solidFill>
              </a:rPr>
              <a:t>Představte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ji</a:t>
            </a:r>
            <a:r>
              <a:rPr lang="pl-PL" sz="2200" dirty="0">
                <a:solidFill>
                  <a:schemeClr val="bg1"/>
                </a:solidFill>
              </a:rPr>
              <a:t>:</a:t>
            </a:r>
          </a:p>
          <a:p>
            <a:r>
              <a:rPr lang="pl-PL" sz="2200" dirty="0" err="1">
                <a:solidFill>
                  <a:schemeClr val="bg1"/>
                </a:solidFill>
              </a:rPr>
              <a:t>Napište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název</a:t>
            </a:r>
            <a:r>
              <a:rPr lang="pl-PL" sz="2200" dirty="0">
                <a:solidFill>
                  <a:schemeClr val="bg1"/>
                </a:solidFill>
              </a:rPr>
              <a:t>,</a:t>
            </a:r>
          </a:p>
          <a:p>
            <a:r>
              <a:rPr lang="pl-PL" sz="2200" dirty="0" err="1">
                <a:solidFill>
                  <a:schemeClr val="bg1"/>
                </a:solidFill>
              </a:rPr>
              <a:t>Pravidla</a:t>
            </a:r>
            <a:r>
              <a:rPr lang="pl-PL" sz="2200" dirty="0">
                <a:solidFill>
                  <a:schemeClr val="bg1"/>
                </a:solidFill>
              </a:rPr>
              <a:t>,</a:t>
            </a:r>
          </a:p>
          <a:p>
            <a:r>
              <a:rPr lang="pl-PL" sz="2200" dirty="0" err="1">
                <a:solidFill>
                  <a:schemeClr val="bg1"/>
                </a:solidFill>
              </a:rPr>
              <a:t>Instrukce</a:t>
            </a:r>
            <a:r>
              <a:rPr lang="pl-PL" sz="2200" dirty="0">
                <a:solidFill>
                  <a:schemeClr val="bg1"/>
                </a:solidFill>
              </a:rPr>
              <a:t>,</a:t>
            </a:r>
          </a:p>
          <a:p>
            <a:r>
              <a:rPr lang="pl-PL" sz="2200" dirty="0" err="1">
                <a:solidFill>
                  <a:schemeClr val="bg1"/>
                </a:solidFill>
              </a:rPr>
              <a:t>Příklady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matematických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úkolů</a:t>
            </a:r>
            <a:r>
              <a:rPr lang="pl-PL" sz="2200" dirty="0">
                <a:solidFill>
                  <a:schemeClr val="bg1"/>
                </a:solidFill>
              </a:rPr>
              <a:t> z karet,</a:t>
            </a:r>
          </a:p>
          <a:p>
            <a:r>
              <a:rPr lang="pl-PL" sz="2200" dirty="0" err="1">
                <a:solidFill>
                  <a:schemeClr val="bg1"/>
                </a:solidFill>
              </a:rPr>
              <a:t>Popište</a:t>
            </a:r>
            <a:r>
              <a:rPr lang="pl-PL" sz="2200" dirty="0">
                <a:solidFill>
                  <a:schemeClr val="bg1"/>
                </a:solidFill>
              </a:rPr>
              <a:t>, jak </a:t>
            </a:r>
            <a:r>
              <a:rPr lang="pl-PL" sz="2200" dirty="0" err="1">
                <a:solidFill>
                  <a:schemeClr val="bg1"/>
                </a:solidFill>
              </a:rPr>
              <a:t>hra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vznikala</a:t>
            </a:r>
            <a:r>
              <a:rPr lang="pl-PL" sz="2200" dirty="0">
                <a:solidFill>
                  <a:schemeClr val="bg1"/>
                </a:solidFill>
              </a:rPr>
              <a:t>,</a:t>
            </a:r>
          </a:p>
          <a:p>
            <a:r>
              <a:rPr lang="pl-PL" sz="2200" dirty="0" err="1">
                <a:solidFill>
                  <a:schemeClr val="bg1"/>
                </a:solidFill>
              </a:rPr>
              <a:t>Sdílejte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své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postřehy</a:t>
            </a:r>
            <a:r>
              <a:rPr lang="pl-PL" sz="2200" dirty="0">
                <a:solidFill>
                  <a:schemeClr val="bg1"/>
                </a:solidFill>
              </a:rPr>
              <a:t> (co </a:t>
            </a:r>
            <a:r>
              <a:rPr lang="pl-PL" sz="2200" dirty="0" err="1">
                <a:solidFill>
                  <a:schemeClr val="bg1"/>
                </a:solidFill>
              </a:rPr>
              <a:t>bylo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zajímavé</a:t>
            </a:r>
            <a:r>
              <a:rPr lang="pl-PL" sz="2200" dirty="0">
                <a:solidFill>
                  <a:schemeClr val="bg1"/>
                </a:solidFill>
              </a:rPr>
              <a:t>, co </a:t>
            </a:r>
            <a:r>
              <a:rPr lang="pl-PL" sz="2200" dirty="0" err="1">
                <a:solidFill>
                  <a:schemeClr val="bg1"/>
                </a:solidFill>
              </a:rPr>
              <a:t>obtížné</a:t>
            </a:r>
            <a:r>
              <a:rPr lang="pl-PL" sz="2200" dirty="0">
                <a:solidFill>
                  <a:schemeClr val="bg1"/>
                </a:solidFill>
              </a:rPr>
              <a:t>, </a:t>
            </a:r>
            <a:r>
              <a:rPr lang="pl-PL" sz="2200" dirty="0" err="1">
                <a:solidFill>
                  <a:schemeClr val="bg1"/>
                </a:solidFill>
              </a:rPr>
              <a:t>atd</a:t>
            </a:r>
            <a:r>
              <a:rPr lang="pl-PL" sz="2200" dirty="0">
                <a:solidFill>
                  <a:schemeClr val="bg1"/>
                </a:solidFill>
              </a:rPr>
              <a:t>.),</a:t>
            </a:r>
          </a:p>
          <a:p>
            <a:r>
              <a:rPr lang="pl-PL" sz="2200" dirty="0" err="1">
                <a:solidFill>
                  <a:schemeClr val="bg1"/>
                </a:solidFill>
              </a:rPr>
              <a:t>Zodpovězte</a:t>
            </a:r>
            <a:r>
              <a:rPr lang="pl-PL" sz="2200" dirty="0">
                <a:solidFill>
                  <a:schemeClr val="bg1"/>
                </a:solidFill>
              </a:rPr>
              <a:t> na </a:t>
            </a:r>
            <a:r>
              <a:rPr lang="pl-PL" sz="2200" dirty="0" err="1">
                <a:solidFill>
                  <a:schemeClr val="bg1"/>
                </a:solidFill>
              </a:rPr>
              <a:t>případné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otázky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učitele</a:t>
            </a:r>
            <a:r>
              <a:rPr lang="pl-PL" sz="2200" dirty="0">
                <a:solidFill>
                  <a:schemeClr val="bg1"/>
                </a:solidFill>
              </a:rPr>
              <a:t> a </a:t>
            </a:r>
            <a:r>
              <a:rPr lang="pl-PL" sz="2200" dirty="0" err="1">
                <a:solidFill>
                  <a:schemeClr val="bg1"/>
                </a:solidFill>
              </a:rPr>
              <a:t>spolužáků</a:t>
            </a:r>
            <a:r>
              <a:rPr lang="pl-PL" sz="2200" dirty="0">
                <a:solidFill>
                  <a:schemeClr val="bg1"/>
                </a:solidFill>
              </a:rPr>
              <a:t>,</a:t>
            </a:r>
          </a:p>
          <a:p>
            <a:r>
              <a:rPr lang="pl-PL" sz="2200" dirty="0" err="1">
                <a:solidFill>
                  <a:schemeClr val="bg1"/>
                </a:solidFill>
              </a:rPr>
              <a:t>Povolte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spolužákům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hrát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vaši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novou</a:t>
            </a:r>
            <a:r>
              <a:rPr lang="pl-PL" sz="2200" dirty="0">
                <a:solidFill>
                  <a:schemeClr val="bg1"/>
                </a:solidFill>
              </a:rPr>
              <a:t> </a:t>
            </a:r>
            <a:r>
              <a:rPr lang="pl-PL" sz="2200" dirty="0" err="1">
                <a:solidFill>
                  <a:schemeClr val="bg1"/>
                </a:solidFill>
              </a:rPr>
              <a:t>hru</a:t>
            </a:r>
            <a:r>
              <a:rPr lang="pl-PL" sz="2200" dirty="0">
                <a:solidFill>
                  <a:schemeClr val="bg1"/>
                </a:solidFill>
              </a:rPr>
              <a:t>.</a:t>
            </a:r>
          </a:p>
          <a:p>
            <a:pPr>
              <a:buFontTx/>
              <a:buChar char="-"/>
            </a:pPr>
            <a:endParaRPr lang="pl-PL" sz="1900" dirty="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192B82-A3ED-2B78-10C1-ADDAC6567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50" y="5933210"/>
            <a:ext cx="1744278" cy="5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00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1403</Words>
  <Application>Microsoft Office PowerPoint</Application>
  <PresentationFormat>Panoramiczny</PresentationFormat>
  <Paragraphs>130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Franklin Gothic Medium</vt:lpstr>
      <vt:lpstr>Lucida Sans Unicode</vt:lpstr>
      <vt:lpstr>StarSymbol</vt:lpstr>
      <vt:lpstr>Trebuchet MS</vt:lpstr>
      <vt:lpstr>Motyw pakietu Office</vt:lpstr>
      <vt:lpstr> </vt:lpstr>
      <vt:lpstr>ÚVOD</vt:lpstr>
      <vt:lpstr>ÚKOL</vt:lpstr>
      <vt:lpstr>PROCES</vt:lpstr>
      <vt:lpstr>PROCES</vt:lpstr>
      <vt:lpstr>PROCES – I LEKCE</vt:lpstr>
      <vt:lpstr>PROCES – I LEKCE</vt:lpstr>
      <vt:lpstr>PROCES – II LEKCE</vt:lpstr>
      <vt:lpstr>PROCES – III LEKCE</vt:lpstr>
      <vt:lpstr>ZDROJE</vt:lpstr>
      <vt:lpstr>HODNOCENÍ</vt:lpstr>
      <vt:lpstr>HODNOCENÍ</vt:lpstr>
      <vt:lpstr>HODNOCENÍ</vt:lpstr>
      <vt:lpstr>ZÁVĚR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Matematycza gra planszowa</dc:title>
  <dc:creator>Sabina Folwarska</dc:creator>
  <cp:lastModifiedBy>xx xx</cp:lastModifiedBy>
  <cp:revision>28</cp:revision>
  <dcterms:created xsi:type="dcterms:W3CDTF">2017-08-23T11:53:48Z</dcterms:created>
  <dcterms:modified xsi:type="dcterms:W3CDTF">2025-05-13T12:03:21Z</dcterms:modified>
</cp:coreProperties>
</file>