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5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EDF18-6061-4553-AC0B-01AD4AA4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A2B95D-8699-4D24-B5A9-A9A2D23E4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0C9095-EC88-4DB9-8F80-E51F749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61D41-40E8-482D-A015-FEFD6543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7F9650-3D18-4AF6-9122-254849A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CDB78-0A66-409F-9720-D8CDDD33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5E0AF0-6EDD-47B3-85B7-A4AB6FBC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A9F05-A7E0-4879-9D05-1A5202E7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F26F33-5D61-463B-8913-27052EA1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AD46C5-2835-4B0F-97A2-7960011D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742C88-D66E-4E41-9B3F-31D544FB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0FBFB8-2A1B-442F-A6D5-814797F6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3AD476-F307-4237-B746-50D0A296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9D1495-DF41-410A-9D3D-40CC4B3E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52713D-A549-431C-866D-7D4100FC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6E907-6498-4A24-95EB-FF50BA60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BBF29-F1C3-4381-9797-82B947D8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04301F-D772-4B79-A266-E23A8E66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561E3D-B8E9-4B07-9B4C-EE2989AD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06E9B-D105-4BFD-8DE1-CCC57C04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DAEAF-AAC0-48A2-B1F6-1DA18D7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2D9D54-A9E0-45C8-BC1B-80512E7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AD1AD-5CE4-4248-B266-1A157FE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78FF4-6EF3-48BF-B88D-ABEF594B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C7B30F-2407-4841-AB96-D2B1633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99EE4-64CD-48A7-BAD5-F445955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5FDA9-B98E-4B2D-98A0-4EBE36CA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1488CC-49FB-4C6A-A8BB-E0026D225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DEC55-C5FE-4C62-A1E9-C8F86097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4B4E95-D331-4E30-A048-C533C4C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18F420-853C-4A8E-967B-F7CAA96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19492-73AE-4526-B1BC-973F2752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D53715-25E2-4A70-AEB6-7C854A104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5865D8-7D04-4037-B4D2-10B5DA175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D13EF6-84AD-4D3D-89FA-9A3CF9E3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3DEC7C-1EA9-411D-AAB5-3CDDE999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2A651D-EA47-45BA-B55B-668627D9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B97758-3994-4AD2-82D6-09A0D01D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BEBCAA-779F-48F7-899A-7E55F97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B1C07-F3DE-4D5A-BA4A-31D17376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C44DE-D499-4DF4-AA7B-DFF9EF8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3214BD-CA7C-43B8-A57D-38252DEF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797698-A928-4C7F-BDE8-9B7422B1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4253A-7568-4D7A-A3CD-56F1EFAC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C1D9D8C-D098-4672-AA7B-391A52CE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3ED9A9-75F5-4126-9983-1BE2F01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4A235-0DC4-46E9-A96B-6BC58B29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62D1-ECF6-4D43-98EE-8FF9F9B7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7CF4A8-773F-411D-91CD-DB4F2BF6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CEF8D9-F9F2-4C39-9AE8-531F50F1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94C4F-1BDC-4A55-9B7F-8296161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93A006-80F6-4A33-B5E8-3498442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E7E74-08BD-4216-98CF-C411F98B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ED4985-43ED-4931-8A35-432370DB7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2D472-6973-4E86-9433-222C2E9DD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15EEB6-62BF-4985-BABE-2BA25CC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F375A-0E4F-4D17-BEAD-13CDF6A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45316C-15F4-4E6A-B4ED-3FC551D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2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2AA5E0-456F-457E-90DC-8CFFECDE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04D677-7B1F-462D-BA30-E9315FF7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3705A5-8441-4037-A821-B00B913C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7C2A-1235-4EBE-8959-942CCF7FA340}" type="datetimeFigureOut">
              <a:rPr lang="pl-PL" smtClean="0"/>
              <a:t>06.05.2025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368B5-DDE8-44D0-ABD7-19454843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1ABE93-A522-40BD-B8D8-611DAC08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5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dane.pl/zadanie/2073688" TargetMode="External"/><Relationship Id="rId3" Type="http://schemas.openxmlformats.org/officeDocument/2006/relationships/hyperlink" Target="https://www.google.pl/search?q=gra+planszowa&amp;client=firefox-b&amp;source=lnms&amp;tbm=isch&amp;sa=X&amp;ved=0ahUKEwj-x5aC4MnSAhVlAZoKHUJqA9cQ_AUICCgB&amp;biw=1272&amp;bih=663" TargetMode="External"/><Relationship Id="rId7" Type="http://schemas.openxmlformats.org/officeDocument/2006/relationships/hyperlink" Target="http://www.profesor.pl/publikacja,3643,Sprawdziany-i-testy,Egzamin-probny-z-zakresu-matematyki-dla-III-klasy-gimnazjum-grupa-A-i-B" TargetMode="External"/><Relationship Id="rId2" Type="http://schemas.openxmlformats.org/officeDocument/2006/relationships/hyperlink" Target="https://www.google.pl/search?q=tworzenie+gry+planszowej&amp;client=firefox-b-ab&amp;tbm=isch&amp;tbo=u&amp;source=univ&amp;sa=X&amp;ved=0ahUKEwiBtIHg7MnSAhWiB5oKHUOnCVUQsAQIUw&amp;biw=1272&amp;bih=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zadania.pl/gimnazjum/" TargetMode="External"/><Relationship Id="rId5" Type="http://schemas.openxmlformats.org/officeDocument/2006/relationships/hyperlink" Target="http://www.cauchy.pl/gimnazjum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www.google.pl/search?q=instrukcja+do+gry+planszowej&amp;client=firefox-b&amp;sa=X&amp;tbm=isch&amp;tbo=u&amp;source=univ&amp;ved=0ahUKE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1" y="2839409"/>
            <a:ext cx="5892538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95" y="2314656"/>
            <a:ext cx="10326583" cy="197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Matematyczna gra planszowa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Kośćmi, Gry, Hazard, Kostki, Numery">
            <a:extLst>
              <a:ext uri="{FF2B5EF4-FFF2-40B4-BE49-F238E27FC236}">
                <a16:creationId xmlns:a16="http://schemas.microsoft.com/office/drawing/2014/main" id="{BF1701D7-2F3F-42B7-B660-3F6F534D4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-2" b="21683"/>
          <a:stretch/>
        </p:blipFill>
        <p:spPr bwMode="auto">
          <a:xfrm>
            <a:off x="2606661" y="3655926"/>
            <a:ext cx="2560070" cy="14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ra Rodzinna, Gra, Gra Planszowa">
            <a:extLst>
              <a:ext uri="{FF2B5EF4-FFF2-40B4-BE49-F238E27FC236}">
                <a16:creationId xmlns:a16="http://schemas.microsoft.com/office/drawing/2014/main" id="{DAC6BDF7-F7E1-4E02-8E50-4C644BBE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r="2" b="8153"/>
          <a:stretch/>
        </p:blipFill>
        <p:spPr bwMode="auto">
          <a:xfrm>
            <a:off x="6195416" y="3655926"/>
            <a:ext cx="3105900" cy="1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A794C89-4E2B-5685-0BD5-6B4B64EBF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46" y="309155"/>
            <a:ext cx="6897070" cy="14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530942"/>
            <a:ext cx="3797300" cy="357115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965" y="795548"/>
            <a:ext cx="4167336" cy="527560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r>
              <a:rPr lang="pl-PL" sz="1900" dirty="0">
                <a:latin typeface="Arial" pitchFamily="18"/>
                <a:ea typeface="Lucida Sans Unicode" pitchFamily="2"/>
                <a:cs typeface="Mangal" pitchFamily="2"/>
                <a:hlinkClick r:id="rId2"/>
              </a:rPr>
              <a:t>1</a:t>
            </a: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2"/>
              </a:rPr>
              <a:t>.https://www.google.pl/search?q=tworzenie+gry+planszowej&amp;client=firefox-b-ab&amp;tbm=isch&amp;tbo=u&amp;source=univ&amp;sa=X&amp;ved=0ahUKEwiBtIHg7MnSAhWiB5oKHUOnCVUQsAQIUw&amp;biw=1272&amp;bih=663</a:t>
            </a:r>
          </a:p>
          <a:p>
            <a:pPr marL="0" indent="0">
              <a:buNone/>
            </a:pP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3"/>
              </a:rPr>
              <a:t>2. https://www.google.pl/search?q=gra+planszowa&amp;client=firefox-b&amp;source=lnms&amp;tbm=isch&amp;sa=X&amp;ved=0ahUKEwj-x5aC4MnSAhVlAZoKHUJqA9cQ_AUICCgB&amp;biw=1272&amp;bih=663</a:t>
            </a:r>
          </a:p>
          <a:p>
            <a:endParaRPr lang="pl-PL" sz="2100" dirty="0">
              <a:latin typeface="Arial" pitchFamily="18"/>
              <a:ea typeface="Lucida Sans Unicode" pitchFamily="2"/>
              <a:cs typeface="Mangal" pitchFamily="2"/>
              <a:hlinkClick r:id="rId3"/>
            </a:endParaRPr>
          </a:p>
          <a:p>
            <a:pPr marL="0" indent="0">
              <a:buNone/>
            </a:pP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3. https://www.google.pl/search?q=instrukcja+do+gry+planszowej&amp;client=firefox-b&amp;sa=X&amp;tbm=isch&amp;tbo=u&amp;source=univ&amp;ved=0ahUKE</a:t>
            </a:r>
          </a:p>
          <a:p>
            <a:pPr marL="0" indent="0">
              <a:buNone/>
            </a:pP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4. </a:t>
            </a: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5"/>
              </a:rPr>
              <a:t>http://www.cauchy.pl/gimnazjum/</a:t>
            </a:r>
          </a:p>
          <a:p>
            <a:pPr marL="0" indent="0">
              <a:buNone/>
            </a:pP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6"/>
              </a:rPr>
              <a:t>5. http://www.e-zadania.pl/gimnazjum/</a:t>
            </a:r>
          </a:p>
          <a:p>
            <a:pPr marL="0" indent="0">
              <a:buNone/>
            </a:pPr>
            <a:r>
              <a:rPr lang="pl-PL" sz="2100" dirty="0">
                <a:latin typeface="Arial" pitchFamily="18"/>
                <a:ea typeface="Lucida Sans Unicode" pitchFamily="2"/>
                <a:cs typeface="Mangal" pitchFamily="2"/>
                <a:hlinkClick r:id="rId7"/>
              </a:rPr>
              <a:t>6.http://www.profesor.pl/publikacja,3643,Sprawdziany-i-testy,Egzamin-probny-z-zakresu-matematyki-dla-III-klasy-gimnazjum-grupa-A-i-B</a:t>
            </a: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>
              <a:buFont typeface="Arial" panose="020B0604020202020204" pitchFamily="34" charset="0"/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7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:a16="http://schemas.microsoft.com/office/drawing/2014/main" id="{C8BFD45E-DF29-4054-8C9B-B6464E3B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31" y="2451862"/>
            <a:ext cx="2162175" cy="19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12E9055-6186-BC25-FA11-7EB6B7E703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49" y="565684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50203E-5D9A-45EB-93CE-B6E41AE44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53763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938259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97908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440249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977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Zawartość merytoryczna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słaba pod względem merytorycznym.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dobra pod względem merytoryczny.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bardzo dobra merytorycznie. Poprawne, ciekawe  treści.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niedbale 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grafika. Praca wyróżniająca się.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1305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id="{25D2BC3F-3E2A-477C-BD42-477E4D00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884DDD-3D89-3825-E169-703FF6BE9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85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8C6A6-B1AC-4BD3-BBFA-2E0CF84E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352E42-B4FE-4449-8FDF-BF6455D27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22357"/>
              </p:ext>
            </p:extLst>
          </p:nvPr>
        </p:nvGraphicFramePr>
        <p:xfrm>
          <a:off x="896645" y="1825625"/>
          <a:ext cx="10457155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55">
                  <a:extLst>
                    <a:ext uri="{9D8B030D-6E8A-4147-A177-3AD203B41FA5}">
                      <a16:colId xmlns:a16="http://schemas.microsoft.com/office/drawing/2014/main" val="1943758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706399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183153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123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zachęcająca do zagrania w grę. Poprawne odpowiedzi na pytania sprawdzające nauczyciela oraz pytania innych uczniów.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55824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id="{20F32495-966B-4785-98C1-10A3226E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320E390-F474-4325-BEEA-EB2C8B24D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3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5C5FA-DE91-4CAA-B853-1EC6D259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EWALUACJA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CA3591-DA42-4A25-A26C-2E3B85EE6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6983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88771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37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0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4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01602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id="{9EA5F7A8-EEED-4732-BB77-1106F582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45A4BAA-A4AD-F928-4DCD-B1996627F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49" y="565684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A2CE951-9374-44CD-8854-E83E237E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76516"/>
            <a:ext cx="5062511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4CC96-33A9-4416-ABF8-D88C7CC8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504335"/>
            <a:ext cx="5333991" cy="451241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sz="1900" dirty="0">
                <a:solidFill>
                  <a:srgbClr val="FFFFFF"/>
                </a:solidFill>
              </a:rPr>
              <a:t>Jakie korzyści osiągnęliście z realizacji tego projektu?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Mogliście zabawić się w Twórców gier planszowych.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Zobaczyliście, że wykonanie dobrej gry planszowej nie jest łatwe.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Mogliście w praktyce zastosować Waszą wiedzę i umiejętności matematyczne. 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Mogliście w ciekawy sposób utrwalić Waszą wiedzę.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Nauczyliście się wykorzystywać Internet jako źródło informacji.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Nauczyliście się opracowywać te informacje w różnych formach.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Uczyliście się trudnej sztuki współpracy w grupie.</a:t>
            </a:r>
          </a:p>
          <a:p>
            <a:pPr marL="342900" lvl="0" indent="-342900">
              <a:buAutoNum type="arabicPeriod"/>
            </a:pPr>
            <a:r>
              <a:rPr lang="pl-PL" sz="1900" dirty="0">
                <a:solidFill>
                  <a:srgbClr val="FFFFFF"/>
                </a:solidFill>
              </a:rPr>
              <a:t>Mogliście Waszą pracę zaprezentować na forum klasy i podzielić się tym samym Waszymi umiejętnościami.</a:t>
            </a:r>
          </a:p>
          <a:p>
            <a:endParaRPr lang="pl-PL" sz="1700" dirty="0">
              <a:solidFill>
                <a:srgbClr val="FFFFFF"/>
              </a:solidFill>
            </a:endParaRPr>
          </a:p>
        </p:txBody>
      </p:sp>
      <p:pic>
        <p:nvPicPr>
          <p:cNvPr id="8" name="Picture 2" descr="Sowa, Ptak, Książka, Wise, Natura, Znak">
            <a:extLst>
              <a:ext uri="{FF2B5EF4-FFF2-40B4-BE49-F238E27FC236}">
                <a16:creationId xmlns:a16="http://schemas.microsoft.com/office/drawing/2014/main" id="{0E43EDCD-A1B2-4BD5-834E-99DD8D7E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8020842" y="423762"/>
            <a:ext cx="2843803" cy="5568999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8C613F-5F0F-0DD0-247F-55630B1F5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92" y="601675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5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1A343544-FAA8-45BD-ABC2-2051149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552" y="165069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b="1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9AF19-AE72-4DBE-A964-8B6F4B1F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9" y="2290918"/>
            <a:ext cx="9704439" cy="3608435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>
                <a:latin typeface="Trebuchet MS" pitchFamily="34"/>
              </a:rPr>
              <a:t> </a:t>
            </a:r>
            <a:r>
              <a:rPr lang="pl-PL" sz="2200" dirty="0"/>
              <a:t>Podział na grupy może być dokonany według innych kryteriów, np. ze względu na możliwości poznawcze uczniów, ich umiejętności, zainteresowania, tak aby „równo” rozłożyć siły w poszczególnych grupach.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200" dirty="0"/>
              <a:t>Nauczyciel  powinien dokładnie przeanalizować treści wspólnie </a:t>
            </a:r>
            <a:br>
              <a:rPr lang="pl-PL" sz="2200" dirty="0"/>
            </a:br>
            <a:r>
              <a:rPr lang="pl-PL" sz="2200" dirty="0"/>
              <a:t>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200" dirty="0"/>
              <a:t>Jako przygotowanie do projektu należy poprosić uczniów </a:t>
            </a:r>
            <a:br>
              <a:rPr lang="pl-PL" sz="2200" dirty="0"/>
            </a:br>
            <a:r>
              <a:rPr lang="pl-PL" sz="2200" dirty="0"/>
              <a:t>o przyniesienie z domu gier planszowych </a:t>
            </a:r>
            <a:br>
              <a:rPr lang="pl-PL" sz="2200" dirty="0"/>
            </a:br>
            <a:r>
              <a:rPr lang="pl-PL" sz="2200" dirty="0"/>
              <a:t>( ewentualnie nauczyciel powinien się o nie zatroszczyć)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200" dirty="0"/>
              <a:t> Nauczyciel może pomóc uczniom tworząc roboczy plan pracy, wyznaczając tym samym cele na poszczególne zajęcia. Może również zostawić uczniom dowolność  -wtedy sami ustalają plan działania, posiłkując się zasugerowanym. 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1400" dirty="0">
              <a:latin typeface="Trebuchet MS" pitchFamily="34"/>
            </a:endParaRP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9E7893-CC0D-BAD6-90FF-E8D37019A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91" y="599013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5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A65D589E-5EF9-42AF-AB3C-DB07905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968" y="551268"/>
            <a:ext cx="6884064" cy="652777"/>
          </a:xfrm>
        </p:spPr>
        <p:txBody>
          <a:bodyPr anchor="b">
            <a:noAutofit/>
          </a:bodyPr>
          <a:lstStyle/>
          <a:p>
            <a:r>
              <a:rPr lang="pl-PL" sz="4100" b="1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7E35A-EE5F-45A6-82A3-0FE7FDC0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691" y="2584850"/>
            <a:ext cx="8928844" cy="2973666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Czas na realizację projektu powinien być dostosowany do możliwości uczniów. </a:t>
            </a:r>
            <a:br>
              <a:rPr lang="pl-PL" sz="2000" dirty="0"/>
            </a:br>
            <a:r>
              <a:rPr lang="pl-PL" sz="2000" dirty="0"/>
              <a:t>Nie jest z góry narzucony.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 Można też wprowadzić anonimową ocenę zaprezentowanej pracy danej grupy przez uczniów z innych grup.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/>
              <a:t> Dobrze byłoby rozpowszechnić na terenie szkoły powstałe gry planszowe, aby uczniowie widzieli, że ich praca ma praktyczne zastosowanie. Będzie to dla nich forma wyróżnienia </a:t>
            </a:r>
            <a:br>
              <a:rPr lang="pl-PL" sz="2000" dirty="0"/>
            </a:br>
            <a:r>
              <a:rPr lang="pl-PL" sz="2000" dirty="0"/>
              <a:t>i pozytywnego wzmocnienia.</a:t>
            </a:r>
          </a:p>
          <a:p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3" y="6028248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3002840-9FFF-00DA-C9FD-898BD9F7A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79" y="5953031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E1CA80E-ADBC-45BF-0865-13DADD36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491711"/>
            <a:ext cx="6545580" cy="137323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9EDDB0E-6835-AE71-EF02-017218D428B5}"/>
              </a:ext>
            </a:extLst>
          </p:cNvPr>
          <p:cNvSpPr txBox="1"/>
          <p:nvPr/>
        </p:nvSpPr>
        <p:spPr>
          <a:xfrm>
            <a:off x="1179871" y="2501214"/>
            <a:ext cx="9556955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Dofinansowane ze środków UE. 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4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DA2B9-EBFD-4696-BDA9-6C7D21A1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11" y="136752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WPROWADZENIE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48" y="1425541"/>
            <a:ext cx="10515600" cy="435713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Witajcie Moi Drodzy!</a:t>
            </a:r>
          </a:p>
          <a:p>
            <a:pPr marL="0" lv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Czy lubicie grać w gry planszowe? Czy znacie Chińczyka, Grzybobranie lub inne gry?</a:t>
            </a:r>
          </a:p>
          <a:p>
            <a:pPr marL="0" lv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Dzisiaj Waszym zadaniem będzie stworzenie takiej gry planszowej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o charakterze matematycznym. Chodzi o to, aby poprzez granie uczyć się liczyć, myśleć, rozwiązywać zadania, czyli łączyć przyjemne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z pożytecznym. Mam nadzieję, że będziecie się dobrze bawić przy tworzeniu Waszej własnej gry planszowej. Zapraszam!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FC3A5B5B-99A3-4DD8-8419-8F58C518DBBF}"/>
              </a:ext>
            </a:extLst>
          </p:cNvPr>
          <p:cNvSpPr/>
          <p:nvPr/>
        </p:nvSpPr>
        <p:spPr>
          <a:xfrm>
            <a:off x="10634777" y="277117"/>
            <a:ext cx="617174" cy="620884"/>
          </a:xfrm>
          <a:prstGeom prst="flowChartConnector">
            <a:avLst/>
          </a:prstGeom>
          <a:solidFill>
            <a:srgbClr val="7890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8886074C-6E6B-42F5-8F26-047744492047}"/>
              </a:ext>
            </a:extLst>
          </p:cNvPr>
          <p:cNvSpPr/>
          <p:nvPr/>
        </p:nvSpPr>
        <p:spPr>
          <a:xfrm>
            <a:off x="9436269" y="625904"/>
            <a:ext cx="617174" cy="620884"/>
          </a:xfrm>
          <a:prstGeom prst="flowChartConnector">
            <a:avLst/>
          </a:prstGeom>
          <a:solidFill>
            <a:srgbClr val="DE2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DBFF84AE-008A-4620-82C7-224A461E107D}"/>
              </a:ext>
            </a:extLst>
          </p:cNvPr>
          <p:cNvSpPr/>
          <p:nvPr/>
        </p:nvSpPr>
        <p:spPr>
          <a:xfrm>
            <a:off x="9992216" y="264628"/>
            <a:ext cx="617174" cy="62088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3A6CD6F1-1A6F-473C-A4CC-DAFC73379D2D}"/>
              </a:ext>
            </a:extLst>
          </p:cNvPr>
          <p:cNvSpPr/>
          <p:nvPr/>
        </p:nvSpPr>
        <p:spPr>
          <a:xfrm>
            <a:off x="9636649" y="1228365"/>
            <a:ext cx="617174" cy="620884"/>
          </a:xfrm>
          <a:prstGeom prst="flowChartConnector">
            <a:avLst/>
          </a:prstGeom>
          <a:solidFill>
            <a:srgbClr val="D4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>
            <a:extLst>
              <a:ext uri="{FF2B5EF4-FFF2-40B4-BE49-F238E27FC236}">
                <a16:creationId xmlns:a16="http://schemas.microsoft.com/office/drawing/2014/main" id="{BC7A61CC-D9DD-4BEB-B4FD-93D3AB6F392D}"/>
              </a:ext>
            </a:extLst>
          </p:cNvPr>
          <p:cNvSpPr/>
          <p:nvPr/>
        </p:nvSpPr>
        <p:spPr>
          <a:xfrm>
            <a:off x="10257770" y="1258020"/>
            <a:ext cx="617174" cy="62088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>
            <a:extLst>
              <a:ext uri="{FF2B5EF4-FFF2-40B4-BE49-F238E27FC236}">
                <a16:creationId xmlns:a16="http://schemas.microsoft.com/office/drawing/2014/main" id="{A8B5F9B3-5774-47F9-99C7-4173B96663A5}"/>
              </a:ext>
            </a:extLst>
          </p:cNvPr>
          <p:cNvSpPr/>
          <p:nvPr/>
        </p:nvSpPr>
        <p:spPr>
          <a:xfrm>
            <a:off x="10817588" y="1579882"/>
            <a:ext cx="617174" cy="62088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DFC575B3-DD8E-4A44-B967-319B11672973}"/>
              </a:ext>
            </a:extLst>
          </p:cNvPr>
          <p:cNvSpPr/>
          <p:nvPr/>
        </p:nvSpPr>
        <p:spPr>
          <a:xfrm>
            <a:off x="11126175" y="2113953"/>
            <a:ext cx="617174" cy="62088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>
            <a:extLst>
              <a:ext uri="{FF2B5EF4-FFF2-40B4-BE49-F238E27FC236}">
                <a16:creationId xmlns:a16="http://schemas.microsoft.com/office/drawing/2014/main" id="{85B5FAEB-4F3E-455E-8E08-32F961805617}"/>
              </a:ext>
            </a:extLst>
          </p:cNvPr>
          <p:cNvSpPr/>
          <p:nvPr/>
        </p:nvSpPr>
        <p:spPr>
          <a:xfrm>
            <a:off x="11164808" y="2744764"/>
            <a:ext cx="617174" cy="62088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>
            <a:extLst>
              <a:ext uri="{FF2B5EF4-FFF2-40B4-BE49-F238E27FC236}">
                <a16:creationId xmlns:a16="http://schemas.microsoft.com/office/drawing/2014/main" id="{733AC6C0-D05F-4216-8CD6-DF1008E55BD4}"/>
              </a:ext>
            </a:extLst>
          </p:cNvPr>
          <p:cNvSpPr/>
          <p:nvPr/>
        </p:nvSpPr>
        <p:spPr>
          <a:xfrm>
            <a:off x="11150441" y="569901"/>
            <a:ext cx="775460" cy="732890"/>
          </a:xfrm>
          <a:prstGeom prst="flowChartConnector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>
            <a:extLst>
              <a:ext uri="{FF2B5EF4-FFF2-40B4-BE49-F238E27FC236}">
                <a16:creationId xmlns:a16="http://schemas.microsoft.com/office/drawing/2014/main" id="{82DF4B7A-9D35-422C-A69A-E843EED4CBD4}"/>
              </a:ext>
            </a:extLst>
          </p:cNvPr>
          <p:cNvSpPr/>
          <p:nvPr/>
        </p:nvSpPr>
        <p:spPr>
          <a:xfrm>
            <a:off x="11089511" y="3383257"/>
            <a:ext cx="617174" cy="62088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>
            <a:extLst>
              <a:ext uri="{FF2B5EF4-FFF2-40B4-BE49-F238E27FC236}">
                <a16:creationId xmlns:a16="http://schemas.microsoft.com/office/drawing/2014/main" id="{41B46C17-240C-4593-98C3-76073A7C687F}"/>
              </a:ext>
            </a:extLst>
          </p:cNvPr>
          <p:cNvSpPr/>
          <p:nvPr/>
        </p:nvSpPr>
        <p:spPr>
          <a:xfrm>
            <a:off x="10951256" y="4003788"/>
            <a:ext cx="617174" cy="620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>
            <a:extLst>
              <a:ext uri="{FF2B5EF4-FFF2-40B4-BE49-F238E27FC236}">
                <a16:creationId xmlns:a16="http://schemas.microsoft.com/office/drawing/2014/main" id="{3ED60E0D-7596-4D18-BBA9-1F5EBDCBBD01}"/>
              </a:ext>
            </a:extLst>
          </p:cNvPr>
          <p:cNvSpPr/>
          <p:nvPr/>
        </p:nvSpPr>
        <p:spPr>
          <a:xfrm>
            <a:off x="10582006" y="4511406"/>
            <a:ext cx="617174" cy="6208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>
            <a:extLst>
              <a:ext uri="{FF2B5EF4-FFF2-40B4-BE49-F238E27FC236}">
                <a16:creationId xmlns:a16="http://schemas.microsoft.com/office/drawing/2014/main" id="{7C8786D1-1E7A-46AB-A07B-C7978A08CE3D}"/>
              </a:ext>
            </a:extLst>
          </p:cNvPr>
          <p:cNvSpPr/>
          <p:nvPr/>
        </p:nvSpPr>
        <p:spPr>
          <a:xfrm>
            <a:off x="10163117" y="5000601"/>
            <a:ext cx="617174" cy="62088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>
            <a:extLst>
              <a:ext uri="{FF2B5EF4-FFF2-40B4-BE49-F238E27FC236}">
                <a16:creationId xmlns:a16="http://schemas.microsoft.com/office/drawing/2014/main" id="{1B5FE1CB-8122-41E4-82E0-9820AC70E974}"/>
              </a:ext>
            </a:extLst>
          </p:cNvPr>
          <p:cNvSpPr/>
          <p:nvPr/>
        </p:nvSpPr>
        <p:spPr>
          <a:xfrm>
            <a:off x="11500315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>
            <a:extLst>
              <a:ext uri="{FF2B5EF4-FFF2-40B4-BE49-F238E27FC236}">
                <a16:creationId xmlns:a16="http://schemas.microsoft.com/office/drawing/2014/main" id="{E760B9D3-D121-4D8A-BAAE-BAC4BE8203F1}"/>
              </a:ext>
            </a:extLst>
          </p:cNvPr>
          <p:cNvSpPr/>
          <p:nvPr/>
        </p:nvSpPr>
        <p:spPr>
          <a:xfrm>
            <a:off x="11781982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Monopol, Gry, Kostki Do Gry, Strategii">
            <a:extLst>
              <a:ext uri="{FF2B5EF4-FFF2-40B4-BE49-F238E27FC236}">
                <a16:creationId xmlns:a16="http://schemas.microsoft.com/office/drawing/2014/main" id="{936E2E49-14EF-459C-8F7C-64F2030A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4" y="5000601"/>
            <a:ext cx="2204038" cy="15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DC34BDB-4C87-6D28-028C-7BB70DAB4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72" y="610044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Pisaki, Filc, Kolor, Długopis Z Włókna">
            <a:extLst>
              <a:ext uri="{FF2B5EF4-FFF2-40B4-BE49-F238E27FC236}">
                <a16:creationId xmlns:a16="http://schemas.microsoft.com/office/drawing/2014/main" id="{DD4B67C7-284F-41C5-AEFF-745CBDF69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6" b="22609"/>
          <a:stretch/>
        </p:blipFill>
        <p:spPr bwMode="auto">
          <a:xfrm>
            <a:off x="7007865" y="742451"/>
            <a:ext cx="4834304" cy="2123768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redki, Kolorować, Kolor, Malowanie">
            <a:extLst>
              <a:ext uri="{FF2B5EF4-FFF2-40B4-BE49-F238E27FC236}">
                <a16:creationId xmlns:a16="http://schemas.microsoft.com/office/drawing/2014/main" id="{A49AC5D0-AA0A-49DA-9C79-C8C250737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b="5574"/>
          <a:stretch/>
        </p:blipFill>
        <p:spPr bwMode="auto">
          <a:xfrm>
            <a:off x="8032084" y="3429000"/>
            <a:ext cx="3810085" cy="2101605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D21CF5-8590-49DA-97CD-0A22AC1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20" y="215237"/>
            <a:ext cx="519112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F810E-8E0D-425E-AFE1-8E2DDB1E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51" y="1374892"/>
            <a:ext cx="5707565" cy="415571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sz="2200" dirty="0">
                <a:solidFill>
                  <a:schemeClr val="bg1"/>
                </a:solidFill>
              </a:rPr>
              <a:t>Będziecie pracować w grupach, najlepiej 3-4 osobowych. Każda grupa sama zdecyduje, jaką techniką wykona swoją grę. Mogą to być kredki, farby, pisaki, wyklejanki...co sami zechcecie, co się Wam podoba, co lubicie robić.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</a:rPr>
              <a:t>Ostatecznie gra powinna mieć FORMĘ PLANSZY</a:t>
            </a:r>
            <a:br>
              <a:rPr lang="pl-PL" sz="2200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 ( bo przecież to gra planszowa:)) i dodatkowo powinna zawierać INSTRUKCJĘ (objaśnienia jak grać): wprowadzenie do gry, przebieg gry, koniec gry.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</a:rPr>
              <a:t>Powinna zawierać KARTY Z ZADANIAMI MATEMATYCZNYMI ( lub jedną listę z tymi zadaniami)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</a:rPr>
              <a:t>Sami wykonacie PIONKI I KOSTKĘ DO GRY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bg1"/>
                </a:solidFill>
              </a:rPr>
              <a:t>Po skończeniu pracy, ZAPREZENTUJECIE GRĘ Waszym kolegom z klasy i nauczycielowi.</a:t>
            </a:r>
          </a:p>
          <a:p>
            <a:endParaRPr lang="pl-PL" sz="17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CE7087-FE91-F528-1DBA-FEBE0AE91C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72" y="610044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opol, Kanadyjski, Gry, W">
            <a:extLst>
              <a:ext uri="{FF2B5EF4-FFF2-40B4-BE49-F238E27FC236}">
                <a16:creationId xmlns:a16="http://schemas.microsoft.com/office/drawing/2014/main" id="{F2A34D99-48C9-41CB-A34F-5BA05F77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r="32236" b="-1"/>
          <a:stretch/>
        </p:blipFill>
        <p:spPr bwMode="auto">
          <a:xfrm>
            <a:off x="397662" y="2946207"/>
            <a:ext cx="2267233" cy="35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612C464-8B05-4BF5-8CDD-14DC8BAB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6AFE-6B0D-4544-9440-8983C9C2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45" y="1448222"/>
            <a:ext cx="7161017" cy="41543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Zachęcam Was do korzystania z Waszych podręczników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(przy tworzeniu zadań matematycznych).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Przy  tworzeniu gry pamiętajcie:</a:t>
            </a:r>
          </a:p>
          <a:p>
            <a:pPr lvl="0">
              <a:buSzPct val="45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Aby była estetyczna (wszystkie jej elementy)</a:t>
            </a:r>
          </a:p>
          <a:p>
            <a:pPr>
              <a:buSzPct val="45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Aby zachęcała do zagrania w nią</a:t>
            </a:r>
          </a:p>
          <a:p>
            <a:pPr lvl="0">
              <a:buSzPct val="45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Aby miała zrozumiałą, prostą instrukcję</a:t>
            </a:r>
          </a:p>
          <a:p>
            <a:pPr lvl="0">
              <a:buSzPct val="45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Aby zawierała poprawne pytania (zadania) matematyczne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( oraz odpowiedzi dla sprawdzenia poprawności rozwiązania)</a:t>
            </a:r>
          </a:p>
          <a:p>
            <a:pPr lvl="0">
              <a:buSzPct val="45000"/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bg1"/>
                </a:solidFill>
              </a:rPr>
              <a:t>Nadajcie jej ciekawy tytuł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9C8BE4-A814-1382-F1F1-A31C48973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18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Gra, Planszowa, Pionki">
            <a:extLst>
              <a:ext uri="{FF2B5EF4-FFF2-40B4-BE49-F238E27FC236}">
                <a16:creationId xmlns:a16="http://schemas.microsoft.com/office/drawing/2014/main" id="{C80D3823-46AC-4188-B27B-A59B446AA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4" r="-3" b="14152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olontariusze, Ręce, Dobrowolne, Pomoc">
            <a:extLst>
              <a:ext uri="{FF2B5EF4-FFF2-40B4-BE49-F238E27FC236}">
                <a16:creationId xmlns:a16="http://schemas.microsoft.com/office/drawing/2014/main" id="{999A5867-C83D-491F-B192-CB9327C6D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3837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tki, Grać, Losowe, Szczęście">
            <a:extLst>
              <a:ext uri="{FF2B5EF4-FFF2-40B4-BE49-F238E27FC236}">
                <a16:creationId xmlns:a16="http://schemas.microsoft.com/office/drawing/2014/main" id="{27FC206F-3FDA-4DBE-B733-3D46C883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" b="3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6B7763-3F79-4C9A-8F6C-02F8ED6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DE1600-493F-426F-9002-82AB62B6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l-PL" sz="2000" dirty="0">
                <a:solidFill>
                  <a:schemeClr val="bg1"/>
                </a:solidFill>
              </a:rPr>
              <a:t>Nie zapomnijcie napisać, kto jest autorem gry.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>
                <a:solidFill>
                  <a:schemeClr val="bg1"/>
                </a:solidFill>
              </a:rPr>
              <a:t>Pamiętajcie o pracy zespołowej - każdy powinien  pracować na wspólny efekt końcowy.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>
                <a:solidFill>
                  <a:schemeClr val="bg1"/>
                </a:solidFill>
              </a:rPr>
              <a:t>W części EWALUACJA zobaczcie, na co macie zwrócić szczególną uwagę, co będzie oceniał nauczyciel.</a:t>
            </a:r>
          </a:p>
          <a:p>
            <a:pPr marL="0" lvl="0" indent="0">
              <a:buSzPct val="45000"/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D2ACBF-947B-F1A2-532A-662BE7C7C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18" y="5935907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ć, Irytuj Się Nie, Gesellschaftsspiel">
            <a:extLst>
              <a:ext uri="{FF2B5EF4-FFF2-40B4-BE49-F238E27FC236}">
                <a16:creationId xmlns:a16="http://schemas.microsoft.com/office/drawing/2014/main" id="{53487B34-AE14-48F3-A612-D2021E66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r="23638" b="-1"/>
          <a:stretch/>
        </p:blipFill>
        <p:spPr bwMode="auto">
          <a:xfrm>
            <a:off x="21" y="12"/>
            <a:ext cx="4639712" cy="68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BF1AC2-247F-4891-994E-17092ED2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</a:rPr>
              <a:t>PROCES – 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96867-438D-4D93-A345-BE3FD33C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200" dirty="0">
                <a:solidFill>
                  <a:schemeClr val="bg1"/>
                </a:solidFill>
              </a:rPr>
              <a:t>Zacznijcie od zaplanowania  gry – ile będzie miała pól. Dobrze byłoby, aby miała ich  ponad </a:t>
            </a:r>
            <a:r>
              <a:rPr lang="pl-PL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40.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AutoNum type="arabicPeriod"/>
            </a:pPr>
            <a:r>
              <a:rPr lang="pl-PL" sz="2200" dirty="0">
                <a:solidFill>
                  <a:schemeClr val="bg1"/>
                </a:solidFill>
              </a:rPr>
              <a:t>Pomyślcie jaką techniką ją wykonacie, na jakim papierze (kartonie), jaka będzie kolorystyka, ilustracje, rozmieszczenie przestrzenne.</a:t>
            </a:r>
          </a:p>
          <a:p>
            <a:pPr marL="457200" lvl="0" indent="-457200">
              <a:buAutoNum type="arabicPeriod"/>
            </a:pPr>
            <a:r>
              <a:rPr lang="pl-PL" sz="2200" dirty="0">
                <a:solidFill>
                  <a:schemeClr val="bg1"/>
                </a:solidFill>
              </a:rPr>
              <a:t>Gra powinna zawierać przynajmniej </a:t>
            </a:r>
            <a:r>
              <a:rPr lang="pl-PL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pl-PL" sz="2200" dirty="0">
                <a:solidFill>
                  <a:schemeClr val="bg1"/>
                </a:solidFill>
              </a:rPr>
              <a:t> pól specjalnych, które oznaczycie w dowolny sposób ( np. numerami </a:t>
            </a:r>
            <a:br>
              <a:rPr lang="pl-PL" sz="2200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od 1-20).</a:t>
            </a:r>
          </a:p>
          <a:p>
            <a:pPr marL="0" indent="0">
              <a:buNone/>
            </a:pP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0BFD1B-E3A8-EE16-60F2-403F99A0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21" y="6086874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image.shutterstock.com/display_pic_with_logo/2578444/477985111/stock-vector-collection-of-digits-numbers-figures-vector-paint-splash-477985111.jpg">
            <a:extLst>
              <a:ext uri="{FF2B5EF4-FFF2-40B4-BE49-F238E27FC236}">
                <a16:creationId xmlns:a16="http://schemas.microsoft.com/office/drawing/2014/main" id="{C6C846A2-0203-4E43-BB7F-4A185145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" b="1"/>
          <a:stretch/>
        </p:blipFill>
        <p:spPr bwMode="auto">
          <a:xfrm>
            <a:off x="804672" y="803049"/>
            <a:ext cx="3026664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uste Karty, Białe Karty, Wizytówki">
            <a:extLst>
              <a:ext uri="{FF2B5EF4-FFF2-40B4-BE49-F238E27FC236}">
                <a16:creationId xmlns:a16="http://schemas.microsoft.com/office/drawing/2014/main" id="{723F88CC-A00C-465A-B4CC-B0A0CAF0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r="-4" b="8055"/>
          <a:stretch/>
        </p:blipFill>
        <p:spPr bwMode="auto">
          <a:xfrm>
            <a:off x="804672" y="3461344"/>
            <a:ext cx="3026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09EB64-2DD5-4DE5-9003-6A7E1EC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519" y="204829"/>
            <a:ext cx="6422849" cy="1676603"/>
          </a:xfrm>
        </p:spPr>
        <p:txBody>
          <a:bodyPr>
            <a:normAutofit/>
          </a:bodyPr>
          <a:lstStyle/>
          <a:p>
            <a:r>
              <a:rPr lang="pl-PL" b="1" dirty="0"/>
              <a:t>PROCES – 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D0C98-3A20-4A89-83D7-6F44122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369" y="1568634"/>
            <a:ext cx="10225833" cy="3785419"/>
          </a:xfrm>
        </p:spPr>
        <p:txBody>
          <a:bodyPr>
            <a:normAutofit/>
          </a:bodyPr>
          <a:lstStyle/>
          <a:p>
            <a:pPr marL="4000500" lvl="8" indent="-342900" algn="just">
              <a:buAutoNum type="arabicPeriod" startAt="4"/>
            </a:pPr>
            <a:r>
              <a:rPr lang="pl-PL" sz="2000" dirty="0"/>
              <a:t>Do tych pól specjalnych stworzycie opisy ( może to być na jednej dużej KARCIE, albo na mniejszych, pojedynczych KARTACH), które będą zawierać zadania matematyczne dla graczy. Np. osoba, która stanie na polu nr 5 musi odpowiedzieć na pytanie: „jaki jest wzór na obwód kwadratu” lub „ile jest 11x11” lub  „podaj liczbę przeciwną do 100”, itp. </a:t>
            </a:r>
          </a:p>
          <a:p>
            <a:pPr marL="4000500" lvl="8" indent="-342900" algn="just">
              <a:buAutoNum type="arabicPeriod" startAt="4"/>
            </a:pPr>
            <a:r>
              <a:rPr lang="pl-PL" sz="2000" dirty="0"/>
              <a:t>Pytania mogą obejmować różne działy matematyczne. Mogą być krótkie lub bardziej rozbudowane, np. „Ola ma 16 lat, a jej tata jest od niej 3 razy starszy. Ile lat ma tata Oli”, itp.. Na jednej karcie może być więcej zadań – zależy to od Waszej pomysłowości. Pamiętajcie , aby uwzględnić poprawne odpowiedzi na pytania(zadania matematyczne).</a:t>
            </a:r>
          </a:p>
          <a:p>
            <a:pPr algn="just"/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1DA99D-61A5-B892-A285-489B430EA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622381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y, Gra Planszowa, Grać, Kostki Do Gry">
            <a:extLst>
              <a:ext uri="{FF2B5EF4-FFF2-40B4-BE49-F238E27FC236}">
                <a16:creationId xmlns:a16="http://schemas.microsoft.com/office/drawing/2014/main" id="{6FCEE482-40E6-4B01-A32C-643B7862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17328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II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5. Pamiętajcie o INSTRUKCJI do gry (przejrzyjcie instrukcje gier, które macie w domu i wykonajcie podobną)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6.  Gra będzie przeznaczona dla Waszych rówieśników, dlatego stopień trudności zadań matematycznych powinien być dostosowany do Waszego wieku. 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7. Przy tworzeniu gry możecie korzystać z podanych linków. Zachęcam Was również do obejrzenia przykładowych gier planszowych 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8. Wykonajcie PIONKI I KOSTKĘ DO GRY ( dowolną techniką)</a:t>
            </a:r>
            <a:br>
              <a:rPr lang="pl-PL" sz="2000" dirty="0">
                <a:solidFill>
                  <a:schemeClr val="bg1"/>
                </a:solidFill>
              </a:rPr>
            </a:b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01BE75-7224-460F-F8C5-102B2DC0B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22" y="6027455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zaika, Wielobarwny, Geometryczny">
            <a:extLst>
              <a:ext uri="{FF2B5EF4-FFF2-40B4-BE49-F238E27FC236}">
                <a16:creationId xmlns:a16="http://schemas.microsoft.com/office/drawing/2014/main" id="{E8C92F05-E4DB-4493-92DB-61E5D144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10073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11093-BA04-4478-B22C-999D9427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/>
              <a:t>PROCES – III ZAJĘCIA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2705A-8231-4EFD-AA66-E65410EC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r>
              <a:rPr lang="pl-PL" sz="1900">
                <a:solidFill>
                  <a:schemeClr val="bg1"/>
                </a:solidFill>
              </a:rPr>
              <a:t>Zaprezentujcie grę Waszym kolegom. Opowiedzcie o niej: 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Podajcie tytuł,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Zasady,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Instrukcję,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Przykładowe zadania matematyczne z kart,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Opowiedzcie, jak gra powstawała,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Podzielcie się swoimi uwagami ( co było ciekawe, co trudne, itp.),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Odpowiedzcie na ewentualne pytania nauczyciela i kolegów,</a:t>
            </a:r>
          </a:p>
          <a:p>
            <a:pPr>
              <a:buFontTx/>
              <a:buChar char="-"/>
            </a:pPr>
            <a:r>
              <a:rPr lang="pl-PL" sz="1900">
                <a:solidFill>
                  <a:schemeClr val="bg1"/>
                </a:solidFill>
              </a:rPr>
              <a:t>Pozwólcie kolegom zagrać w Waszą nową grę</a:t>
            </a:r>
            <a:r>
              <a:rPr lang="pl-PL" sz="19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l-PL" sz="19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l-PL" sz="19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l-PL" sz="190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D935A7-3E35-D6B6-E434-C741FB963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13" y="600473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0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1409</Words>
  <Application>Microsoft Office PowerPoint</Application>
  <PresentationFormat>Panoramiczny</PresentationFormat>
  <Paragraphs>134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Franklin Gothic Medium</vt:lpstr>
      <vt:lpstr>StarSymbol</vt:lpstr>
      <vt:lpstr>Trebuchet MS</vt:lpstr>
      <vt:lpstr>Wingdings</vt:lpstr>
      <vt:lpstr>Motyw pakietu Office</vt:lpstr>
      <vt:lpstr> </vt:lpstr>
      <vt:lpstr>WPROWADZENIE</vt:lpstr>
      <vt:lpstr>ZADANIE</vt:lpstr>
      <vt:lpstr>   PROCES</vt:lpstr>
      <vt:lpstr>PROCES</vt:lpstr>
      <vt:lpstr>PROCES – I ZAJĘCIA</vt:lpstr>
      <vt:lpstr>PROCES – I ZAJĘCIA</vt:lpstr>
      <vt:lpstr>PROCES – II ZAJĘCIA</vt:lpstr>
      <vt:lpstr>PROCES – III ZAJĘCIA</vt:lpstr>
      <vt:lpstr>ŹRÓDŁA</vt:lpstr>
      <vt:lpstr>EWALUACJA</vt:lpstr>
      <vt:lpstr>EWALUACJA</vt:lpstr>
      <vt:lpstr>EWALUACJA - OCENA</vt:lpstr>
      <vt:lpstr>KONKLUZJA</vt:lpstr>
      <vt:lpstr>PORADNIK DLA NAUCZYCIELA</vt:lpstr>
      <vt:lpstr>PORADNIK DLA NAUCZYCIELA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25</cp:revision>
  <dcterms:created xsi:type="dcterms:W3CDTF">2017-08-23T11:53:48Z</dcterms:created>
  <dcterms:modified xsi:type="dcterms:W3CDTF">2025-05-06T10:25:29Z</dcterms:modified>
</cp:coreProperties>
</file>