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73" r:id="rId3"/>
    <p:sldId id="275" r:id="rId4"/>
    <p:sldId id="274" r:id="rId5"/>
    <p:sldId id="270" r:id="rId6"/>
    <p:sldId id="272" r:id="rId7"/>
    <p:sldId id="271" r:id="rId8"/>
    <p:sldId id="290" r:id="rId9"/>
    <p:sldId id="269" r:id="rId10"/>
    <p:sldId id="284" r:id="rId11"/>
    <p:sldId id="287" r:id="rId12"/>
    <p:sldId id="288" r:id="rId13"/>
    <p:sldId id="289" r:id="rId14"/>
    <p:sldId id="258" r:id="rId15"/>
    <p:sldId id="259" r:id="rId16"/>
    <p:sldId id="260" r:id="rId17"/>
    <p:sldId id="261" r:id="rId18"/>
    <p:sldId id="262" r:id="rId19"/>
    <p:sldId id="263" r:id="rId20"/>
    <p:sldId id="265" r:id="rId21"/>
    <p:sldId id="266" r:id="rId22"/>
    <p:sldId id="267" r:id="rId23"/>
    <p:sldId id="268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92" r:id="rId32"/>
    <p:sldId id="291" r:id="rId33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4660"/>
  </p:normalViewPr>
  <p:slideViewPr>
    <p:cSldViewPr>
      <p:cViewPr varScale="1">
        <p:scale>
          <a:sx n="77" d="100"/>
          <a:sy n="77" d="100"/>
        </p:scale>
        <p:origin x="182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D39706-EA91-4D19-BF09-4006734B667E}" type="datetimeFigureOut">
              <a:rPr lang="pl-PL" smtClean="0"/>
              <a:pPr/>
              <a:t>13.05.2025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5AFB24-7542-436F-96B3-0980565BD92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1602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/>
          </a:p>
        </p:txBody>
      </p:sp>
      <p:sp>
        <p:nvSpPr>
          <p:cNvPr id="64515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C727ADF-F333-4641-82A1-2B4A6731AA86}" type="slidenum">
              <a:rPr lang="pl-PL" smtClean="0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pl-PL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9256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/>
          </a:p>
        </p:txBody>
      </p:sp>
      <p:sp>
        <p:nvSpPr>
          <p:cNvPr id="66563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A085ED3-FDCB-41F8-9742-9E806F0E9011}" type="slidenum">
              <a:rPr lang="pl-PL" smtClean="0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pl-PL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7543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/>
          </a:p>
        </p:txBody>
      </p:sp>
      <p:sp>
        <p:nvSpPr>
          <p:cNvPr id="68611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8C5483-5B67-4676-A267-7812A98D7EEC}" type="slidenum">
              <a:rPr lang="pl-PL" smtClean="0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pl-PL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12998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/>
          </a:p>
        </p:txBody>
      </p:sp>
      <p:sp>
        <p:nvSpPr>
          <p:cNvPr id="73731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BD6ED1B-6CC6-439D-B2A5-F9E1CAB7DDBF}" type="slidenum">
              <a:rPr lang="pl-PL" smtClean="0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pl-PL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3963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/>
          </a:p>
        </p:txBody>
      </p:sp>
      <p:sp>
        <p:nvSpPr>
          <p:cNvPr id="75779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AE93060-529C-4C4B-908C-0B98D4BE3B6B}" type="slidenum">
              <a:rPr lang="pl-PL" smtClean="0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pl-PL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93592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/>
          </a:p>
        </p:txBody>
      </p:sp>
      <p:sp>
        <p:nvSpPr>
          <p:cNvPr id="77827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135E97-A408-49BC-BE1D-B46FB351B961}" type="slidenum">
              <a:rPr lang="pl-PL" smtClean="0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pl-PL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60636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/>
          </a:p>
        </p:txBody>
      </p:sp>
      <p:sp>
        <p:nvSpPr>
          <p:cNvPr id="79875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F2B53A9-6168-463A-90A9-6BB82A684E05}" type="slidenum">
              <a:rPr lang="pl-PL" smtClean="0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pl-PL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784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9D89-B164-4ADD-9B61-B5F19D4C0A46}" type="datetimeFigureOut">
              <a:rPr lang="pl-PL" smtClean="0"/>
              <a:pPr/>
              <a:t>13.05.2025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345FF-F2B3-4E84-81F6-3A6D3920D04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9D89-B164-4ADD-9B61-B5F19D4C0A46}" type="datetimeFigureOut">
              <a:rPr lang="pl-PL" smtClean="0"/>
              <a:pPr/>
              <a:t>13.05.2025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345FF-F2B3-4E84-81F6-3A6D3920D04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9D89-B164-4ADD-9B61-B5F19D4C0A46}" type="datetimeFigureOut">
              <a:rPr lang="pl-PL" smtClean="0"/>
              <a:pPr/>
              <a:t>13.05.2025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345FF-F2B3-4E84-81F6-3A6D3920D04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9D89-B164-4ADD-9B61-B5F19D4C0A46}" type="datetimeFigureOut">
              <a:rPr lang="pl-PL" smtClean="0"/>
              <a:pPr/>
              <a:t>13.05.2025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345FF-F2B3-4E84-81F6-3A6D3920D04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9D89-B164-4ADD-9B61-B5F19D4C0A46}" type="datetimeFigureOut">
              <a:rPr lang="pl-PL" smtClean="0"/>
              <a:pPr/>
              <a:t>13.05.2025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345FF-F2B3-4E84-81F6-3A6D3920D04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9D89-B164-4ADD-9B61-B5F19D4C0A46}" type="datetimeFigureOut">
              <a:rPr lang="pl-PL" smtClean="0"/>
              <a:pPr/>
              <a:t>13.05.2025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345FF-F2B3-4E84-81F6-3A6D3920D04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9D89-B164-4ADD-9B61-B5F19D4C0A46}" type="datetimeFigureOut">
              <a:rPr lang="pl-PL" smtClean="0"/>
              <a:pPr/>
              <a:t>13.05.2025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345FF-F2B3-4E84-81F6-3A6D3920D04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9D89-B164-4ADD-9B61-B5F19D4C0A46}" type="datetimeFigureOut">
              <a:rPr lang="pl-PL" smtClean="0"/>
              <a:pPr/>
              <a:t>13.05.2025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345FF-F2B3-4E84-81F6-3A6D3920D04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9D89-B164-4ADD-9B61-B5F19D4C0A46}" type="datetimeFigureOut">
              <a:rPr lang="pl-PL" smtClean="0"/>
              <a:pPr/>
              <a:t>13.05.2025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345FF-F2B3-4E84-81F6-3A6D3920D04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9D89-B164-4ADD-9B61-B5F19D4C0A46}" type="datetimeFigureOut">
              <a:rPr lang="pl-PL" smtClean="0"/>
              <a:pPr/>
              <a:t>13.05.2025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345FF-F2B3-4E84-81F6-3A6D3920D04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9D89-B164-4ADD-9B61-B5F19D4C0A46}" type="datetimeFigureOut">
              <a:rPr lang="pl-PL" smtClean="0"/>
              <a:pPr/>
              <a:t>13.05.2025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345FF-F2B3-4E84-81F6-3A6D3920D04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489D89-B164-4ADD-9B61-B5F19D4C0A46}" type="datetimeFigureOut">
              <a:rPr lang="pl-PL" smtClean="0"/>
              <a:pPr/>
              <a:t>13.05.2025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345FF-F2B3-4E84-81F6-3A6D3920D04D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image" Target="../media/image1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image" Target="../media/image15.jpe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emf"/><Relationship Id="rId3" Type="http://schemas.openxmlformats.org/officeDocument/2006/relationships/image" Target="../media/image16.emf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jpeg"/><Relationship Id="rId9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image" Target="../media/image22.emf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emf"/><Relationship Id="rId5" Type="http://schemas.openxmlformats.org/officeDocument/2006/relationships/image" Target="../media/image24.jpeg"/><Relationship Id="rId4" Type="http://schemas.openxmlformats.org/officeDocument/2006/relationships/image" Target="../media/image23.png"/><Relationship Id="rId9" Type="http://schemas.openxmlformats.org/officeDocument/2006/relationships/image" Target="../media/image1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image" Target="../media/image29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image" Target="../media/image31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ignbank.org/" TargetMode="External"/><Relationship Id="rId2" Type="http://schemas.openxmlformats.org/officeDocument/2006/relationships/hyperlink" Target="http://www.signwriting.org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signbank.org/wiki/index.php?title=Main_Page#About_this_Wiki" TargetMode="External"/><Relationship Id="rId4" Type="http://schemas.openxmlformats.org/officeDocument/2006/relationships/hyperlink" Target="http://www.signwriting.pl/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http://1.1.1.2/bmi/upload.wikimedia.org/wikipedia/commons/c/c0/SGN-PL_SW_uwaga,_uwa%C5%BCa%C4%87.PNG" TargetMode="External"/><Relationship Id="rId5" Type="http://schemas.openxmlformats.org/officeDocument/2006/relationships/image" Target="../media/image33.png"/><Relationship Id="rId4" Type="http://schemas.openxmlformats.org/officeDocument/2006/relationships/image" Target="http://1.1.1.3/bmi/upload.wikimedia.org/wikipedia/commons/3/32/SGN-PL_SW_dzi%C4%99kowa%C4%87.PNG" TargetMode="Externa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sz="6000" dirty="0" err="1"/>
              <a:t>Sign</a:t>
            </a:r>
            <a:r>
              <a:rPr lang="pl-PL" sz="6000" dirty="0"/>
              <a:t> </a:t>
            </a:r>
            <a:r>
              <a:rPr lang="pl-PL" sz="6000" dirty="0" err="1"/>
              <a:t>Writing</a:t>
            </a:r>
            <a:endParaRPr lang="pl-PL" sz="6000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5968132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B8C49CE5-67D2-DC86-3D23-9A57EA9220A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332656"/>
            <a:ext cx="4896544" cy="102727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Proces: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39341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u="sng" dirty="0" err="1"/>
              <a:t>Každá</a:t>
            </a:r>
            <a:r>
              <a:rPr lang="pl-PL" u="sng" dirty="0"/>
              <a:t> </a:t>
            </a:r>
            <a:r>
              <a:rPr lang="pl-PL" u="sng" dirty="0" err="1"/>
              <a:t>prezentace</a:t>
            </a:r>
            <a:r>
              <a:rPr lang="pl-PL" u="sng" dirty="0"/>
              <a:t> by </a:t>
            </a:r>
            <a:r>
              <a:rPr lang="pl-PL" u="sng" dirty="0" err="1"/>
              <a:t>měla</a:t>
            </a:r>
            <a:r>
              <a:rPr lang="pl-PL" u="sng" dirty="0"/>
              <a:t> </a:t>
            </a:r>
            <a:r>
              <a:rPr lang="pl-PL" u="sng" dirty="0" err="1"/>
              <a:t>obsahovat</a:t>
            </a:r>
            <a:r>
              <a:rPr lang="pl-PL" u="sng" dirty="0"/>
              <a:t>:</a:t>
            </a:r>
          </a:p>
          <a:p>
            <a:pPr marL="0" indent="0">
              <a:buNone/>
            </a:pPr>
            <a:endParaRPr lang="pl-PL" u="sng" dirty="0"/>
          </a:p>
          <a:p>
            <a:pPr marL="514350" indent="-514350">
              <a:buFont typeface="+mj-lt"/>
              <a:buAutoNum type="arabicPeriod"/>
            </a:pPr>
            <a:r>
              <a:rPr lang="pl-PL" dirty="0" err="1"/>
              <a:t>Jméno</a:t>
            </a:r>
            <a:r>
              <a:rPr lang="pl-PL" dirty="0"/>
              <a:t> a </a:t>
            </a:r>
            <a:r>
              <a:rPr lang="pl-PL" dirty="0" err="1"/>
              <a:t>příjmení</a:t>
            </a:r>
            <a:r>
              <a:rPr lang="pl-PL" dirty="0"/>
              <a:t> </a:t>
            </a:r>
            <a:r>
              <a:rPr lang="pl-PL" dirty="0" err="1"/>
              <a:t>autorů</a:t>
            </a:r>
            <a:endParaRPr lang="pl-PL" dirty="0"/>
          </a:p>
          <a:p>
            <a:pPr marL="514350" indent="-514350">
              <a:buFont typeface="+mj-lt"/>
              <a:buAutoNum type="arabicPeriod"/>
            </a:pPr>
            <a:r>
              <a:rPr lang="pl-PL" dirty="0" err="1"/>
              <a:t>Téma</a:t>
            </a:r>
            <a:r>
              <a:rPr lang="pl-PL" dirty="0"/>
              <a:t> </a:t>
            </a:r>
            <a:r>
              <a:rPr lang="pl-PL" dirty="0" err="1"/>
              <a:t>informací</a:t>
            </a:r>
            <a:r>
              <a:rPr lang="pl-PL" dirty="0"/>
              <a:t> </a:t>
            </a:r>
            <a:r>
              <a:rPr lang="pl-PL" dirty="0" err="1"/>
              <a:t>nebo</a:t>
            </a:r>
            <a:r>
              <a:rPr lang="pl-PL" dirty="0"/>
              <a:t> </a:t>
            </a:r>
            <a:r>
              <a:rPr lang="pl-PL" dirty="0" err="1"/>
              <a:t>vyprávění</a:t>
            </a:r>
            <a:r>
              <a:rPr lang="pl-PL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err="1"/>
              <a:t>Záznam</a:t>
            </a:r>
            <a:r>
              <a:rPr lang="pl-PL" dirty="0"/>
              <a:t> </a:t>
            </a:r>
            <a:r>
              <a:rPr lang="pl-PL" dirty="0" err="1"/>
              <a:t>informací</a:t>
            </a:r>
            <a:r>
              <a:rPr lang="pl-PL" dirty="0"/>
              <a:t> </a:t>
            </a:r>
            <a:r>
              <a:rPr lang="pl-PL" dirty="0" err="1"/>
              <a:t>nebo</a:t>
            </a:r>
            <a:r>
              <a:rPr lang="pl-PL" dirty="0"/>
              <a:t> </a:t>
            </a:r>
            <a:r>
              <a:rPr lang="pl-PL" dirty="0" err="1"/>
              <a:t>vyprávění</a:t>
            </a:r>
            <a:r>
              <a:rPr lang="pl-PL" dirty="0"/>
              <a:t> </a:t>
            </a:r>
            <a:r>
              <a:rPr lang="pl-PL" dirty="0" err="1"/>
              <a:t>používající</a:t>
            </a:r>
            <a:r>
              <a:rPr lang="pl-PL" dirty="0"/>
              <a:t> </a:t>
            </a:r>
            <a:r>
              <a:rPr lang="pl-PL" dirty="0" err="1"/>
              <a:t>pouze</a:t>
            </a:r>
            <a:r>
              <a:rPr lang="pl-PL" dirty="0"/>
              <a:t> </a:t>
            </a:r>
            <a:r>
              <a:rPr lang="pl-PL" dirty="0" err="1"/>
              <a:t>symboly</a:t>
            </a:r>
            <a:r>
              <a:rPr lang="pl-PL" dirty="0"/>
              <a:t> SW s </a:t>
            </a:r>
            <a:r>
              <a:rPr lang="pl-PL" dirty="0" err="1"/>
              <a:t>využitím</a:t>
            </a:r>
            <a:r>
              <a:rPr lang="pl-PL" dirty="0"/>
              <a:t> </a:t>
            </a:r>
            <a:r>
              <a:rPr lang="pl-PL" dirty="0" err="1"/>
              <a:t>slovníku</a:t>
            </a:r>
            <a:r>
              <a:rPr lang="pl-PL" dirty="0"/>
              <a:t> na </a:t>
            </a:r>
            <a:r>
              <a:rPr lang="pl-PL" dirty="0" err="1"/>
              <a:t>internetu</a:t>
            </a:r>
            <a:r>
              <a:rPr lang="pl-PL" dirty="0"/>
              <a:t> </a:t>
            </a:r>
            <a:r>
              <a:rPr lang="pl-PL" dirty="0" err="1"/>
              <a:t>nebo</a:t>
            </a:r>
            <a:r>
              <a:rPr lang="pl-PL" dirty="0"/>
              <a:t> </a:t>
            </a:r>
            <a:r>
              <a:rPr lang="pl-PL" dirty="0" err="1"/>
              <a:t>ručním</a:t>
            </a:r>
            <a:r>
              <a:rPr lang="pl-PL" dirty="0"/>
              <a:t> </a:t>
            </a:r>
            <a:r>
              <a:rPr lang="pl-PL" dirty="0" err="1"/>
              <a:t>zápisem</a:t>
            </a:r>
            <a:r>
              <a:rPr lang="pl-PL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err="1"/>
              <a:t>Výsledkem</a:t>
            </a:r>
            <a:r>
              <a:rPr lang="pl-PL" dirty="0"/>
              <a:t> </a:t>
            </a:r>
            <a:r>
              <a:rPr lang="pl-PL" dirty="0" err="1"/>
              <a:t>vaší</a:t>
            </a:r>
            <a:r>
              <a:rPr lang="pl-PL" dirty="0"/>
              <a:t> </a:t>
            </a:r>
            <a:r>
              <a:rPr lang="pl-PL" dirty="0" err="1"/>
              <a:t>společné</a:t>
            </a:r>
            <a:r>
              <a:rPr lang="pl-PL" dirty="0"/>
              <a:t> </a:t>
            </a:r>
            <a:r>
              <a:rPr lang="pl-PL" dirty="0" err="1"/>
              <a:t>práce</a:t>
            </a:r>
            <a:r>
              <a:rPr lang="pl-PL" dirty="0"/>
              <a:t> </a:t>
            </a:r>
            <a:r>
              <a:rPr lang="pl-PL" dirty="0" err="1"/>
              <a:t>bude</a:t>
            </a:r>
            <a:r>
              <a:rPr lang="pl-PL" dirty="0"/>
              <a:t> </a:t>
            </a:r>
            <a:r>
              <a:rPr lang="pl-PL" dirty="0" err="1"/>
              <a:t>umístění</a:t>
            </a:r>
            <a:r>
              <a:rPr lang="pl-PL" dirty="0"/>
              <a:t> </a:t>
            </a:r>
            <a:r>
              <a:rPr lang="pl-PL" dirty="0" err="1"/>
              <a:t>vašeho</a:t>
            </a:r>
            <a:r>
              <a:rPr lang="pl-PL" dirty="0"/>
              <a:t> </a:t>
            </a:r>
            <a:r>
              <a:rPr lang="pl-PL" dirty="0" err="1"/>
              <a:t>vyprávění</a:t>
            </a:r>
            <a:r>
              <a:rPr lang="pl-PL" dirty="0"/>
              <a:t> na </a:t>
            </a:r>
            <a:r>
              <a:rPr lang="pl-PL" dirty="0" err="1"/>
              <a:t>školní</a:t>
            </a:r>
            <a:r>
              <a:rPr lang="pl-PL" dirty="0"/>
              <a:t> </a:t>
            </a:r>
            <a:r>
              <a:rPr lang="pl-PL" dirty="0" err="1"/>
              <a:t>webové</a:t>
            </a:r>
            <a:r>
              <a:rPr lang="pl-PL" dirty="0"/>
              <a:t> </a:t>
            </a:r>
            <a:r>
              <a:rPr lang="pl-PL" dirty="0" err="1"/>
              <a:t>stránce</a:t>
            </a:r>
            <a:r>
              <a:rPr lang="pl-PL" dirty="0"/>
              <a:t> a </a:t>
            </a:r>
            <a:r>
              <a:rPr lang="pl-PL" dirty="0" err="1"/>
              <a:t>ve</a:t>
            </a:r>
            <a:r>
              <a:rPr lang="pl-PL" dirty="0"/>
              <a:t> </a:t>
            </a:r>
            <a:r>
              <a:rPr lang="pl-PL" dirty="0" err="1"/>
              <a:t>školním</a:t>
            </a:r>
            <a:r>
              <a:rPr lang="pl-PL" dirty="0"/>
              <a:t> </a:t>
            </a:r>
            <a:r>
              <a:rPr lang="pl-PL" dirty="0" err="1"/>
              <a:t>časopise</a:t>
            </a:r>
            <a:r>
              <a:rPr lang="pl-PL" dirty="0"/>
              <a:t>.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872C041B-BC74-34BD-A49C-6B9C3515C74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110159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53659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46795" y="116632"/>
            <a:ext cx="8229600" cy="1143000"/>
          </a:xfrm>
        </p:spPr>
        <p:txBody>
          <a:bodyPr/>
          <a:lstStyle/>
          <a:p>
            <a:r>
              <a:rPr lang="pl-PL" dirty="0"/>
              <a:t>Proces: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55576" y="1442120"/>
            <a:ext cx="8229600" cy="4525963"/>
          </a:xfrm>
        </p:spPr>
        <p:txBody>
          <a:bodyPr/>
          <a:lstStyle/>
          <a:p>
            <a:r>
              <a:rPr lang="pl-PL" dirty="0" err="1"/>
              <a:t>Žáci</a:t>
            </a:r>
            <a:r>
              <a:rPr lang="pl-PL" dirty="0"/>
              <a:t> </a:t>
            </a:r>
            <a:r>
              <a:rPr lang="pl-PL" dirty="0" err="1"/>
              <a:t>mají</a:t>
            </a:r>
            <a:r>
              <a:rPr lang="pl-PL" dirty="0"/>
              <a:t> </a:t>
            </a:r>
            <a:r>
              <a:rPr lang="pl-PL" dirty="0" err="1"/>
              <a:t>tři</a:t>
            </a:r>
            <a:r>
              <a:rPr lang="pl-PL" dirty="0"/>
              <a:t> </a:t>
            </a:r>
            <a:r>
              <a:rPr lang="pl-PL" dirty="0" err="1"/>
              <a:t>týdny</a:t>
            </a:r>
            <a:r>
              <a:rPr lang="pl-PL" dirty="0"/>
              <a:t> na </a:t>
            </a:r>
            <a:r>
              <a:rPr lang="pl-PL" dirty="0" err="1"/>
              <a:t>vypracování</a:t>
            </a:r>
            <a:r>
              <a:rPr lang="pl-PL" dirty="0"/>
              <a:t> a </a:t>
            </a:r>
            <a:r>
              <a:rPr lang="pl-PL" dirty="0" err="1"/>
              <a:t>představení</a:t>
            </a:r>
            <a:r>
              <a:rPr lang="pl-PL" dirty="0"/>
              <a:t> projektu:</a:t>
            </a:r>
          </a:p>
          <a:p>
            <a:r>
              <a:rPr lang="pl-PL" dirty="0" err="1"/>
              <a:t>Plán</a:t>
            </a:r>
            <a:r>
              <a:rPr lang="pl-PL" dirty="0"/>
              <a:t> prace: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8263160"/>
              </p:ext>
            </p:extLst>
          </p:nvPr>
        </p:nvGraphicFramePr>
        <p:xfrm>
          <a:off x="899592" y="3212976"/>
          <a:ext cx="7704856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048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sz="2400" dirty="0" err="1"/>
                        <a:t>První</a:t>
                      </a:r>
                      <a:r>
                        <a:rPr lang="pl-PL" sz="2400" dirty="0"/>
                        <a:t> </a:t>
                      </a:r>
                      <a:r>
                        <a:rPr lang="pl-PL" sz="2400" dirty="0" err="1"/>
                        <a:t>týden</a:t>
                      </a:r>
                      <a:r>
                        <a:rPr lang="pl-PL" sz="2400" dirty="0"/>
                        <a:t>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2400" baseline="0" dirty="0" err="1"/>
                        <a:t>Zdeformulování</a:t>
                      </a:r>
                      <a:r>
                        <a:rPr lang="pl-PL" sz="2400" baseline="0" dirty="0"/>
                        <a:t> </a:t>
                      </a:r>
                      <a:r>
                        <a:rPr lang="pl-PL" sz="2400" baseline="0" dirty="0" err="1"/>
                        <a:t>úkolů</a:t>
                      </a:r>
                      <a:endParaRPr lang="pl-PL" sz="2400" baseline="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2400" baseline="0" dirty="0" err="1"/>
                        <a:t>Rozdělení</a:t>
                      </a:r>
                      <a:r>
                        <a:rPr lang="pl-PL" sz="2400" baseline="0" dirty="0"/>
                        <a:t> </a:t>
                      </a:r>
                      <a:r>
                        <a:rPr lang="pl-PL" sz="2400" baseline="0" dirty="0" err="1"/>
                        <a:t>témat</a:t>
                      </a:r>
                      <a:r>
                        <a:rPr lang="pl-PL" sz="2400" baseline="0" dirty="0"/>
                        <a:t> k </a:t>
                      </a:r>
                      <a:r>
                        <a:rPr lang="pl-PL" sz="2400" baseline="0" dirty="0" err="1"/>
                        <a:t>zpracování</a:t>
                      </a:r>
                      <a:endParaRPr lang="pl-PL" sz="2400" baseline="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2400" baseline="0" dirty="0" err="1"/>
                        <a:t>Seznámení</a:t>
                      </a:r>
                      <a:r>
                        <a:rPr lang="pl-PL" sz="2400" baseline="0" dirty="0"/>
                        <a:t> </a:t>
                      </a:r>
                      <a:r>
                        <a:rPr lang="pl-PL" sz="2400" baseline="0" dirty="0" err="1"/>
                        <a:t>se</a:t>
                      </a:r>
                      <a:r>
                        <a:rPr lang="pl-PL" sz="2400" baseline="0" dirty="0"/>
                        <a:t> </a:t>
                      </a:r>
                      <a:r>
                        <a:rPr lang="pl-PL" sz="2400" baseline="0" dirty="0" err="1"/>
                        <a:t>se</a:t>
                      </a:r>
                      <a:r>
                        <a:rPr lang="pl-PL" sz="2400" baseline="0" dirty="0"/>
                        <a:t> </a:t>
                      </a:r>
                      <a:r>
                        <a:rPr lang="pl-PL" sz="2400" baseline="0" dirty="0" err="1"/>
                        <a:t>zdroji</a:t>
                      </a:r>
                      <a:endParaRPr lang="pl-PL" sz="2400" baseline="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2400" baseline="0" dirty="0" err="1"/>
                        <a:t>Vyhledání</a:t>
                      </a:r>
                      <a:r>
                        <a:rPr lang="pl-PL" sz="2400" baseline="0" dirty="0"/>
                        <a:t> </a:t>
                      </a:r>
                      <a:r>
                        <a:rPr lang="pl-PL" sz="2400" baseline="0" dirty="0" err="1"/>
                        <a:t>informací</a:t>
                      </a:r>
                      <a:r>
                        <a:rPr lang="pl-PL" sz="2400" baseline="0" dirty="0"/>
                        <a:t> o </a:t>
                      </a:r>
                      <a:r>
                        <a:rPr lang="pl-PL" sz="2400" baseline="0" dirty="0" err="1"/>
                        <a:t>vzniku</a:t>
                      </a:r>
                      <a:r>
                        <a:rPr lang="pl-PL" sz="2400" baseline="0" dirty="0"/>
                        <a:t> </a:t>
                      </a:r>
                      <a:r>
                        <a:rPr lang="pl-PL" sz="2400" baseline="0" dirty="0" err="1"/>
                        <a:t>Sign</a:t>
                      </a:r>
                      <a:r>
                        <a:rPr lang="pl-PL" sz="2400" baseline="0" dirty="0"/>
                        <a:t> </a:t>
                      </a:r>
                      <a:r>
                        <a:rPr lang="pl-PL" sz="2400" baseline="0" dirty="0" err="1"/>
                        <a:t>Writingu</a:t>
                      </a:r>
                      <a:endParaRPr lang="pl-PL" sz="2400" baseline="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2400" baseline="0" dirty="0" err="1"/>
                        <a:t>Vypracování</a:t>
                      </a:r>
                      <a:r>
                        <a:rPr lang="pl-PL" sz="2400" baseline="0" dirty="0"/>
                        <a:t> </a:t>
                      </a:r>
                      <a:r>
                        <a:rPr lang="pl-PL" sz="2400" baseline="0" dirty="0" err="1"/>
                        <a:t>společného</a:t>
                      </a:r>
                      <a:r>
                        <a:rPr lang="pl-PL" sz="2400" baseline="0" dirty="0"/>
                        <a:t> </a:t>
                      </a:r>
                      <a:r>
                        <a:rPr lang="pl-PL" sz="2400" baseline="0" dirty="0" err="1"/>
                        <a:t>tématu</a:t>
                      </a:r>
                      <a:r>
                        <a:rPr lang="pl-PL" sz="2400" baseline="0" dirty="0"/>
                        <a:t> </a:t>
                      </a:r>
                      <a:r>
                        <a:rPr lang="pl-PL" sz="2400" baseline="0" dirty="0" err="1"/>
                        <a:t>vyprávění</a:t>
                      </a:r>
                      <a:r>
                        <a:rPr lang="pl-PL" sz="2400" baseline="0" dirty="0"/>
                        <a:t> </a:t>
                      </a:r>
                      <a:r>
                        <a:rPr lang="pl-PL" sz="2400" baseline="0" dirty="0" err="1"/>
                        <a:t>nebo</a:t>
                      </a:r>
                      <a:r>
                        <a:rPr lang="pl-PL" sz="2400" baseline="0" dirty="0"/>
                        <a:t> </a:t>
                      </a:r>
                      <a:r>
                        <a:rPr lang="pl-PL" sz="2400" baseline="0" dirty="0" err="1"/>
                        <a:t>informací</a:t>
                      </a:r>
                      <a:endParaRPr lang="pl-PL" sz="24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5" name="Obraz 4">
            <a:extLst>
              <a:ext uri="{FF2B5EF4-FFF2-40B4-BE49-F238E27FC236}">
                <a16:creationId xmlns:a16="http://schemas.microsoft.com/office/drawing/2014/main" id="{C9D7F8A9-7215-0A9C-981A-F4D7CD444E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5968132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67635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23528" y="-3069"/>
            <a:ext cx="8229600" cy="1143000"/>
          </a:xfrm>
        </p:spPr>
        <p:txBody>
          <a:bodyPr/>
          <a:lstStyle/>
          <a:p>
            <a:r>
              <a:rPr lang="pl-PL" dirty="0"/>
              <a:t>Proces: 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5314034"/>
              </p:ext>
            </p:extLst>
          </p:nvPr>
        </p:nvGraphicFramePr>
        <p:xfrm>
          <a:off x="539552" y="1297213"/>
          <a:ext cx="8229600" cy="24686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48454">
                <a:tc>
                  <a:txBody>
                    <a:bodyPr/>
                    <a:lstStyle/>
                    <a:p>
                      <a:r>
                        <a:rPr lang="pl-PL" sz="2400" dirty="0" err="1"/>
                        <a:t>Druhý</a:t>
                      </a:r>
                      <a:r>
                        <a:rPr lang="pl-PL" sz="2400" dirty="0"/>
                        <a:t> </a:t>
                      </a:r>
                      <a:r>
                        <a:rPr lang="pl-PL" sz="2400" dirty="0" err="1"/>
                        <a:t>týden</a:t>
                      </a:r>
                      <a:r>
                        <a:rPr lang="pl-PL" sz="2400" dirty="0"/>
                        <a:t>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52354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2400" dirty="0" err="1"/>
                        <a:t>Prohlédnutí</a:t>
                      </a:r>
                      <a:r>
                        <a:rPr lang="pl-PL" sz="2400" dirty="0"/>
                        <a:t> v </a:t>
                      </a:r>
                      <a:r>
                        <a:rPr lang="pl-PL" sz="2400" dirty="0" err="1"/>
                        <a:t>párech</a:t>
                      </a:r>
                      <a:r>
                        <a:rPr lang="pl-PL" sz="2400" dirty="0"/>
                        <a:t> </a:t>
                      </a:r>
                      <a:r>
                        <a:rPr lang="pl-PL" sz="2400" dirty="0" err="1"/>
                        <a:t>shromážděných</a:t>
                      </a:r>
                      <a:r>
                        <a:rPr lang="pl-PL" sz="2400" dirty="0"/>
                        <a:t> </a:t>
                      </a:r>
                      <a:r>
                        <a:rPr lang="pl-PL" sz="2400" dirty="0" err="1"/>
                        <a:t>informací</a:t>
                      </a:r>
                      <a:r>
                        <a:rPr lang="pl-PL" sz="2400" dirty="0"/>
                        <a:t> </a:t>
                      </a:r>
                      <a:r>
                        <a:rPr lang="pl-PL" sz="2400" dirty="0" err="1"/>
                        <a:t>týkajících</a:t>
                      </a:r>
                      <a:r>
                        <a:rPr lang="pl-PL" sz="2400" dirty="0"/>
                        <a:t> </a:t>
                      </a:r>
                      <a:r>
                        <a:rPr lang="pl-PL" sz="2400" dirty="0" err="1"/>
                        <a:t>se</a:t>
                      </a:r>
                      <a:r>
                        <a:rPr lang="pl-PL" sz="2400" dirty="0"/>
                        <a:t> </a:t>
                      </a:r>
                      <a:r>
                        <a:rPr lang="pl-PL" sz="2400" dirty="0" err="1"/>
                        <a:t>tématu</a:t>
                      </a:r>
                      <a:r>
                        <a:rPr lang="pl-PL" sz="2400" dirty="0"/>
                        <a:t> </a:t>
                      </a:r>
                      <a:r>
                        <a:rPr lang="pl-PL" sz="2400" dirty="0" err="1"/>
                        <a:t>vyprávění</a:t>
                      </a:r>
                      <a:endParaRPr lang="pl-PL" sz="24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2400" dirty="0" err="1"/>
                        <a:t>Vypracování</a:t>
                      </a:r>
                      <a:r>
                        <a:rPr lang="pl-PL" sz="2400" dirty="0"/>
                        <a:t> </a:t>
                      </a:r>
                      <a:r>
                        <a:rPr lang="pl-PL" sz="2400" dirty="0" err="1"/>
                        <a:t>prezentace</a:t>
                      </a:r>
                      <a:r>
                        <a:rPr lang="pl-PL" sz="2400" dirty="0"/>
                        <a:t> s </a:t>
                      </a:r>
                      <a:r>
                        <a:rPr lang="pl-PL" sz="2400" dirty="0" err="1"/>
                        <a:t>důrazem</a:t>
                      </a:r>
                      <a:r>
                        <a:rPr lang="pl-PL" sz="2400" dirty="0"/>
                        <a:t> na </a:t>
                      </a:r>
                      <a:r>
                        <a:rPr lang="pl-PL" sz="2400" dirty="0" err="1"/>
                        <a:t>gramatickou</a:t>
                      </a:r>
                      <a:r>
                        <a:rPr lang="pl-PL" sz="2400" dirty="0"/>
                        <a:t> </a:t>
                      </a:r>
                      <a:r>
                        <a:rPr lang="pl-PL" sz="2400" dirty="0" err="1"/>
                        <a:t>správnost</a:t>
                      </a:r>
                      <a:r>
                        <a:rPr lang="pl-PL" sz="2400" dirty="0"/>
                        <a:t> a </a:t>
                      </a:r>
                      <a:r>
                        <a:rPr lang="pl-PL" sz="2400" dirty="0" err="1"/>
                        <a:t>vhodný</a:t>
                      </a:r>
                      <a:r>
                        <a:rPr lang="pl-PL" sz="2400" dirty="0"/>
                        <a:t> </a:t>
                      </a:r>
                      <a:r>
                        <a:rPr lang="pl-PL" sz="2400" dirty="0" err="1"/>
                        <a:t>výběr</a:t>
                      </a:r>
                      <a:r>
                        <a:rPr lang="pl-PL" sz="2400" dirty="0"/>
                        <a:t> </a:t>
                      </a:r>
                      <a:r>
                        <a:rPr lang="pl-PL" sz="2400" dirty="0" err="1"/>
                        <a:t>znaků</a:t>
                      </a:r>
                      <a:r>
                        <a:rPr lang="pl-PL" sz="2400" dirty="0"/>
                        <a:t> SW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2400" dirty="0" err="1"/>
                        <a:t>Příprava</a:t>
                      </a:r>
                      <a:r>
                        <a:rPr lang="pl-PL" sz="2400" dirty="0"/>
                        <a:t> </a:t>
                      </a:r>
                      <a:r>
                        <a:rPr lang="pl-PL" sz="2400" dirty="0" err="1"/>
                        <a:t>prezentace</a:t>
                      </a:r>
                      <a:r>
                        <a:rPr lang="pl-PL" sz="2400" dirty="0"/>
                        <a:t> o historii </a:t>
                      </a:r>
                      <a:r>
                        <a:rPr lang="pl-PL" sz="2400" dirty="0" err="1"/>
                        <a:t>Sign</a:t>
                      </a:r>
                      <a:r>
                        <a:rPr lang="pl-PL" sz="2400" dirty="0"/>
                        <a:t> </a:t>
                      </a:r>
                      <a:r>
                        <a:rPr lang="pl-PL" sz="2400" dirty="0" err="1"/>
                        <a:t>Writingu</a:t>
                      </a:r>
                      <a:endParaRPr lang="pl-PL" sz="24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0389565"/>
              </p:ext>
            </p:extLst>
          </p:nvPr>
        </p:nvGraphicFramePr>
        <p:xfrm>
          <a:off x="539552" y="3765907"/>
          <a:ext cx="8236695" cy="1620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366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97808">
                <a:tc>
                  <a:txBody>
                    <a:bodyPr/>
                    <a:lstStyle/>
                    <a:p>
                      <a:r>
                        <a:rPr lang="pl-PL" sz="2400" dirty="0" err="1"/>
                        <a:t>Třetí</a:t>
                      </a:r>
                      <a:r>
                        <a:rPr lang="pl-PL" sz="2400" dirty="0"/>
                        <a:t> </a:t>
                      </a:r>
                      <a:r>
                        <a:rPr lang="pl-PL" sz="2400" dirty="0" err="1"/>
                        <a:t>týden</a:t>
                      </a:r>
                      <a:r>
                        <a:rPr lang="pl-PL" sz="2400" dirty="0"/>
                        <a:t>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2400" baseline="0" dirty="0" err="1"/>
                        <a:t>Dolaďte</a:t>
                      </a:r>
                      <a:r>
                        <a:rPr lang="pl-PL" sz="2400" baseline="0" dirty="0"/>
                        <a:t> </a:t>
                      </a:r>
                      <a:r>
                        <a:rPr lang="pl-PL" sz="2400" baseline="0" dirty="0" err="1"/>
                        <a:t>technické</a:t>
                      </a:r>
                      <a:r>
                        <a:rPr lang="pl-PL" sz="2400" baseline="0" dirty="0"/>
                        <a:t> </a:t>
                      </a:r>
                      <a:r>
                        <a:rPr lang="pl-PL" sz="2400" baseline="0" dirty="0" err="1"/>
                        <a:t>detaily</a:t>
                      </a:r>
                      <a:r>
                        <a:rPr lang="pl-PL" sz="2400" baseline="0" dirty="0"/>
                        <a:t> </a:t>
                      </a:r>
                      <a:r>
                        <a:rPr lang="pl-PL" sz="2400" baseline="0" dirty="0" err="1"/>
                        <a:t>celé</a:t>
                      </a:r>
                      <a:r>
                        <a:rPr lang="pl-PL" sz="2400" baseline="0" dirty="0"/>
                        <a:t> </a:t>
                      </a:r>
                      <a:r>
                        <a:rPr lang="pl-PL" sz="2400" baseline="0" dirty="0" err="1"/>
                        <a:t>prezentace</a:t>
                      </a:r>
                      <a:r>
                        <a:rPr lang="pl-PL" sz="2400" baseline="0" dirty="0"/>
                        <a:t>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2400" baseline="0" dirty="0" err="1"/>
                        <a:t>Prezentace</a:t>
                      </a:r>
                      <a:r>
                        <a:rPr lang="pl-PL" sz="2400" baseline="0" dirty="0"/>
                        <a:t> </a:t>
                      </a:r>
                      <a:r>
                        <a:rPr lang="pl-PL" sz="2400" baseline="0" dirty="0" err="1"/>
                        <a:t>výsledků</a:t>
                      </a:r>
                      <a:r>
                        <a:rPr lang="pl-PL" sz="2400" baseline="0" dirty="0"/>
                        <a:t> </a:t>
                      </a:r>
                      <a:r>
                        <a:rPr lang="pl-PL" sz="2400" baseline="0" dirty="0" err="1"/>
                        <a:t>své</a:t>
                      </a:r>
                      <a:r>
                        <a:rPr lang="pl-PL" sz="2400" baseline="0" dirty="0"/>
                        <a:t> </a:t>
                      </a:r>
                      <a:r>
                        <a:rPr lang="pl-PL" sz="2400" baseline="0" dirty="0" err="1"/>
                        <a:t>práce</a:t>
                      </a:r>
                      <a:r>
                        <a:rPr lang="pl-PL" sz="2400" baseline="0" dirty="0"/>
                        <a:t> na </a:t>
                      </a:r>
                      <a:r>
                        <a:rPr lang="pl-PL" sz="2400" baseline="0" dirty="0" err="1"/>
                        <a:t>fóru</a:t>
                      </a:r>
                      <a:r>
                        <a:rPr lang="pl-PL" sz="2400" baseline="0" dirty="0"/>
                        <a:t> </a:t>
                      </a:r>
                      <a:r>
                        <a:rPr lang="pl-PL" sz="2400" baseline="0" dirty="0" err="1"/>
                        <a:t>třídy</a:t>
                      </a:r>
                      <a:r>
                        <a:rPr lang="pl-PL" sz="2400" baseline="0" dirty="0"/>
                        <a:t>.</a:t>
                      </a:r>
                      <a:endParaRPr lang="pl-P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3" name="Obraz 2">
            <a:extLst>
              <a:ext uri="{FF2B5EF4-FFF2-40B4-BE49-F238E27FC236}">
                <a16:creationId xmlns:a16="http://schemas.microsoft.com/office/drawing/2014/main" id="{611CDE4F-DEB9-F8D5-0AAB-E6BBE9019A4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5968132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68837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799" y="620688"/>
            <a:ext cx="7772400" cy="1470025"/>
          </a:xfrm>
        </p:spPr>
        <p:txBody>
          <a:bodyPr/>
          <a:lstStyle/>
          <a:p>
            <a:r>
              <a:rPr lang="pl-PL" dirty="0" err="1"/>
              <a:t>Seznamte</a:t>
            </a:r>
            <a:r>
              <a:rPr lang="pl-PL" dirty="0"/>
              <a:t> </a:t>
            </a:r>
            <a:r>
              <a:rPr lang="pl-PL" dirty="0" err="1"/>
              <a:t>se</a:t>
            </a:r>
            <a:r>
              <a:rPr lang="pl-PL" dirty="0"/>
              <a:t> s </a:t>
            </a:r>
            <a:r>
              <a:rPr lang="pl-PL" dirty="0" err="1"/>
              <a:t>základy</a:t>
            </a:r>
            <a:r>
              <a:rPr lang="pl-PL" dirty="0"/>
              <a:t> SW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87624" y="2552700"/>
            <a:ext cx="6400800" cy="1752600"/>
          </a:xfrm>
        </p:spPr>
        <p:txBody>
          <a:bodyPr/>
          <a:lstStyle/>
          <a:p>
            <a:r>
              <a:rPr lang="pl-PL" dirty="0" err="1"/>
              <a:t>Více</a:t>
            </a:r>
            <a:r>
              <a:rPr lang="pl-PL" dirty="0"/>
              <a:t> </a:t>
            </a:r>
            <a:r>
              <a:rPr lang="pl-PL" dirty="0" err="1"/>
              <a:t>informací</a:t>
            </a:r>
            <a:r>
              <a:rPr lang="pl-PL" dirty="0"/>
              <a:t> na </a:t>
            </a:r>
            <a:r>
              <a:rPr lang="pl-PL" dirty="0" err="1"/>
              <a:t>webových</a:t>
            </a:r>
            <a:r>
              <a:rPr lang="pl-PL" dirty="0"/>
              <a:t> </a:t>
            </a:r>
            <a:r>
              <a:rPr lang="pl-PL" dirty="0" err="1"/>
              <a:t>stránkách</a:t>
            </a:r>
            <a:r>
              <a:rPr lang="pl-PL" dirty="0"/>
              <a:t>.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BE04C276-2710-1461-4FE9-DD682A3F35F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5968132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39713"/>
            <a:ext cx="8229600" cy="5400675"/>
          </a:xfrm>
        </p:spPr>
        <p:txBody>
          <a:bodyPr/>
          <a:lstStyle/>
          <a:p>
            <a:pPr algn="ctr" eaLnBrk="1" hangingPunct="1">
              <a:buFont typeface="Arial" pitchFamily="34" charset="0"/>
              <a:buNone/>
            </a:pPr>
            <a:r>
              <a:rPr lang="pl-PL" sz="4800" b="1" dirty="0" err="1">
                <a:solidFill>
                  <a:srgbClr val="C00000"/>
                </a:solidFill>
              </a:rPr>
              <a:t>SignWriting</a:t>
            </a:r>
            <a:r>
              <a:rPr lang="pl-PL" sz="4800" dirty="0"/>
              <a:t> </a:t>
            </a:r>
          </a:p>
          <a:p>
            <a:pPr algn="ctr" eaLnBrk="1" hangingPunct="1">
              <a:buFont typeface="Arial" pitchFamily="34" charset="0"/>
              <a:buNone/>
            </a:pPr>
            <a:endParaRPr lang="pl-PL" sz="3600" dirty="0"/>
          </a:p>
          <a:p>
            <a:r>
              <a:rPr lang="pl-PL" dirty="0"/>
              <a:t>Je to metoda </a:t>
            </a:r>
            <a:r>
              <a:rPr lang="pl-PL" dirty="0" err="1"/>
              <a:t>zápisu</a:t>
            </a:r>
            <a:r>
              <a:rPr lang="pl-PL" dirty="0"/>
              <a:t> </a:t>
            </a:r>
            <a:r>
              <a:rPr lang="pl-PL" dirty="0" err="1"/>
              <a:t>znaků</a:t>
            </a:r>
            <a:r>
              <a:rPr lang="pl-PL" dirty="0"/>
              <a:t> </a:t>
            </a:r>
            <a:r>
              <a:rPr lang="pl-PL" dirty="0" err="1"/>
              <a:t>poslechového</a:t>
            </a:r>
            <a:r>
              <a:rPr lang="pl-PL" dirty="0"/>
              <a:t> </a:t>
            </a:r>
            <a:r>
              <a:rPr lang="pl-PL" dirty="0" err="1"/>
              <a:t>jazyka</a:t>
            </a:r>
            <a:r>
              <a:rPr lang="pl-PL" dirty="0"/>
              <a:t>.</a:t>
            </a:r>
          </a:p>
          <a:p>
            <a:pPr>
              <a:buNone/>
            </a:pPr>
            <a:r>
              <a:rPr lang="pl-PL" dirty="0"/>
              <a:t>	</a:t>
            </a:r>
            <a:r>
              <a:rPr lang="pl-PL" dirty="0" err="1"/>
              <a:t>Doslovně</a:t>
            </a:r>
            <a:r>
              <a:rPr lang="pl-PL" dirty="0"/>
              <a:t> to </a:t>
            </a:r>
            <a:r>
              <a:rPr lang="pl-PL" dirty="0" err="1"/>
              <a:t>znamená</a:t>
            </a:r>
            <a:r>
              <a:rPr lang="pl-PL" dirty="0"/>
              <a:t>: MIGOVÉ PÍSMO</a:t>
            </a:r>
          </a:p>
          <a:p>
            <a:pPr eaLnBrk="1" hangingPunct="1">
              <a:buFont typeface="Arial" pitchFamily="34" charset="0"/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               Znak:</a:t>
            </a:r>
          </a:p>
          <a:p>
            <a:pPr eaLnBrk="1" hangingPunct="1">
              <a:buFont typeface="Arial" pitchFamily="34" charset="0"/>
              <a:buNone/>
            </a:pPr>
            <a:endParaRPr lang="pl-PL" dirty="0"/>
          </a:p>
        </p:txBody>
      </p:sp>
      <p:pic>
        <p:nvPicPr>
          <p:cNvPr id="7171" name="Picture 2" descr="E:\Monia\PRACA\PROJEKTY\Sign Writing\ZNZAKI SW + RYSYNKI -WSZYSTKIE\znaki SW\wszystkie\SW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6650" y="3429000"/>
            <a:ext cx="1728787" cy="221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Obraz 1">
            <a:extLst>
              <a:ext uri="{FF2B5EF4-FFF2-40B4-BE49-F238E27FC236}">
                <a16:creationId xmlns:a16="http://schemas.microsoft.com/office/drawing/2014/main" id="{167C5408-DB75-FD10-2DCE-DD983B4A9E0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602128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3000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3000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3000"/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199" y="373062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dirty="0" err="1"/>
              <a:t>SignWriting</a:t>
            </a:r>
            <a:r>
              <a:rPr lang="pl-PL" dirty="0"/>
              <a:t> </a:t>
            </a:r>
            <a:r>
              <a:rPr lang="pl-PL" dirty="0" err="1"/>
              <a:t>není</a:t>
            </a:r>
            <a:r>
              <a:rPr lang="pl-PL" dirty="0"/>
              <a:t> </a:t>
            </a:r>
            <a:r>
              <a:rPr lang="pl-PL" dirty="0" err="1"/>
              <a:t>obrazovým</a:t>
            </a:r>
            <a:r>
              <a:rPr lang="pl-PL" dirty="0"/>
              <a:t> </a:t>
            </a:r>
            <a:r>
              <a:rPr lang="pl-PL" dirty="0" err="1"/>
              <a:t>písmem</a:t>
            </a:r>
            <a:r>
              <a:rPr lang="pl-PL" dirty="0"/>
              <a:t>, ale </a:t>
            </a:r>
            <a:r>
              <a:rPr lang="pl-PL" dirty="0" err="1"/>
              <a:t>má</a:t>
            </a:r>
            <a:r>
              <a:rPr lang="pl-PL" dirty="0"/>
              <a:t> </a:t>
            </a:r>
            <a:r>
              <a:rPr lang="pl-PL" dirty="0" err="1"/>
              <a:t>fonetický</a:t>
            </a:r>
            <a:r>
              <a:rPr lang="pl-PL" dirty="0"/>
              <a:t> charakter</a:t>
            </a:r>
          </a:p>
        </p:txBody>
      </p:sp>
      <p:pic>
        <p:nvPicPr>
          <p:cNvPr id="11267" name="Picture 2" descr="C:\Documents and Settings\Monika\Pulpit\30c00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082620" y="2174082"/>
            <a:ext cx="1395413" cy="1357312"/>
          </a:xfrm>
        </p:spPr>
      </p:pic>
      <p:pic>
        <p:nvPicPr>
          <p:cNvPr id="11268" name="Picture 9" descr="C:\Documents and Settings\Monika\Pulpit\31900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6169" y="2158641"/>
            <a:ext cx="1439862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10" descr="C:\Documents and Settings\Monika\Pulpit\21100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48833" y="4447380"/>
            <a:ext cx="782638" cy="842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11" descr="C:\Documents and Settings\Monika\Pulpit\20500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38943" y="4529930"/>
            <a:ext cx="61595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Picture 12" descr="C:\Documents and Settings\Monika\Pulpit\24300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945339" y="4546093"/>
            <a:ext cx="923925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2" name="Picture 13" descr="C:\Documents and Settings\Monika\Pulpit\25000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8299" y="4229099"/>
            <a:ext cx="782638" cy="127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3" name="Picture 14" descr="C:\Documents and Settings\Monika\Pulpit\22b00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873225" y="4193381"/>
            <a:ext cx="720725" cy="1350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4" name="pole tekstowe 20"/>
          <p:cNvSpPr txBox="1">
            <a:spLocks noChangeArrowheads="1"/>
          </p:cNvSpPr>
          <p:nvPr/>
        </p:nvSpPr>
        <p:spPr bwMode="auto">
          <a:xfrm>
            <a:off x="5940152" y="2427505"/>
            <a:ext cx="172861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3200" dirty="0">
                <a:latin typeface="Calibri" pitchFamily="34" charset="0"/>
              </a:rPr>
              <a:t>mimikry</a:t>
            </a:r>
          </a:p>
        </p:txBody>
      </p:sp>
      <p:sp>
        <p:nvSpPr>
          <p:cNvPr id="11275" name="pole tekstowe 21"/>
          <p:cNvSpPr txBox="1">
            <a:spLocks noChangeArrowheads="1"/>
          </p:cNvSpPr>
          <p:nvPr/>
        </p:nvSpPr>
        <p:spPr bwMode="auto">
          <a:xfrm>
            <a:off x="6656472" y="4683919"/>
            <a:ext cx="122860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3200" dirty="0" err="1">
                <a:latin typeface="Calibri" pitchFamily="34" charset="0"/>
              </a:rPr>
              <a:t>pohyb</a:t>
            </a:r>
            <a:endParaRPr lang="pl-PL" sz="3200" dirty="0">
              <a:latin typeface="Calibri" pitchFamily="34" charset="0"/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1F0590E2-2204-183F-127D-1F92515326EE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2740" y="606632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4" grpId="0"/>
      <p:bldP spid="1127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ytuł 1"/>
          <p:cNvSpPr>
            <a:spLocks noGrp="1"/>
          </p:cNvSpPr>
          <p:nvPr>
            <p:ph type="title"/>
          </p:nvPr>
        </p:nvSpPr>
        <p:spPr>
          <a:xfrm>
            <a:off x="982715" y="490282"/>
            <a:ext cx="7024687" cy="901700"/>
          </a:xfrm>
        </p:spPr>
        <p:txBody>
          <a:bodyPr/>
          <a:lstStyle/>
          <a:p>
            <a:pPr eaLnBrk="1" hangingPunct="1"/>
            <a:r>
              <a:rPr lang="pl-PL" b="1" dirty="0" err="1">
                <a:solidFill>
                  <a:srgbClr val="FF0000"/>
                </a:solidFill>
              </a:rPr>
              <a:t>Perspektivní</a:t>
            </a:r>
            <a:endParaRPr lang="pl-PL" b="1" dirty="0">
              <a:solidFill>
                <a:srgbClr val="FF0000"/>
              </a:solidFill>
            </a:endParaRPr>
          </a:p>
        </p:txBody>
      </p:sp>
      <p:sp>
        <p:nvSpPr>
          <p:cNvPr id="32771" name="pole tekstowe 2"/>
          <p:cNvSpPr txBox="1">
            <a:spLocks noChangeArrowheads="1"/>
          </p:cNvSpPr>
          <p:nvPr/>
        </p:nvSpPr>
        <p:spPr bwMode="auto">
          <a:xfrm>
            <a:off x="1042988" y="1916113"/>
            <a:ext cx="6985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3277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14760" y="1701800"/>
            <a:ext cx="3286125" cy="3887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32773" name="pole tekstowe 4"/>
          <p:cNvSpPr txBox="1">
            <a:spLocks noChangeArrowheads="1"/>
          </p:cNvSpPr>
          <p:nvPr/>
        </p:nvSpPr>
        <p:spPr bwMode="auto">
          <a:xfrm>
            <a:off x="5193734" y="2319403"/>
            <a:ext cx="283425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2400" dirty="0" err="1">
                <a:latin typeface="Calibri" pitchFamily="34" charset="0"/>
              </a:rPr>
              <a:t>Žena</a:t>
            </a:r>
            <a:r>
              <a:rPr lang="pl-PL" sz="2400" dirty="0">
                <a:latin typeface="Calibri" pitchFamily="34" charset="0"/>
              </a:rPr>
              <a:t> </a:t>
            </a:r>
            <a:r>
              <a:rPr lang="pl-PL" sz="2400" dirty="0" err="1">
                <a:latin typeface="Calibri" pitchFamily="34" charset="0"/>
              </a:rPr>
              <a:t>zaznamená</a:t>
            </a:r>
            <a:r>
              <a:rPr lang="pl-PL" sz="2400" dirty="0">
                <a:latin typeface="Calibri" pitchFamily="34" charset="0"/>
              </a:rPr>
              <a:t> </a:t>
            </a:r>
            <a:r>
              <a:rPr lang="pl-PL" sz="2400" dirty="0" err="1">
                <a:latin typeface="Calibri" pitchFamily="34" charset="0"/>
              </a:rPr>
              <a:t>tento</a:t>
            </a:r>
            <a:r>
              <a:rPr lang="pl-PL" sz="2400" dirty="0">
                <a:latin typeface="Calibri" pitchFamily="34" charset="0"/>
              </a:rPr>
              <a:t> </a:t>
            </a:r>
            <a:r>
              <a:rPr lang="pl-PL" sz="2400" dirty="0" err="1">
                <a:latin typeface="Calibri" pitchFamily="34" charset="0"/>
              </a:rPr>
              <a:t>postoj</a:t>
            </a:r>
            <a:r>
              <a:rPr lang="pl-PL" sz="2400" dirty="0">
                <a:latin typeface="Calibri" pitchFamily="34" charset="0"/>
              </a:rPr>
              <a:t> </a:t>
            </a:r>
            <a:r>
              <a:rPr lang="pl-PL" sz="2400" dirty="0" err="1">
                <a:latin typeface="Calibri" pitchFamily="34" charset="0"/>
              </a:rPr>
              <a:t>rukou</a:t>
            </a:r>
            <a:r>
              <a:rPr lang="pl-PL" sz="2400" dirty="0">
                <a:latin typeface="Calibri" pitchFamily="34" charset="0"/>
              </a:rPr>
              <a:t> tak, jak ho sama </a:t>
            </a:r>
            <a:r>
              <a:rPr lang="pl-PL" sz="2400" dirty="0" err="1">
                <a:latin typeface="Calibri" pitchFamily="34" charset="0"/>
              </a:rPr>
              <a:t>vidí</a:t>
            </a:r>
            <a:r>
              <a:rPr lang="pl-PL" sz="2400" dirty="0">
                <a:latin typeface="Calibri" pitchFamily="34" charset="0"/>
              </a:rPr>
              <a:t>.</a:t>
            </a:r>
          </a:p>
        </p:txBody>
      </p:sp>
      <p:pic>
        <p:nvPicPr>
          <p:cNvPr id="32774" name="Obraz 8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05567" y="4064666"/>
            <a:ext cx="2217738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Obraz 1">
            <a:extLst>
              <a:ext uri="{FF2B5EF4-FFF2-40B4-BE49-F238E27FC236}">
                <a16:creationId xmlns:a16="http://schemas.microsoft.com/office/drawing/2014/main" id="{1F17F850-042B-297B-4F99-8AB11BFC949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5968132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ytuł 1"/>
          <p:cNvSpPr>
            <a:spLocks noGrp="1"/>
          </p:cNvSpPr>
          <p:nvPr>
            <p:ph type="title"/>
          </p:nvPr>
        </p:nvSpPr>
        <p:spPr>
          <a:xfrm>
            <a:off x="1204119" y="286619"/>
            <a:ext cx="7024687" cy="901700"/>
          </a:xfrm>
        </p:spPr>
        <p:txBody>
          <a:bodyPr/>
          <a:lstStyle/>
          <a:p>
            <a:pPr eaLnBrk="1" hangingPunct="1"/>
            <a:r>
              <a:rPr lang="pl-PL" b="1" dirty="0" err="1">
                <a:solidFill>
                  <a:srgbClr val="FF0000"/>
                </a:solidFill>
              </a:rPr>
              <a:t>Základní</a:t>
            </a:r>
            <a:r>
              <a:rPr lang="pl-PL" b="1" dirty="0">
                <a:solidFill>
                  <a:srgbClr val="FF0000"/>
                </a:solidFill>
              </a:rPr>
              <a:t> </a:t>
            </a:r>
            <a:r>
              <a:rPr lang="pl-PL" b="1" dirty="0" err="1">
                <a:solidFill>
                  <a:srgbClr val="FF0000"/>
                </a:solidFill>
              </a:rPr>
              <a:t>symboly</a:t>
            </a:r>
            <a:r>
              <a:rPr lang="pl-PL" b="1" dirty="0">
                <a:solidFill>
                  <a:srgbClr val="FF0000"/>
                </a:solidFill>
              </a:rPr>
              <a:t> SW</a:t>
            </a:r>
          </a:p>
        </p:txBody>
      </p:sp>
      <p:sp>
        <p:nvSpPr>
          <p:cNvPr id="33795" name="pole tekstowe 2"/>
          <p:cNvSpPr txBox="1">
            <a:spLocks noChangeArrowheads="1"/>
          </p:cNvSpPr>
          <p:nvPr/>
        </p:nvSpPr>
        <p:spPr bwMode="auto">
          <a:xfrm>
            <a:off x="1042988" y="1916113"/>
            <a:ext cx="6985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3379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45407" y="1461068"/>
            <a:ext cx="6380162" cy="2725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33797" name="pole tekstowe 4"/>
          <p:cNvSpPr txBox="1">
            <a:spLocks noChangeArrowheads="1"/>
          </p:cNvSpPr>
          <p:nvPr/>
        </p:nvSpPr>
        <p:spPr bwMode="auto">
          <a:xfrm>
            <a:off x="1547812" y="4582375"/>
            <a:ext cx="63373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b="1" dirty="0" err="1">
                <a:latin typeface="Calibri" pitchFamily="34" charset="0"/>
              </a:rPr>
              <a:t>pěst</a:t>
            </a:r>
            <a:r>
              <a:rPr lang="pl-PL" b="1" dirty="0">
                <a:latin typeface="Calibri" pitchFamily="34" charset="0"/>
              </a:rPr>
              <a:t>                                            </a:t>
            </a:r>
            <a:r>
              <a:rPr lang="pl-PL" b="1" dirty="0" err="1">
                <a:latin typeface="Calibri" pitchFamily="34" charset="0"/>
              </a:rPr>
              <a:t>kruh</a:t>
            </a:r>
            <a:r>
              <a:rPr lang="pl-PL" b="1" dirty="0">
                <a:latin typeface="Calibri" pitchFamily="34" charset="0"/>
              </a:rPr>
              <a:t>                                 </a:t>
            </a:r>
            <a:r>
              <a:rPr lang="pl-PL" b="1" dirty="0" err="1">
                <a:latin typeface="Calibri" pitchFamily="34" charset="0"/>
              </a:rPr>
              <a:t>plochá</a:t>
            </a:r>
            <a:r>
              <a:rPr lang="pl-PL" b="1" dirty="0">
                <a:latin typeface="Calibri" pitchFamily="34" charset="0"/>
              </a:rPr>
              <a:t> </a:t>
            </a:r>
            <a:r>
              <a:rPr lang="pl-PL" b="1" dirty="0" err="1">
                <a:latin typeface="Calibri" pitchFamily="34" charset="0"/>
              </a:rPr>
              <a:t>ruka</a:t>
            </a:r>
            <a:endParaRPr lang="pl-PL" b="1" dirty="0">
              <a:latin typeface="Calibri" pitchFamily="34" charset="0"/>
            </a:endParaRP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C11B5D1E-E509-FDF8-05C4-0F2F58E53F0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5968132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ytuł 1"/>
          <p:cNvSpPr>
            <a:spLocks noGrp="1"/>
          </p:cNvSpPr>
          <p:nvPr>
            <p:ph type="title"/>
          </p:nvPr>
        </p:nvSpPr>
        <p:spPr>
          <a:xfrm>
            <a:off x="1119187" y="332222"/>
            <a:ext cx="7024687" cy="901700"/>
          </a:xfrm>
        </p:spPr>
        <p:txBody>
          <a:bodyPr/>
          <a:lstStyle/>
          <a:p>
            <a:pPr eaLnBrk="1" hangingPunct="1"/>
            <a:r>
              <a:rPr lang="pl-PL" dirty="0" err="1"/>
              <a:t>Základní</a:t>
            </a:r>
            <a:r>
              <a:rPr lang="pl-PL" dirty="0"/>
              <a:t> </a:t>
            </a:r>
            <a:r>
              <a:rPr lang="pl-PL" dirty="0" err="1"/>
              <a:t>symboly</a:t>
            </a:r>
            <a:r>
              <a:rPr lang="pl-PL" dirty="0"/>
              <a:t> SW </a:t>
            </a:r>
          </a:p>
        </p:txBody>
      </p:sp>
      <p:sp>
        <p:nvSpPr>
          <p:cNvPr id="34819" name="pole tekstowe 2"/>
          <p:cNvSpPr txBox="1">
            <a:spLocks noChangeArrowheads="1"/>
          </p:cNvSpPr>
          <p:nvPr/>
        </p:nvSpPr>
        <p:spPr bwMode="auto">
          <a:xfrm>
            <a:off x="1042988" y="1916113"/>
            <a:ext cx="6985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34820" name="Obraz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63725" y="4724400"/>
            <a:ext cx="5875338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1" name="Obraz 7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72985" y="1696604"/>
            <a:ext cx="5875337" cy="2772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Obraz 1">
            <a:extLst>
              <a:ext uri="{FF2B5EF4-FFF2-40B4-BE49-F238E27FC236}">
                <a16:creationId xmlns:a16="http://schemas.microsoft.com/office/drawing/2014/main" id="{DB874D92-DCC4-BBD9-D513-586EFD1F0D4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5968132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ytuł 1"/>
          <p:cNvSpPr>
            <a:spLocks noGrp="1"/>
          </p:cNvSpPr>
          <p:nvPr>
            <p:ph type="title"/>
          </p:nvPr>
        </p:nvSpPr>
        <p:spPr>
          <a:xfrm>
            <a:off x="1807369" y="123107"/>
            <a:ext cx="4673501" cy="1058862"/>
          </a:xfrm>
        </p:spPr>
        <p:txBody>
          <a:bodyPr>
            <a:noAutofit/>
          </a:bodyPr>
          <a:lstStyle/>
          <a:p>
            <a:pPr eaLnBrk="1" hangingPunct="1"/>
            <a:r>
              <a:rPr lang="pl-PL" dirty="0"/>
              <a:t>Kontakt – </a:t>
            </a:r>
            <a:r>
              <a:rPr lang="pl-PL" dirty="0" err="1"/>
              <a:t>dotek</a:t>
            </a:r>
            <a:r>
              <a:rPr lang="pl-PL" dirty="0"/>
              <a:t> </a:t>
            </a:r>
          </a:p>
        </p:txBody>
      </p:sp>
      <p:pic>
        <p:nvPicPr>
          <p:cNvPr id="37891" name="Obraz 15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81018" y="487997"/>
            <a:ext cx="79057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2" name="Picture 5" descr="warszaw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12864" y="1198279"/>
            <a:ext cx="1143000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3" name="Picture 3" descr="Warszaw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43412" y="1842294"/>
            <a:ext cx="100012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4" name="Rectangle 7"/>
          <p:cNvSpPr>
            <a:spLocks noChangeArrowheads="1"/>
          </p:cNvSpPr>
          <p:nvPr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l-PL">
              <a:latin typeface="Franklin Gothic Book" pitchFamily="34" charset="0"/>
            </a:endParaRPr>
          </a:p>
        </p:txBody>
      </p:sp>
      <p:sp>
        <p:nvSpPr>
          <p:cNvPr id="37895" name="Rectangle 8"/>
          <p:cNvSpPr>
            <a:spLocks noChangeArrowheads="1"/>
          </p:cNvSpPr>
          <p:nvPr/>
        </p:nvSpPr>
        <p:spPr bwMode="auto">
          <a:xfrm>
            <a:off x="685800" y="1992313"/>
            <a:ext cx="1454150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40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                    </a:t>
            </a:r>
            <a:endParaRPr lang="pl-PL" sz="80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pl-PL" sz="140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        </a:t>
            </a:r>
            <a:endParaRPr lang="pl-PL" sz="800">
              <a:latin typeface="Calibri" pitchFamily="34" charset="0"/>
              <a:ea typeface="Calibri" pitchFamily="34" charset="0"/>
            </a:endParaRPr>
          </a:p>
          <a:p>
            <a:pPr eaLnBrk="0" hangingPunct="0"/>
            <a:r>
              <a:rPr lang="pl-PL" sz="1400">
                <a:latin typeface="Bookman Old Style" pitchFamily="18" charset="0"/>
                <a:ea typeface="Calibri" pitchFamily="34" charset="0"/>
              </a:rPr>
              <a:t>          </a:t>
            </a:r>
            <a:endParaRPr lang="pl-PL">
              <a:latin typeface="Calibri" pitchFamily="34" charset="0"/>
              <a:ea typeface="Calibri" pitchFamily="34" charset="0"/>
            </a:endParaRPr>
          </a:p>
        </p:txBody>
      </p:sp>
      <p:sp>
        <p:nvSpPr>
          <p:cNvPr id="37896" name="Rectangle 9"/>
          <p:cNvSpPr>
            <a:spLocks noChangeArrowheads="1"/>
          </p:cNvSpPr>
          <p:nvPr/>
        </p:nvSpPr>
        <p:spPr bwMode="auto">
          <a:xfrm>
            <a:off x="685800" y="4395788"/>
            <a:ext cx="7032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40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       </a:t>
            </a:r>
            <a:endParaRPr lang="pl-PL" sz="80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pl-PL" sz="140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</a:t>
            </a:r>
            <a:endParaRPr lang="pl-PL">
              <a:latin typeface="Calibri" pitchFamily="34" charset="0"/>
              <a:ea typeface="Calibri" pitchFamily="34" charset="0"/>
            </a:endParaRPr>
          </a:p>
        </p:txBody>
      </p:sp>
      <p:sp>
        <p:nvSpPr>
          <p:cNvPr id="37897" name="Rectangle 10"/>
          <p:cNvSpPr>
            <a:spLocks noChangeArrowheads="1"/>
          </p:cNvSpPr>
          <p:nvPr/>
        </p:nvSpPr>
        <p:spPr bwMode="auto">
          <a:xfrm>
            <a:off x="685800" y="4995863"/>
            <a:ext cx="203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40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		</a:t>
            </a:r>
            <a:endParaRPr lang="pl-PL" sz="80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pl-PL" sz="140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         </a:t>
            </a:r>
            <a:endParaRPr lang="pl-PL">
              <a:latin typeface="Calibri" pitchFamily="34" charset="0"/>
              <a:ea typeface="Calibri" pitchFamily="34" charset="0"/>
            </a:endParaRPr>
          </a:p>
        </p:txBody>
      </p:sp>
      <p:sp>
        <p:nvSpPr>
          <p:cNvPr id="12" name="Tytuł 1"/>
          <p:cNvSpPr txBox="1">
            <a:spLocks/>
          </p:cNvSpPr>
          <p:nvPr/>
        </p:nvSpPr>
        <p:spPr>
          <a:xfrm>
            <a:off x="1994644" y="3180297"/>
            <a:ext cx="4298950" cy="931862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pl-PL" dirty="0"/>
              <a:t>Kontakt – </a:t>
            </a:r>
            <a:r>
              <a:rPr lang="pl-PL" dirty="0" err="1"/>
              <a:t>udeřil</a:t>
            </a:r>
            <a:r>
              <a:rPr lang="pl-PL" dirty="0"/>
              <a:t> </a:t>
            </a:r>
          </a:p>
        </p:txBody>
      </p:sp>
      <p:pic>
        <p:nvPicPr>
          <p:cNvPr id="37899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655887" y="4172224"/>
            <a:ext cx="1165225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900" name="Obraz 13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567237" y="4617319"/>
            <a:ext cx="78105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901" name="Obraz 15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881018" y="3363759"/>
            <a:ext cx="639763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Obraz 1">
            <a:extLst>
              <a:ext uri="{FF2B5EF4-FFF2-40B4-BE49-F238E27FC236}">
                <a16:creationId xmlns:a16="http://schemas.microsoft.com/office/drawing/2014/main" id="{577772E0-8EFF-7CCC-0AA5-9FCAF188338D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5212" y="6110487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/>
          <a:lstStyle/>
          <a:p>
            <a:r>
              <a:rPr lang="pl-PL" dirty="0" err="1"/>
              <a:t>Způsob</a:t>
            </a:r>
            <a:r>
              <a:rPr lang="pl-PL" dirty="0"/>
              <a:t> </a:t>
            </a:r>
            <a:r>
              <a:rPr lang="pl-PL" dirty="0" err="1"/>
              <a:t>zápisu</a:t>
            </a:r>
            <a:r>
              <a:rPr lang="pl-PL" dirty="0"/>
              <a:t> </a:t>
            </a:r>
            <a:r>
              <a:rPr lang="pl-PL" dirty="0" err="1"/>
              <a:t>jazyka</a:t>
            </a:r>
            <a:r>
              <a:rPr lang="pl-PL" dirty="0"/>
              <a:t> </a:t>
            </a:r>
            <a:r>
              <a:rPr lang="pl-PL" dirty="0" err="1"/>
              <a:t>neslyšících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2057399"/>
            <a:ext cx="8229600" cy="4525963"/>
          </a:xfrm>
        </p:spPr>
        <p:txBody>
          <a:bodyPr/>
          <a:lstStyle/>
          <a:p>
            <a:r>
              <a:rPr lang="pl-PL" b="1" dirty="0"/>
              <a:t>Projekt </a:t>
            </a:r>
            <a:r>
              <a:rPr lang="pl-PL" b="1" dirty="0" err="1"/>
              <a:t>určený</a:t>
            </a:r>
            <a:r>
              <a:rPr lang="pl-PL" b="1" dirty="0"/>
              <a:t> pro </a:t>
            </a:r>
            <a:r>
              <a:rPr lang="pl-PL" b="1" dirty="0" err="1"/>
              <a:t>žáky</a:t>
            </a:r>
            <a:r>
              <a:rPr lang="pl-PL" b="1" dirty="0"/>
              <a:t> </a:t>
            </a:r>
            <a:r>
              <a:rPr lang="pl-PL" b="1" dirty="0" err="1"/>
              <a:t>se</a:t>
            </a:r>
            <a:r>
              <a:rPr lang="pl-PL" b="1" dirty="0"/>
              <a:t> </a:t>
            </a:r>
            <a:r>
              <a:rPr lang="pl-PL" b="1" dirty="0" err="1"/>
              <a:t>sluchovým</a:t>
            </a:r>
            <a:r>
              <a:rPr lang="pl-PL" b="1" dirty="0"/>
              <a:t> </a:t>
            </a:r>
            <a:r>
              <a:rPr lang="pl-PL" b="1" dirty="0" err="1"/>
              <a:t>postižením</a:t>
            </a:r>
            <a:r>
              <a:rPr lang="pl-PL" b="1" dirty="0"/>
              <a:t> v </a:t>
            </a:r>
            <a:r>
              <a:rPr lang="pl-PL" b="1" dirty="0" err="1"/>
              <a:t>rámci</a:t>
            </a:r>
            <a:r>
              <a:rPr lang="pl-PL" b="1" dirty="0"/>
              <a:t> </a:t>
            </a:r>
            <a:r>
              <a:rPr lang="pl-PL" b="1" dirty="0" err="1"/>
              <a:t>výuky</a:t>
            </a:r>
            <a:r>
              <a:rPr lang="pl-PL" b="1" dirty="0"/>
              <a:t> </a:t>
            </a:r>
            <a:r>
              <a:rPr lang="pl-PL" b="1" dirty="0" err="1"/>
              <a:t>sociální</a:t>
            </a:r>
            <a:r>
              <a:rPr lang="pl-PL" b="1" dirty="0"/>
              <a:t> </a:t>
            </a:r>
            <a:r>
              <a:rPr lang="pl-PL" b="1" dirty="0" err="1"/>
              <a:t>komunikace</a:t>
            </a:r>
            <a:r>
              <a:rPr lang="pl-PL" b="1" dirty="0"/>
              <a:t>.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6199CCEC-DB83-8603-78DD-C28A0927D3A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5968132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ytuł 1"/>
          <p:cNvSpPr>
            <a:spLocks noGrp="1"/>
          </p:cNvSpPr>
          <p:nvPr>
            <p:ph type="title"/>
          </p:nvPr>
        </p:nvSpPr>
        <p:spPr>
          <a:xfrm>
            <a:off x="2112962" y="131863"/>
            <a:ext cx="4065587" cy="1203325"/>
          </a:xfrm>
        </p:spPr>
        <p:txBody>
          <a:bodyPr/>
          <a:lstStyle/>
          <a:p>
            <a:pPr eaLnBrk="1" hangingPunct="1"/>
            <a:r>
              <a:rPr lang="pl-PL" sz="3700" dirty="0"/>
              <a:t>Kontakt - </a:t>
            </a:r>
            <a:r>
              <a:rPr lang="pl-PL" sz="3700" dirty="0" err="1"/>
              <a:t>rukojeť</a:t>
            </a:r>
            <a:endParaRPr lang="pl-PL" sz="3700" dirty="0"/>
          </a:p>
        </p:txBody>
      </p:sp>
      <p:pic>
        <p:nvPicPr>
          <p:cNvPr id="38915" name="Obraz 15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00" y="487388"/>
            <a:ext cx="835903" cy="586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6" name="Picture 3" descr="dziewczynk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5976" y="1712450"/>
            <a:ext cx="86360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7" name="Picture 4" descr="DZIEWCZYNA kopi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47925" y="1239145"/>
            <a:ext cx="1362075" cy="176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8" name="Rectangle 5"/>
          <p:cNvSpPr>
            <a:spLocks noChangeArrowheads="1"/>
          </p:cNvSpPr>
          <p:nvPr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38919" name="Rectangle 6"/>
          <p:cNvSpPr>
            <a:spLocks noChangeArrowheads="1"/>
          </p:cNvSpPr>
          <p:nvPr/>
        </p:nvSpPr>
        <p:spPr bwMode="auto">
          <a:xfrm>
            <a:off x="457200" y="303213"/>
            <a:ext cx="7032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40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       </a:t>
            </a:r>
            <a:endParaRPr lang="pl-PL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8920" name="Tytuł 1"/>
          <p:cNvSpPr txBox="1">
            <a:spLocks/>
          </p:cNvSpPr>
          <p:nvPr/>
        </p:nvSpPr>
        <p:spPr bwMode="auto">
          <a:xfrm>
            <a:off x="1619672" y="2991540"/>
            <a:ext cx="4876800" cy="120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3700" dirty="0">
                <a:latin typeface="+mj-lt"/>
              </a:rPr>
              <a:t>Kontakt – „</a:t>
            </a:r>
            <a:r>
              <a:rPr lang="pl-PL" sz="3700" dirty="0" err="1">
                <a:latin typeface="+mj-lt"/>
              </a:rPr>
              <a:t>mezi</a:t>
            </a:r>
            <a:r>
              <a:rPr lang="pl-PL" sz="3700" dirty="0">
                <a:latin typeface="+mj-lt"/>
              </a:rPr>
              <a:t>”</a:t>
            </a:r>
          </a:p>
        </p:txBody>
      </p:sp>
      <p:pic>
        <p:nvPicPr>
          <p:cNvPr id="38921" name="Obraz 15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372200" y="3428999"/>
            <a:ext cx="792088" cy="544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22" name="Picture 3" descr="internet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533468" y="4467915"/>
            <a:ext cx="863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23" name="Picture 4" descr="INTERNET kopia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456656" y="4193278"/>
            <a:ext cx="1344612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Obraz 1">
            <a:extLst>
              <a:ext uri="{FF2B5EF4-FFF2-40B4-BE49-F238E27FC236}">
                <a16:creationId xmlns:a16="http://schemas.microsoft.com/office/drawing/2014/main" id="{2BD62009-4152-CFCB-8990-81ECDEE18FBE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5212" y="6110487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ytuł 1"/>
          <p:cNvSpPr>
            <a:spLocks noGrp="1"/>
          </p:cNvSpPr>
          <p:nvPr>
            <p:ph type="title"/>
          </p:nvPr>
        </p:nvSpPr>
        <p:spPr>
          <a:xfrm>
            <a:off x="964405" y="360879"/>
            <a:ext cx="7024687" cy="901700"/>
          </a:xfrm>
        </p:spPr>
        <p:txBody>
          <a:bodyPr/>
          <a:lstStyle/>
          <a:p>
            <a:pPr eaLnBrk="1" hangingPunct="1"/>
            <a:r>
              <a:rPr lang="pl-PL" b="1" dirty="0" err="1">
                <a:solidFill>
                  <a:srgbClr val="FF0000"/>
                </a:solidFill>
              </a:rPr>
              <a:t>Symboly</a:t>
            </a:r>
            <a:r>
              <a:rPr lang="pl-PL" b="1" dirty="0">
                <a:solidFill>
                  <a:srgbClr val="FF0000"/>
                </a:solidFill>
              </a:rPr>
              <a:t> </a:t>
            </a:r>
            <a:r>
              <a:rPr lang="pl-PL" b="1" dirty="0" err="1">
                <a:solidFill>
                  <a:srgbClr val="FF0000"/>
                </a:solidFill>
              </a:rPr>
              <a:t>pohybu</a:t>
            </a:r>
            <a:endParaRPr lang="pl-PL" b="1" dirty="0">
              <a:solidFill>
                <a:srgbClr val="FF0000"/>
              </a:solidFill>
            </a:endParaRPr>
          </a:p>
        </p:txBody>
      </p:sp>
      <p:pic>
        <p:nvPicPr>
          <p:cNvPr id="3993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7781" y="2448770"/>
            <a:ext cx="3274219" cy="1827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0" name="pole tekstowe 3"/>
          <p:cNvSpPr txBox="1">
            <a:spLocks noChangeArrowheads="1"/>
          </p:cNvSpPr>
          <p:nvPr/>
        </p:nvSpPr>
        <p:spPr bwMode="auto">
          <a:xfrm>
            <a:off x="1619672" y="1687513"/>
            <a:ext cx="64801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b="1" dirty="0">
                <a:latin typeface="Calibri" pitchFamily="34" charset="0"/>
              </a:rPr>
              <a:t>           </a:t>
            </a:r>
            <a:r>
              <a:rPr lang="pl-PL" b="1" dirty="0" err="1">
                <a:latin typeface="Calibri" pitchFamily="34" charset="0"/>
              </a:rPr>
              <a:t>Pohyb</a:t>
            </a:r>
            <a:r>
              <a:rPr lang="pl-PL" b="1" dirty="0">
                <a:latin typeface="Calibri" pitchFamily="34" charset="0"/>
              </a:rPr>
              <a:t> </a:t>
            </a:r>
            <a:r>
              <a:rPr lang="pl-PL" b="1" dirty="0" err="1">
                <a:latin typeface="Calibri" pitchFamily="34" charset="0"/>
              </a:rPr>
              <a:t>nahoru</a:t>
            </a:r>
            <a:r>
              <a:rPr lang="pl-PL" b="1" dirty="0">
                <a:latin typeface="Calibri" pitchFamily="34" charset="0"/>
              </a:rPr>
              <a:t>		   </a:t>
            </a:r>
            <a:r>
              <a:rPr lang="pl-PL" b="1" dirty="0" err="1">
                <a:latin typeface="Calibri" pitchFamily="34" charset="0"/>
              </a:rPr>
              <a:t>Pohyb</a:t>
            </a:r>
            <a:r>
              <a:rPr lang="pl-PL" b="1" dirty="0">
                <a:latin typeface="Calibri" pitchFamily="34" charset="0"/>
              </a:rPr>
              <a:t> </a:t>
            </a:r>
            <a:r>
              <a:rPr lang="pl-PL" b="1" dirty="0" err="1">
                <a:latin typeface="Calibri" pitchFamily="34" charset="0"/>
              </a:rPr>
              <a:t>vpřed</a:t>
            </a:r>
            <a:endParaRPr lang="pl-PL" b="1" dirty="0">
              <a:latin typeface="Calibri" pitchFamily="34" charset="0"/>
            </a:endParaRPr>
          </a:p>
        </p:txBody>
      </p:sp>
      <p:pic>
        <p:nvPicPr>
          <p:cNvPr id="3994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29622" y="2515394"/>
            <a:ext cx="3070225" cy="182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2" name="pole tekstowe 4"/>
          <p:cNvSpPr txBox="1">
            <a:spLocks noChangeArrowheads="1"/>
          </p:cNvSpPr>
          <p:nvPr/>
        </p:nvSpPr>
        <p:spPr bwMode="auto">
          <a:xfrm>
            <a:off x="3419897" y="4705797"/>
            <a:ext cx="46799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b="1" dirty="0" err="1">
                <a:latin typeface="Calibri" pitchFamily="34" charset="0"/>
              </a:rPr>
              <a:t>Černá</a:t>
            </a:r>
            <a:r>
              <a:rPr lang="pl-PL" b="1" dirty="0">
                <a:latin typeface="Calibri" pitchFamily="34" charset="0"/>
              </a:rPr>
              <a:t> </a:t>
            </a:r>
            <a:r>
              <a:rPr lang="pl-PL" b="1" dirty="0" err="1">
                <a:latin typeface="Calibri" pitchFamily="34" charset="0"/>
              </a:rPr>
              <a:t>šipka</a:t>
            </a:r>
            <a:r>
              <a:rPr lang="pl-PL" b="1" dirty="0">
                <a:latin typeface="Calibri" pitchFamily="34" charset="0"/>
              </a:rPr>
              <a:t> = </a:t>
            </a:r>
            <a:r>
              <a:rPr lang="pl-PL" b="1" dirty="0" err="1">
                <a:latin typeface="Calibri" pitchFamily="34" charset="0"/>
              </a:rPr>
              <a:t>Pravá</a:t>
            </a:r>
            <a:r>
              <a:rPr lang="pl-PL" b="1" dirty="0">
                <a:latin typeface="Calibri" pitchFamily="34" charset="0"/>
              </a:rPr>
              <a:t> </a:t>
            </a:r>
            <a:r>
              <a:rPr lang="pl-PL" b="1" dirty="0" err="1">
                <a:latin typeface="Calibri" pitchFamily="34" charset="0"/>
              </a:rPr>
              <a:t>ruka</a:t>
            </a:r>
            <a:endParaRPr lang="pl-PL" b="1" dirty="0">
              <a:latin typeface="Calibri" pitchFamily="34" charset="0"/>
            </a:endParaRP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756BA8AA-C44C-101D-9229-E3BC78B2DFE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5212" y="6110487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ytuł 1"/>
          <p:cNvSpPr>
            <a:spLocks noGrp="1"/>
          </p:cNvSpPr>
          <p:nvPr>
            <p:ph type="title"/>
          </p:nvPr>
        </p:nvSpPr>
        <p:spPr>
          <a:xfrm>
            <a:off x="1015206" y="455612"/>
            <a:ext cx="7024687" cy="901700"/>
          </a:xfrm>
        </p:spPr>
        <p:txBody>
          <a:bodyPr/>
          <a:lstStyle/>
          <a:p>
            <a:pPr eaLnBrk="1" hangingPunct="1"/>
            <a:r>
              <a:rPr lang="pl-PL" b="1" dirty="0" err="1">
                <a:solidFill>
                  <a:srgbClr val="FF0000"/>
                </a:solidFill>
              </a:rPr>
              <a:t>Symboly</a:t>
            </a:r>
            <a:r>
              <a:rPr lang="pl-PL" b="1" dirty="0">
                <a:solidFill>
                  <a:srgbClr val="FF0000"/>
                </a:solidFill>
              </a:rPr>
              <a:t> </a:t>
            </a:r>
            <a:r>
              <a:rPr lang="pl-PL" b="1" dirty="0" err="1">
                <a:solidFill>
                  <a:srgbClr val="FF0000"/>
                </a:solidFill>
              </a:rPr>
              <a:t>pohybu</a:t>
            </a:r>
            <a:endParaRPr lang="pl-PL" b="1" dirty="0">
              <a:solidFill>
                <a:srgbClr val="FF0000"/>
              </a:solidFill>
            </a:endParaRPr>
          </a:p>
        </p:txBody>
      </p:sp>
      <p:sp>
        <p:nvSpPr>
          <p:cNvPr id="40963" name="pole tekstowe 3"/>
          <p:cNvSpPr txBox="1">
            <a:spLocks noChangeArrowheads="1"/>
          </p:cNvSpPr>
          <p:nvPr/>
        </p:nvSpPr>
        <p:spPr bwMode="auto">
          <a:xfrm>
            <a:off x="1691680" y="1612900"/>
            <a:ext cx="64801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b="1" dirty="0" err="1">
                <a:latin typeface="Calibri" pitchFamily="34" charset="0"/>
              </a:rPr>
              <a:t>Pohyb</a:t>
            </a:r>
            <a:r>
              <a:rPr lang="pl-PL" b="1" dirty="0">
                <a:latin typeface="Calibri" pitchFamily="34" charset="0"/>
              </a:rPr>
              <a:t> </a:t>
            </a:r>
            <a:r>
              <a:rPr lang="pl-PL" b="1" dirty="0" err="1">
                <a:latin typeface="Calibri" pitchFamily="34" charset="0"/>
              </a:rPr>
              <a:t>nahoru</a:t>
            </a:r>
            <a:r>
              <a:rPr lang="pl-PL" b="1" dirty="0">
                <a:latin typeface="Calibri" pitchFamily="34" charset="0"/>
              </a:rPr>
              <a:t>				</a:t>
            </a:r>
            <a:r>
              <a:rPr lang="pl-PL" b="1" dirty="0" err="1">
                <a:latin typeface="Calibri" pitchFamily="34" charset="0"/>
              </a:rPr>
              <a:t>Pohyb</a:t>
            </a:r>
            <a:r>
              <a:rPr lang="pl-PL" b="1" dirty="0">
                <a:latin typeface="Calibri" pitchFamily="34" charset="0"/>
              </a:rPr>
              <a:t> </a:t>
            </a:r>
            <a:r>
              <a:rPr lang="pl-PL" b="1" dirty="0" err="1">
                <a:latin typeface="Calibri" pitchFamily="34" charset="0"/>
              </a:rPr>
              <a:t>vpřed</a:t>
            </a:r>
            <a:endParaRPr lang="pl-PL" b="1" dirty="0">
              <a:latin typeface="Calibri" pitchFamily="34" charset="0"/>
            </a:endParaRPr>
          </a:p>
        </p:txBody>
      </p:sp>
      <p:sp>
        <p:nvSpPr>
          <p:cNvPr id="40964" name="pole tekstowe 4"/>
          <p:cNvSpPr txBox="1">
            <a:spLocks noChangeArrowheads="1"/>
          </p:cNvSpPr>
          <p:nvPr/>
        </p:nvSpPr>
        <p:spPr bwMode="auto">
          <a:xfrm>
            <a:off x="3635896" y="4570137"/>
            <a:ext cx="46799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b="1" dirty="0" err="1">
                <a:latin typeface="Calibri" pitchFamily="34" charset="0"/>
              </a:rPr>
              <a:t>Bílá</a:t>
            </a:r>
            <a:r>
              <a:rPr lang="pl-PL" b="1" dirty="0">
                <a:latin typeface="Calibri" pitchFamily="34" charset="0"/>
              </a:rPr>
              <a:t> </a:t>
            </a:r>
            <a:r>
              <a:rPr lang="pl-PL" b="1" dirty="0" err="1">
                <a:latin typeface="Calibri" pitchFamily="34" charset="0"/>
              </a:rPr>
              <a:t>šipka</a:t>
            </a:r>
            <a:r>
              <a:rPr lang="pl-PL" b="1" dirty="0">
                <a:latin typeface="Calibri" pitchFamily="34" charset="0"/>
              </a:rPr>
              <a:t>  = </a:t>
            </a:r>
            <a:r>
              <a:rPr lang="pl-PL" b="1" dirty="0" err="1">
                <a:latin typeface="Calibri" pitchFamily="34" charset="0"/>
              </a:rPr>
              <a:t>Levá</a:t>
            </a:r>
            <a:r>
              <a:rPr lang="pl-PL" b="1" dirty="0">
                <a:latin typeface="Calibri" pitchFamily="34" charset="0"/>
              </a:rPr>
              <a:t> </a:t>
            </a:r>
            <a:r>
              <a:rPr lang="pl-PL" b="1" dirty="0" err="1">
                <a:latin typeface="Calibri" pitchFamily="34" charset="0"/>
              </a:rPr>
              <a:t>ruka</a:t>
            </a:r>
            <a:endParaRPr lang="pl-PL" b="1" dirty="0">
              <a:latin typeface="Calibri" pitchFamily="34" charset="0"/>
            </a:endParaRPr>
          </a:p>
        </p:txBody>
      </p:sp>
      <p:pic>
        <p:nvPicPr>
          <p:cNvPr id="4096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39053" y="2343702"/>
            <a:ext cx="3411537" cy="179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33279" y="2408997"/>
            <a:ext cx="3416340" cy="1733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Obraz 1">
            <a:extLst>
              <a:ext uri="{FF2B5EF4-FFF2-40B4-BE49-F238E27FC236}">
                <a16:creationId xmlns:a16="http://schemas.microsoft.com/office/drawing/2014/main" id="{6ADE1A39-0FF4-2548-6546-6E6D6374D29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5949280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ytuł 1"/>
          <p:cNvSpPr>
            <a:spLocks noGrp="1"/>
          </p:cNvSpPr>
          <p:nvPr>
            <p:ph type="title" idx="4294967295"/>
          </p:nvPr>
        </p:nvSpPr>
        <p:spPr>
          <a:xfrm>
            <a:off x="457200" y="620688"/>
            <a:ext cx="8229600" cy="5099050"/>
          </a:xfrm>
        </p:spPr>
        <p:txBody>
          <a:bodyPr>
            <a:normAutofit fontScale="90000"/>
          </a:bodyPr>
          <a:lstStyle/>
          <a:p>
            <a:r>
              <a:rPr lang="pl-PL" sz="5400" b="1" dirty="0"/>
              <a:t>SW na </a:t>
            </a:r>
            <a:r>
              <a:rPr lang="pl-PL" sz="5400" b="1" dirty="0" err="1"/>
              <a:t>internetu</a:t>
            </a:r>
            <a:br>
              <a:rPr lang="pl-PL" sz="5400" dirty="0"/>
            </a:br>
            <a:r>
              <a:rPr lang="pl-PL" sz="4000" dirty="0"/>
              <a:t>SW </a:t>
            </a:r>
            <a:r>
              <a:rPr lang="pl-PL" sz="4000" dirty="0" err="1"/>
              <a:t>edit</a:t>
            </a:r>
            <a:r>
              <a:rPr lang="pl-PL" sz="4000" dirty="0"/>
              <a:t> - program pro </a:t>
            </a:r>
            <a:r>
              <a:rPr lang="pl-PL" sz="4000" dirty="0" err="1"/>
              <a:t>zápis</a:t>
            </a:r>
            <a:br>
              <a:rPr lang="pl-PL" sz="4000" dirty="0"/>
            </a:br>
            <a:r>
              <a:rPr lang="pl-PL" sz="4000" dirty="0">
                <a:hlinkClick r:id="rId2"/>
              </a:rPr>
              <a:t>www.signwriting.org</a:t>
            </a:r>
            <a:br>
              <a:rPr lang="pl-PL" sz="4000" dirty="0"/>
            </a:br>
            <a:r>
              <a:rPr lang="pl-PL" sz="4000" dirty="0">
                <a:hlinkClick r:id="rId3"/>
              </a:rPr>
              <a:t>www.signbank.org</a:t>
            </a:r>
            <a:br>
              <a:rPr lang="pl-PL" sz="4000" dirty="0"/>
            </a:br>
            <a:r>
              <a:rPr lang="pl-PL" sz="4000" dirty="0">
                <a:hlinkClick r:id="rId4"/>
              </a:rPr>
              <a:t>www.signwriting.pl</a:t>
            </a:r>
            <a:br>
              <a:rPr lang="pl-PL" sz="4000" dirty="0"/>
            </a:br>
            <a:r>
              <a:rPr lang="pl-PL" sz="5400" dirty="0">
                <a:latin typeface="Calibri" pitchFamily="34" charset="0"/>
                <a:hlinkClick r:id="rId5"/>
              </a:rPr>
              <a:t> </a:t>
            </a:r>
            <a:r>
              <a:rPr lang="pl-PL" sz="3100" dirty="0">
                <a:latin typeface="Calibri" pitchFamily="34" charset="0"/>
                <a:hlinkClick r:id="rId5"/>
              </a:rPr>
              <a:t>http://www.signbank.org/wiki/index.php?title=Main_Page#About_this_Wiki </a:t>
            </a:r>
            <a:br>
              <a:rPr lang="pl-PL" sz="5400" dirty="0"/>
            </a:br>
            <a:endParaRPr lang="pl-PL" sz="5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6038"/>
          </a:xfrm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dirty="0"/>
              <a:t> </a:t>
            </a:r>
          </a:p>
        </p:txBody>
      </p:sp>
      <p:sp>
        <p:nvSpPr>
          <p:cNvPr id="55300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55301" name="Rectangle 4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r"/>
            <a:r>
              <a:rPr lang="pl-PL" sz="900"/>
              <a:t>       </a:t>
            </a:r>
            <a:endParaRPr lang="pl-PL"/>
          </a:p>
        </p:txBody>
      </p:sp>
      <p:sp>
        <p:nvSpPr>
          <p:cNvPr id="55302" name="Rectangle 5"/>
          <p:cNvSpPr>
            <a:spLocks noChangeArrowheads="1"/>
          </p:cNvSpPr>
          <p:nvPr/>
        </p:nvSpPr>
        <p:spPr bwMode="auto">
          <a:xfrm>
            <a:off x="0" y="1381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l-PL"/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1A746ACC-AADC-70D4-8F16-F17EC1D0F49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5212" y="6110487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pl-PL" dirty="0" err="1"/>
              <a:t>Hodnocení</a:t>
            </a:r>
            <a:r>
              <a:rPr lang="pl-PL" dirty="0"/>
              <a:t>: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762858"/>
              </p:ext>
            </p:extLst>
          </p:nvPr>
        </p:nvGraphicFramePr>
        <p:xfrm>
          <a:off x="457200" y="908720"/>
          <a:ext cx="7931224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28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28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28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28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0664">
                <a:tc>
                  <a:txBody>
                    <a:bodyPr/>
                    <a:lstStyle/>
                    <a:p>
                      <a:r>
                        <a:rPr lang="pl-PL" dirty="0" err="1"/>
                        <a:t>Počet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bodů</a:t>
                      </a:r>
                      <a:endParaRPr lang="pl-PL" dirty="0"/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1p</a:t>
                      </a:r>
                      <a:r>
                        <a:rPr lang="pl-PL" dirty="0"/>
                        <a:t>.</a:t>
                      </a:r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2p</a:t>
                      </a:r>
                      <a:r>
                        <a:rPr lang="pl-PL" dirty="0"/>
                        <a:t>.</a:t>
                      </a:r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3p</a:t>
                      </a:r>
                      <a:r>
                        <a:rPr lang="pl-PL" dirty="0"/>
                        <a:t>.</a:t>
                      </a:r>
                    </a:p>
                  </a:txBody>
                  <a:tcPr marL="94492" marR="9449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7541">
                <a:tc>
                  <a:txBody>
                    <a:bodyPr/>
                    <a:lstStyle/>
                    <a:p>
                      <a:r>
                        <a:rPr lang="pl-PL" b="1" dirty="0" err="1"/>
                        <a:t>Obsah</a:t>
                      </a:r>
                      <a:r>
                        <a:rPr lang="pl-PL" b="1" dirty="0"/>
                        <a:t> </a:t>
                      </a:r>
                      <a:r>
                        <a:rPr lang="pl-PL" b="1" dirty="0" err="1"/>
                        <a:t>prezentace</a:t>
                      </a:r>
                      <a:endParaRPr lang="pl-PL" b="1" dirty="0"/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Informace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neúplná</a:t>
                      </a:r>
                      <a:r>
                        <a:rPr lang="pl-PL" dirty="0"/>
                        <a:t>, </a:t>
                      </a:r>
                      <a:r>
                        <a:rPr lang="pl-PL" dirty="0" err="1"/>
                        <a:t>často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ne</a:t>
                      </a:r>
                      <a:r>
                        <a:rPr lang="pl-PL" dirty="0"/>
                        <a:t> na </a:t>
                      </a:r>
                      <a:r>
                        <a:rPr lang="pl-PL" dirty="0" err="1"/>
                        <a:t>téma</a:t>
                      </a:r>
                      <a:r>
                        <a:rPr lang="pl-PL" dirty="0"/>
                        <a:t>. </a:t>
                      </a:r>
                      <a:r>
                        <a:rPr lang="pl-PL" dirty="0" err="1"/>
                        <a:t>Povrchní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využití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zdrojů</a:t>
                      </a:r>
                      <a:r>
                        <a:rPr lang="pl-PL" dirty="0"/>
                        <a:t>. </a:t>
                      </a:r>
                      <a:r>
                        <a:rPr lang="pl-PL" dirty="0" err="1"/>
                        <a:t>Chybějící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všechny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povinné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otázky</a:t>
                      </a:r>
                      <a:r>
                        <a:rPr lang="pl-PL" dirty="0"/>
                        <a:t>. </a:t>
                      </a:r>
                      <a:r>
                        <a:rPr lang="pl-PL" dirty="0" err="1"/>
                        <a:t>Malá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adaptace</a:t>
                      </a:r>
                      <a:r>
                        <a:rPr lang="pl-PL" dirty="0"/>
                        <a:t> na </a:t>
                      </a:r>
                      <a:r>
                        <a:rPr lang="pl-PL" dirty="0" err="1"/>
                        <a:t>společně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dohodnuté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úkoly</a:t>
                      </a:r>
                      <a:r>
                        <a:rPr lang="pl-PL" dirty="0"/>
                        <a:t> skupiny.</a:t>
                      </a:r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Příprava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většiny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témat</a:t>
                      </a:r>
                      <a:r>
                        <a:rPr lang="pl-PL" dirty="0"/>
                        <a:t> v </a:t>
                      </a:r>
                      <a:r>
                        <a:rPr lang="pl-PL" dirty="0" err="1"/>
                        <a:t>souladu</a:t>
                      </a:r>
                      <a:r>
                        <a:rPr lang="pl-PL" dirty="0"/>
                        <a:t> s </a:t>
                      </a:r>
                      <a:r>
                        <a:rPr lang="pl-PL" dirty="0" err="1"/>
                        <a:t>tématem</a:t>
                      </a:r>
                      <a:r>
                        <a:rPr lang="pl-PL" dirty="0"/>
                        <a:t>. </a:t>
                      </a:r>
                      <a:r>
                        <a:rPr lang="pl-PL" dirty="0" err="1"/>
                        <a:t>Povrchní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využití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zdrojů</a:t>
                      </a:r>
                      <a:r>
                        <a:rPr lang="pl-PL" dirty="0"/>
                        <a:t>. </a:t>
                      </a:r>
                      <a:r>
                        <a:rPr lang="pl-PL" dirty="0" err="1"/>
                        <a:t>Výrazné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přizpůsobení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se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společně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dohodnutým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úkolům</a:t>
                      </a:r>
                      <a:r>
                        <a:rPr lang="pl-PL" dirty="0"/>
                        <a:t> skupiny.</a:t>
                      </a:r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err="1"/>
                        <a:t>Kompletní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zpracování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tématu</a:t>
                      </a:r>
                      <a:r>
                        <a:rPr lang="pl-PL" dirty="0"/>
                        <a:t>. </a:t>
                      </a:r>
                      <a:r>
                        <a:rPr lang="pl-PL" dirty="0" err="1"/>
                        <a:t>Úplné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využití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poskytnutých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zdrojů</a:t>
                      </a:r>
                      <a:r>
                        <a:rPr lang="pl-PL" dirty="0"/>
                        <a:t> a </a:t>
                      </a:r>
                      <a:r>
                        <a:rPr lang="pl-PL" dirty="0" err="1"/>
                        <a:t>dalších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informací</a:t>
                      </a:r>
                      <a:r>
                        <a:rPr lang="pl-PL" dirty="0"/>
                        <a:t>. </a:t>
                      </a:r>
                      <a:r>
                        <a:rPr lang="pl-PL" dirty="0" err="1"/>
                        <a:t>Úplné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přizpůsobení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se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společným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dohodám</a:t>
                      </a:r>
                      <a:r>
                        <a:rPr lang="pl-PL" dirty="0"/>
                        <a:t> skupiny.</a:t>
                      </a:r>
                    </a:p>
                    <a:p>
                      <a:endParaRPr lang="pl-PL" dirty="0"/>
                    </a:p>
                  </a:txBody>
                  <a:tcPr marL="94492" marR="9449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38339">
                <a:tc>
                  <a:txBody>
                    <a:bodyPr/>
                    <a:lstStyle/>
                    <a:p>
                      <a:r>
                        <a:rPr lang="pl-PL" b="1" dirty="0" err="1"/>
                        <a:t>Vizuální</a:t>
                      </a:r>
                      <a:r>
                        <a:rPr lang="pl-PL" b="1" dirty="0"/>
                        <a:t> dojem</a:t>
                      </a:r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Špatné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rozmístění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prvků</a:t>
                      </a:r>
                      <a:r>
                        <a:rPr lang="pl-PL" dirty="0"/>
                        <a:t> na </a:t>
                      </a:r>
                      <a:r>
                        <a:rPr lang="pl-PL" dirty="0" err="1"/>
                        <a:t>snímku</a:t>
                      </a:r>
                      <a:r>
                        <a:rPr lang="pl-PL" dirty="0"/>
                        <a:t>. </a:t>
                      </a:r>
                      <a:r>
                        <a:rPr lang="pl-PL" dirty="0" err="1"/>
                        <a:t>Práce</a:t>
                      </a:r>
                      <a:r>
                        <a:rPr lang="pl-PL" dirty="0"/>
                        <a:t> je </a:t>
                      </a:r>
                      <a:r>
                        <a:rPr lang="pl-PL" dirty="0" err="1"/>
                        <a:t>slabě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čitelná</a:t>
                      </a:r>
                      <a:r>
                        <a:rPr lang="pl-PL" dirty="0"/>
                        <a:t>, </a:t>
                      </a:r>
                      <a:r>
                        <a:rPr lang="pl-PL" dirty="0" err="1"/>
                        <a:t>neestetická</a:t>
                      </a:r>
                      <a:r>
                        <a:rPr lang="pl-PL" dirty="0"/>
                        <a:t>. </a:t>
                      </a:r>
                      <a:r>
                        <a:rPr lang="pl-PL" dirty="0" err="1"/>
                        <a:t>Příliš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mnoho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informací</a:t>
                      </a:r>
                      <a:r>
                        <a:rPr lang="pl-PL" dirty="0"/>
                        <a:t> na </a:t>
                      </a:r>
                      <a:r>
                        <a:rPr lang="pl-PL" dirty="0" err="1"/>
                        <a:t>snímku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nebo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absence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informací</a:t>
                      </a:r>
                      <a:r>
                        <a:rPr lang="pl-PL" baseline="0" dirty="0"/>
                        <a:t>.</a:t>
                      </a:r>
                      <a:endParaRPr lang="pl-PL" dirty="0"/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Obsah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správně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rozmístěn</a:t>
                      </a:r>
                      <a:r>
                        <a:rPr lang="pl-PL" dirty="0"/>
                        <a:t>. </a:t>
                      </a:r>
                      <a:r>
                        <a:rPr lang="pl-PL" dirty="0" err="1"/>
                        <a:t>Správné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množství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snímků</a:t>
                      </a:r>
                      <a:r>
                        <a:rPr lang="pl-PL" dirty="0"/>
                        <a:t>, </a:t>
                      </a:r>
                      <a:r>
                        <a:rPr lang="pl-PL" dirty="0" err="1"/>
                        <a:t>práce</a:t>
                      </a:r>
                      <a:r>
                        <a:rPr lang="pl-PL" dirty="0"/>
                        <a:t> je </a:t>
                      </a:r>
                      <a:r>
                        <a:rPr lang="pl-PL" dirty="0" err="1"/>
                        <a:t>čitelná</a:t>
                      </a:r>
                      <a:r>
                        <a:rPr lang="pl-PL" dirty="0"/>
                        <a:t>.</a:t>
                      </a:r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Průhledná</a:t>
                      </a:r>
                      <a:r>
                        <a:rPr lang="pl-PL" dirty="0"/>
                        <a:t>, </a:t>
                      </a:r>
                      <a:r>
                        <a:rPr lang="pl-PL" dirty="0" err="1"/>
                        <a:t>čitelná</a:t>
                      </a:r>
                      <a:r>
                        <a:rPr lang="pl-PL" dirty="0"/>
                        <a:t>, </a:t>
                      </a:r>
                      <a:r>
                        <a:rPr lang="pl-PL" dirty="0" err="1"/>
                        <a:t>estetická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práce</a:t>
                      </a:r>
                      <a:r>
                        <a:rPr lang="pl-PL" dirty="0"/>
                        <a:t>. </a:t>
                      </a:r>
                      <a:r>
                        <a:rPr lang="pl-PL" dirty="0" err="1"/>
                        <a:t>Obsah</a:t>
                      </a:r>
                      <a:r>
                        <a:rPr lang="pl-PL" dirty="0"/>
                        <a:t> je </a:t>
                      </a:r>
                      <a:r>
                        <a:rPr lang="pl-PL" dirty="0" err="1"/>
                        <a:t>uspořádaný</a:t>
                      </a:r>
                      <a:r>
                        <a:rPr lang="pl-PL" dirty="0"/>
                        <a:t>. </a:t>
                      </a:r>
                      <a:r>
                        <a:rPr lang="pl-PL" dirty="0" err="1"/>
                        <a:t>Grafické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prvky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jsou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vhodně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vybrány</a:t>
                      </a:r>
                      <a:r>
                        <a:rPr lang="pl-PL" dirty="0"/>
                        <a:t>. </a:t>
                      </a:r>
                    </a:p>
                  </a:txBody>
                  <a:tcPr marL="94492" marR="9449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7614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512" y="-171400"/>
            <a:ext cx="8229600" cy="1143000"/>
          </a:xfrm>
        </p:spPr>
        <p:txBody>
          <a:bodyPr/>
          <a:lstStyle/>
          <a:p>
            <a:r>
              <a:rPr lang="pl-PL" dirty="0" err="1"/>
              <a:t>Hodnocení</a:t>
            </a:r>
            <a:r>
              <a:rPr lang="pl-PL" dirty="0"/>
              <a:t>: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5324766"/>
              </p:ext>
            </p:extLst>
          </p:nvPr>
        </p:nvGraphicFramePr>
        <p:xfrm>
          <a:off x="457200" y="953454"/>
          <a:ext cx="7499176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47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47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47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747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7339">
                <a:tc>
                  <a:txBody>
                    <a:bodyPr/>
                    <a:lstStyle/>
                    <a:p>
                      <a:r>
                        <a:rPr lang="pl-PL" dirty="0" err="1"/>
                        <a:t>Počet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bodů</a:t>
                      </a:r>
                      <a:endParaRPr lang="pl-PL" dirty="0"/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1p</a:t>
                      </a:r>
                      <a:r>
                        <a:rPr lang="pl-PL" dirty="0"/>
                        <a:t>.</a:t>
                      </a:r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2p</a:t>
                      </a:r>
                      <a:r>
                        <a:rPr lang="pl-PL" dirty="0"/>
                        <a:t>.</a:t>
                      </a:r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3p</a:t>
                      </a:r>
                      <a:r>
                        <a:rPr lang="pl-PL" dirty="0"/>
                        <a:t>.</a:t>
                      </a:r>
                    </a:p>
                  </a:txBody>
                  <a:tcPr marL="94492" marR="9449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02126">
                <a:tc>
                  <a:txBody>
                    <a:bodyPr/>
                    <a:lstStyle/>
                    <a:p>
                      <a:r>
                        <a:rPr lang="pl-PL" b="1" dirty="0" err="1"/>
                        <a:t>Prezentace</a:t>
                      </a:r>
                      <a:endParaRPr lang="pl-PL" b="1" dirty="0"/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Práce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pouze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přečtená</a:t>
                      </a:r>
                      <a:r>
                        <a:rPr lang="pl-PL" dirty="0"/>
                        <a:t> (</a:t>
                      </a:r>
                      <a:r>
                        <a:rPr lang="pl-PL" dirty="0" err="1"/>
                        <a:t>migována</a:t>
                      </a:r>
                      <a:r>
                        <a:rPr lang="pl-PL" dirty="0"/>
                        <a:t>) studentem, </a:t>
                      </a:r>
                      <a:r>
                        <a:rPr lang="pl-PL" dirty="0" err="1"/>
                        <a:t>slabá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znalost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tématu</a:t>
                      </a:r>
                      <a:r>
                        <a:rPr lang="pl-PL" dirty="0"/>
                        <a:t> a </a:t>
                      </a:r>
                      <a:r>
                        <a:rPr lang="pl-PL" dirty="0" err="1"/>
                        <a:t>slovní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zásoby</a:t>
                      </a:r>
                      <a:r>
                        <a:rPr lang="pl-PL" dirty="0"/>
                        <a:t>. </a:t>
                      </a:r>
                      <a:r>
                        <a:rPr lang="pl-PL" dirty="0" err="1"/>
                        <a:t>Chybí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odpovědi</a:t>
                      </a:r>
                      <a:r>
                        <a:rPr lang="pl-PL" dirty="0"/>
                        <a:t> na </a:t>
                      </a:r>
                      <a:r>
                        <a:rPr lang="pl-PL" dirty="0" err="1"/>
                        <a:t>dodatečné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otázky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učitele</a:t>
                      </a:r>
                      <a:r>
                        <a:rPr lang="pl-PL" dirty="0"/>
                        <a:t>.</a:t>
                      </a:r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Prezentace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částečně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přečtená</a:t>
                      </a:r>
                      <a:r>
                        <a:rPr lang="pl-PL" dirty="0"/>
                        <a:t>, </a:t>
                      </a:r>
                      <a:r>
                        <a:rPr lang="pl-PL" dirty="0" err="1"/>
                        <a:t>částečně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vyřčena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samostatně</a:t>
                      </a:r>
                      <a:r>
                        <a:rPr lang="pl-PL" dirty="0"/>
                        <a:t> (</a:t>
                      </a:r>
                      <a:r>
                        <a:rPr lang="pl-PL" dirty="0" err="1"/>
                        <a:t>migována</a:t>
                      </a:r>
                      <a:r>
                        <a:rPr lang="pl-PL" dirty="0"/>
                        <a:t>). </a:t>
                      </a:r>
                      <a:r>
                        <a:rPr lang="pl-PL" dirty="0" err="1"/>
                        <a:t>Slabé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odpovědi</a:t>
                      </a:r>
                      <a:r>
                        <a:rPr lang="pl-PL" dirty="0"/>
                        <a:t> na </a:t>
                      </a:r>
                      <a:r>
                        <a:rPr lang="pl-PL" dirty="0" err="1"/>
                        <a:t>otázky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učitele</a:t>
                      </a:r>
                      <a:r>
                        <a:rPr lang="pl-PL" dirty="0"/>
                        <a:t>.</a:t>
                      </a:r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Prezentace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byla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prezentována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samostatně</a:t>
                      </a:r>
                      <a:r>
                        <a:rPr lang="pl-PL" dirty="0"/>
                        <a:t>, </a:t>
                      </a:r>
                      <a:r>
                        <a:rPr lang="pl-PL" dirty="0" err="1"/>
                        <a:t>velká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znalost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tématu</a:t>
                      </a:r>
                      <a:r>
                        <a:rPr lang="pl-PL" dirty="0"/>
                        <a:t>. </a:t>
                      </a:r>
                      <a:r>
                        <a:rPr lang="pl-PL" dirty="0" err="1"/>
                        <a:t>Schopnost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odpovídat</a:t>
                      </a:r>
                      <a:r>
                        <a:rPr lang="pl-PL" dirty="0"/>
                        <a:t> na </a:t>
                      </a:r>
                      <a:r>
                        <a:rPr lang="pl-PL" dirty="0" err="1"/>
                        <a:t>otázky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učitele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týkající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se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prezentované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problematiky</a:t>
                      </a:r>
                      <a:r>
                        <a:rPr lang="pl-PL" dirty="0"/>
                        <a:t>.</a:t>
                      </a:r>
                    </a:p>
                  </a:txBody>
                  <a:tcPr marL="94492" marR="9449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487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b="1" dirty="0" err="1"/>
                        <a:t>Zapojení</a:t>
                      </a:r>
                      <a:r>
                        <a:rPr lang="pl-PL" b="1" dirty="0"/>
                        <a:t> </a:t>
                      </a:r>
                      <a:r>
                        <a:rPr lang="pl-PL" b="1" dirty="0" err="1"/>
                        <a:t>párů</a:t>
                      </a:r>
                      <a:r>
                        <a:rPr lang="pl-PL" b="1" dirty="0"/>
                        <a:t> a </a:t>
                      </a:r>
                      <a:r>
                        <a:rPr lang="pl-PL" b="1" dirty="0" err="1"/>
                        <a:t>schopnost</a:t>
                      </a:r>
                      <a:r>
                        <a:rPr lang="pl-PL" b="1" dirty="0"/>
                        <a:t> </a:t>
                      </a:r>
                      <a:r>
                        <a:rPr lang="pl-PL" b="1" dirty="0" err="1"/>
                        <a:t>spolupráce</a:t>
                      </a:r>
                      <a:r>
                        <a:rPr lang="pl-PL" b="1" dirty="0"/>
                        <a:t> </a:t>
                      </a:r>
                      <a:r>
                        <a:rPr lang="pl-PL" sz="1400" dirty="0"/>
                        <a:t>(v </a:t>
                      </a:r>
                      <a:r>
                        <a:rPr lang="pl-PL" sz="1400" dirty="0" err="1"/>
                        <a:t>této</a:t>
                      </a:r>
                      <a:r>
                        <a:rPr lang="pl-PL" sz="1400" dirty="0"/>
                        <a:t> </a:t>
                      </a:r>
                      <a:r>
                        <a:rPr lang="pl-PL" sz="1400" dirty="0" err="1"/>
                        <a:t>části</a:t>
                      </a:r>
                      <a:r>
                        <a:rPr lang="pl-PL" sz="1400" dirty="0"/>
                        <a:t> </a:t>
                      </a:r>
                      <a:r>
                        <a:rPr lang="pl-PL" sz="1400" dirty="0" err="1"/>
                        <a:t>úkolu</a:t>
                      </a:r>
                      <a:r>
                        <a:rPr lang="pl-PL" sz="1400" dirty="0"/>
                        <a:t> body </a:t>
                      </a:r>
                      <a:r>
                        <a:rPr lang="pl-PL" sz="1400" dirty="0" err="1"/>
                        <a:t>přidělujeme</a:t>
                      </a:r>
                      <a:r>
                        <a:rPr lang="pl-PL" sz="1400" dirty="0"/>
                        <a:t> s </a:t>
                      </a:r>
                      <a:r>
                        <a:rPr lang="pl-PL" sz="1400" dirty="0" err="1"/>
                        <a:t>ohledem</a:t>
                      </a:r>
                      <a:r>
                        <a:rPr lang="pl-PL" sz="1400" dirty="0"/>
                        <a:t> na </a:t>
                      </a:r>
                      <a:r>
                        <a:rPr lang="pl-PL" sz="1400" dirty="0" err="1"/>
                        <a:t>zapojení</a:t>
                      </a:r>
                      <a:r>
                        <a:rPr lang="pl-PL" sz="1400" dirty="0"/>
                        <a:t> </a:t>
                      </a:r>
                      <a:r>
                        <a:rPr lang="pl-PL" sz="1400" dirty="0" err="1"/>
                        <a:t>studentů</a:t>
                      </a:r>
                      <a:r>
                        <a:rPr lang="pl-PL" sz="1400" dirty="0"/>
                        <a:t> a </a:t>
                      </a:r>
                      <a:r>
                        <a:rPr lang="pl-PL" sz="1400" dirty="0" err="1"/>
                        <a:t>jejich</a:t>
                      </a:r>
                      <a:r>
                        <a:rPr lang="pl-PL" sz="1400" dirty="0"/>
                        <a:t> </a:t>
                      </a:r>
                      <a:r>
                        <a:rPr lang="pl-PL" sz="1400" dirty="0" err="1"/>
                        <a:t>individuální</a:t>
                      </a:r>
                      <a:r>
                        <a:rPr lang="pl-PL" sz="1400" dirty="0"/>
                        <a:t> </a:t>
                      </a:r>
                      <a:r>
                        <a:rPr lang="pl-PL" sz="1400" dirty="0" err="1"/>
                        <a:t>schopnosti</a:t>
                      </a:r>
                      <a:r>
                        <a:rPr lang="pl-PL" sz="1400" dirty="0"/>
                        <a:t>).</a:t>
                      </a:r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Mírné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zapojení</a:t>
                      </a:r>
                      <a:r>
                        <a:rPr lang="pl-PL" dirty="0"/>
                        <a:t> do </a:t>
                      </a:r>
                      <a:r>
                        <a:rPr lang="pl-PL" dirty="0" err="1"/>
                        <a:t>práce</a:t>
                      </a:r>
                      <a:r>
                        <a:rPr lang="pl-PL" dirty="0"/>
                        <a:t>.</a:t>
                      </a:r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Průměrné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zapojení</a:t>
                      </a:r>
                      <a:r>
                        <a:rPr lang="pl-PL" dirty="0"/>
                        <a:t> do </a:t>
                      </a:r>
                      <a:r>
                        <a:rPr lang="pl-PL" dirty="0" err="1"/>
                        <a:t>práce</a:t>
                      </a:r>
                      <a:r>
                        <a:rPr lang="pl-PL" dirty="0"/>
                        <a:t>.</a:t>
                      </a:r>
                    </a:p>
                  </a:txBody>
                  <a:tcPr marL="94492" marR="94492"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Velké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zapojení</a:t>
                      </a:r>
                      <a:r>
                        <a:rPr lang="pl-PL" dirty="0"/>
                        <a:t>, </a:t>
                      </a:r>
                      <a:r>
                        <a:rPr lang="pl-PL" dirty="0" err="1"/>
                        <a:t>kreativita</a:t>
                      </a:r>
                      <a:r>
                        <a:rPr lang="pl-PL" dirty="0"/>
                        <a:t> a </a:t>
                      </a:r>
                      <a:r>
                        <a:rPr lang="pl-PL" dirty="0" err="1"/>
                        <a:t>iniciování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činností</a:t>
                      </a:r>
                      <a:r>
                        <a:rPr lang="pl-PL" dirty="0"/>
                        <a:t>.</a:t>
                      </a:r>
                    </a:p>
                  </a:txBody>
                  <a:tcPr marL="94492" marR="9449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3" name="Obraz 2">
            <a:extLst>
              <a:ext uri="{FF2B5EF4-FFF2-40B4-BE49-F238E27FC236}">
                <a16:creationId xmlns:a16="http://schemas.microsoft.com/office/drawing/2014/main" id="{3CD097D0-A47A-272F-E77C-29B9220C815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6237312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11249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Hodnocení</a:t>
            </a:r>
            <a:r>
              <a:rPr lang="pl-PL" dirty="0"/>
              <a:t>: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8618105"/>
              </p:ext>
            </p:extLst>
          </p:nvPr>
        </p:nvGraphicFramePr>
        <p:xfrm>
          <a:off x="395536" y="1556792"/>
          <a:ext cx="8229600" cy="36724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4630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BODY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effectLst/>
                          <a:latin typeface="Times New Roman"/>
                        </a:rPr>
                        <a:t>HODNOCENÍ</a:t>
                      </a:r>
                      <a:endParaRPr lang="pl-PL" sz="18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4630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   &lt;2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err="1">
                          <a:effectLst/>
                        </a:rPr>
                        <a:t>Nedostatečná</a:t>
                      </a:r>
                      <a:endParaRPr lang="pl-PL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4630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  4-3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err="1">
                          <a:effectLst/>
                        </a:rPr>
                        <a:t>Dostatečný</a:t>
                      </a:r>
                      <a:endParaRPr lang="pl-PL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4630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6-5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err="1">
                          <a:effectLst/>
                        </a:rPr>
                        <a:t>Dostatečný</a:t>
                      </a:r>
                      <a:endParaRPr lang="pl-PL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4630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8-7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err="1">
                          <a:effectLst/>
                        </a:rPr>
                        <a:t>Dobře</a:t>
                      </a:r>
                      <a:endParaRPr lang="pl-PL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4630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 9-10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err="1">
                          <a:effectLst/>
                        </a:rPr>
                        <a:t>Chvalitebně</a:t>
                      </a:r>
                      <a:r>
                        <a:rPr lang="pl-PL" dirty="0">
                          <a:effectLst/>
                        </a:rPr>
                        <a:t>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4630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 11-12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err="1">
                          <a:effectLst/>
                        </a:rPr>
                        <a:t>Výborně</a:t>
                      </a:r>
                      <a:endParaRPr lang="pl-PL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3" name="Obraz 2">
            <a:extLst>
              <a:ext uri="{FF2B5EF4-FFF2-40B4-BE49-F238E27FC236}">
                <a16:creationId xmlns:a16="http://schemas.microsoft.com/office/drawing/2014/main" id="{0A38804A-A151-1AE0-767C-FC40B1E1CEC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5212" y="6110487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08530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Závěr</a:t>
            </a:r>
            <a:r>
              <a:rPr lang="pl-PL" dirty="0"/>
              <a:t>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err="1"/>
              <a:t>Během</a:t>
            </a:r>
            <a:r>
              <a:rPr lang="pl-PL" dirty="0"/>
              <a:t> </a:t>
            </a:r>
            <a:r>
              <a:rPr lang="pl-PL" dirty="0" err="1"/>
              <a:t>psaní</a:t>
            </a:r>
            <a:r>
              <a:rPr lang="pl-PL" dirty="0"/>
              <a:t> </a:t>
            </a:r>
            <a:r>
              <a:rPr lang="pl-PL" dirty="0" err="1"/>
              <a:t>tohoto</a:t>
            </a:r>
            <a:r>
              <a:rPr lang="pl-PL" dirty="0"/>
              <a:t> </a:t>
            </a:r>
            <a:r>
              <a:rPr lang="pl-PL" dirty="0" err="1"/>
              <a:t>úkolu</a:t>
            </a:r>
            <a:r>
              <a:rPr lang="pl-PL" dirty="0"/>
              <a:t> </a:t>
            </a:r>
            <a:r>
              <a:rPr lang="pl-PL" dirty="0" err="1"/>
              <a:t>jste</a:t>
            </a:r>
            <a:r>
              <a:rPr lang="pl-PL" dirty="0"/>
              <a:t> </a:t>
            </a:r>
            <a:r>
              <a:rPr lang="pl-PL" dirty="0" err="1"/>
              <a:t>získali</a:t>
            </a:r>
            <a:r>
              <a:rPr lang="pl-PL" dirty="0"/>
              <a:t> </a:t>
            </a:r>
            <a:r>
              <a:rPr lang="pl-PL" dirty="0" err="1"/>
              <a:t>mnoho</a:t>
            </a:r>
            <a:r>
              <a:rPr lang="pl-PL" dirty="0"/>
              <a:t> </a:t>
            </a:r>
            <a:r>
              <a:rPr lang="pl-PL" dirty="0" err="1"/>
              <a:t>informací</a:t>
            </a:r>
            <a:r>
              <a:rPr lang="pl-PL" dirty="0"/>
              <a:t>:</a:t>
            </a:r>
          </a:p>
          <a:p>
            <a:r>
              <a:rPr lang="pl-PL" dirty="0" err="1"/>
              <a:t>Seznámili</a:t>
            </a:r>
            <a:r>
              <a:rPr lang="pl-PL" dirty="0"/>
              <a:t> </a:t>
            </a:r>
            <a:r>
              <a:rPr lang="pl-PL" dirty="0" err="1"/>
              <a:t>jste</a:t>
            </a:r>
            <a:r>
              <a:rPr lang="pl-PL" dirty="0"/>
              <a:t> </a:t>
            </a:r>
            <a:r>
              <a:rPr lang="pl-PL" dirty="0" err="1"/>
              <a:t>se</a:t>
            </a:r>
            <a:r>
              <a:rPr lang="pl-PL" dirty="0"/>
              <a:t> s </a:t>
            </a:r>
            <a:r>
              <a:rPr lang="pl-PL" dirty="0" err="1"/>
              <a:t>historií</a:t>
            </a:r>
            <a:r>
              <a:rPr lang="pl-PL" dirty="0"/>
              <a:t> </a:t>
            </a:r>
            <a:r>
              <a:rPr lang="pl-PL" dirty="0" err="1"/>
              <a:t>Sign</a:t>
            </a:r>
            <a:r>
              <a:rPr lang="pl-PL" dirty="0"/>
              <a:t> </a:t>
            </a:r>
            <a:r>
              <a:rPr lang="pl-PL" dirty="0" err="1"/>
              <a:t>Writingu</a:t>
            </a:r>
            <a:endParaRPr lang="pl-PL" dirty="0"/>
          </a:p>
          <a:p>
            <a:r>
              <a:rPr lang="pl-PL" dirty="0" err="1"/>
              <a:t>Znáte</a:t>
            </a:r>
            <a:r>
              <a:rPr lang="pl-PL" dirty="0"/>
              <a:t> </a:t>
            </a:r>
            <a:r>
              <a:rPr lang="pl-PL" dirty="0" err="1"/>
              <a:t>základy</a:t>
            </a:r>
            <a:r>
              <a:rPr lang="pl-PL" dirty="0"/>
              <a:t> </a:t>
            </a:r>
            <a:r>
              <a:rPr lang="pl-PL" dirty="0" err="1"/>
              <a:t>písma</a:t>
            </a:r>
            <a:r>
              <a:rPr lang="pl-PL" dirty="0"/>
              <a:t> pro </a:t>
            </a:r>
            <a:r>
              <a:rPr lang="pl-PL" dirty="0" err="1"/>
              <a:t>neslyšící</a:t>
            </a:r>
            <a:endParaRPr lang="pl-PL" dirty="0"/>
          </a:p>
          <a:p>
            <a:r>
              <a:rPr lang="pl-PL" dirty="0" err="1"/>
              <a:t>Znáte</a:t>
            </a:r>
            <a:r>
              <a:rPr lang="pl-PL" dirty="0"/>
              <a:t> </a:t>
            </a:r>
            <a:r>
              <a:rPr lang="pl-PL" dirty="0" err="1"/>
              <a:t>způsoby</a:t>
            </a:r>
            <a:r>
              <a:rPr lang="pl-PL" dirty="0"/>
              <a:t> </a:t>
            </a:r>
            <a:r>
              <a:rPr lang="pl-PL" dirty="0" err="1"/>
              <a:t>zápisu</a:t>
            </a:r>
            <a:r>
              <a:rPr lang="pl-PL" dirty="0"/>
              <a:t> </a:t>
            </a:r>
            <a:r>
              <a:rPr lang="pl-PL" dirty="0" err="1"/>
              <a:t>znaků</a:t>
            </a:r>
            <a:r>
              <a:rPr lang="pl-PL" dirty="0"/>
              <a:t> pro </a:t>
            </a:r>
            <a:r>
              <a:rPr lang="pl-PL" dirty="0" err="1"/>
              <a:t>neslyšící</a:t>
            </a:r>
            <a:endParaRPr lang="pl-PL" dirty="0"/>
          </a:p>
          <a:p>
            <a:r>
              <a:rPr lang="pl-PL" dirty="0" err="1"/>
              <a:t>Naučili</a:t>
            </a:r>
            <a:r>
              <a:rPr lang="pl-PL" dirty="0"/>
              <a:t> </a:t>
            </a:r>
            <a:r>
              <a:rPr lang="pl-PL" dirty="0" err="1"/>
              <a:t>jste</a:t>
            </a:r>
            <a:r>
              <a:rPr lang="pl-PL" dirty="0"/>
              <a:t> </a:t>
            </a:r>
            <a:r>
              <a:rPr lang="pl-PL" dirty="0" err="1"/>
              <a:t>se</a:t>
            </a:r>
            <a:r>
              <a:rPr lang="pl-PL" dirty="0"/>
              <a:t> </a:t>
            </a:r>
            <a:r>
              <a:rPr lang="pl-PL" dirty="0" err="1"/>
              <a:t>používat</a:t>
            </a:r>
            <a:r>
              <a:rPr lang="pl-PL" dirty="0"/>
              <a:t> </a:t>
            </a:r>
            <a:r>
              <a:rPr lang="pl-PL" dirty="0" err="1"/>
              <a:t>písmo</a:t>
            </a:r>
            <a:r>
              <a:rPr lang="pl-PL" dirty="0"/>
              <a:t> pro </a:t>
            </a:r>
            <a:r>
              <a:rPr lang="pl-PL" dirty="0" err="1"/>
              <a:t>neslyšící</a:t>
            </a:r>
            <a:r>
              <a:rPr lang="pl-PL" dirty="0"/>
              <a:t> a poznali </a:t>
            </a:r>
            <a:r>
              <a:rPr lang="pl-PL" dirty="0" err="1"/>
              <a:t>jste</a:t>
            </a:r>
            <a:r>
              <a:rPr lang="pl-PL" dirty="0"/>
              <a:t> </a:t>
            </a:r>
            <a:r>
              <a:rPr lang="pl-PL" dirty="0" err="1"/>
              <a:t>pravidla</a:t>
            </a:r>
            <a:r>
              <a:rPr lang="pl-PL" dirty="0"/>
              <a:t> </a:t>
            </a:r>
            <a:r>
              <a:rPr lang="pl-PL" dirty="0" err="1"/>
              <a:t>gramatiky</a:t>
            </a:r>
            <a:r>
              <a:rPr lang="pl-PL" dirty="0"/>
              <a:t> PJM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6BE1D0BC-B592-2FAD-3F06-67C7520B5BD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5212" y="6110487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41592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Závěr</a:t>
            </a:r>
            <a:r>
              <a:rPr lang="pl-PL" dirty="0"/>
              <a:t>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/>
              <a:t>Naučili</a:t>
            </a:r>
            <a:r>
              <a:rPr lang="pl-PL" dirty="0"/>
              <a:t> </a:t>
            </a:r>
            <a:r>
              <a:rPr lang="pl-PL" dirty="0" err="1"/>
              <a:t>jste</a:t>
            </a:r>
            <a:r>
              <a:rPr lang="pl-PL" dirty="0"/>
              <a:t> </a:t>
            </a:r>
            <a:r>
              <a:rPr lang="pl-PL" dirty="0" err="1"/>
              <a:t>se</a:t>
            </a:r>
            <a:r>
              <a:rPr lang="pl-PL" dirty="0"/>
              <a:t> </a:t>
            </a:r>
            <a:r>
              <a:rPr lang="pl-PL" dirty="0" err="1"/>
              <a:t>využívat</a:t>
            </a:r>
            <a:r>
              <a:rPr lang="pl-PL" dirty="0"/>
              <a:t> </a:t>
            </a:r>
            <a:r>
              <a:rPr lang="pl-PL" dirty="0" err="1"/>
              <a:t>různé</a:t>
            </a:r>
            <a:r>
              <a:rPr lang="pl-PL" dirty="0"/>
              <a:t> </a:t>
            </a:r>
            <a:r>
              <a:rPr lang="pl-PL" dirty="0" err="1"/>
              <a:t>internetové</a:t>
            </a:r>
            <a:r>
              <a:rPr lang="pl-PL" dirty="0"/>
              <a:t> zdroje a poznali </a:t>
            </a:r>
            <a:r>
              <a:rPr lang="pl-PL" dirty="0" err="1"/>
              <a:t>jste</a:t>
            </a:r>
            <a:r>
              <a:rPr lang="pl-PL" dirty="0"/>
              <a:t> </a:t>
            </a:r>
            <a:r>
              <a:rPr lang="pl-PL" dirty="0" err="1"/>
              <a:t>zásady</a:t>
            </a:r>
            <a:r>
              <a:rPr lang="pl-PL" dirty="0"/>
              <a:t> </a:t>
            </a:r>
            <a:r>
              <a:rPr lang="pl-PL" dirty="0" err="1"/>
              <a:t>bezpečného</a:t>
            </a:r>
            <a:r>
              <a:rPr lang="pl-PL" dirty="0"/>
              <a:t> </a:t>
            </a:r>
            <a:r>
              <a:rPr lang="pl-PL" dirty="0" err="1"/>
              <a:t>používání</a:t>
            </a:r>
            <a:r>
              <a:rPr lang="pl-PL" dirty="0"/>
              <a:t> </a:t>
            </a:r>
            <a:r>
              <a:rPr lang="pl-PL" dirty="0" err="1"/>
              <a:t>internetu</a:t>
            </a:r>
            <a:r>
              <a:rPr lang="pl-PL" dirty="0"/>
              <a:t>.</a:t>
            </a:r>
          </a:p>
          <a:p>
            <a:r>
              <a:rPr lang="pl-PL" dirty="0" err="1"/>
              <a:t>Naučili</a:t>
            </a:r>
            <a:r>
              <a:rPr lang="pl-PL" dirty="0"/>
              <a:t> </a:t>
            </a:r>
            <a:r>
              <a:rPr lang="pl-PL" dirty="0" err="1"/>
              <a:t>jste</a:t>
            </a:r>
            <a:r>
              <a:rPr lang="pl-PL" dirty="0"/>
              <a:t> </a:t>
            </a:r>
            <a:r>
              <a:rPr lang="pl-PL" dirty="0" err="1"/>
              <a:t>se</a:t>
            </a:r>
            <a:r>
              <a:rPr lang="pl-PL" dirty="0"/>
              <a:t> </a:t>
            </a:r>
            <a:r>
              <a:rPr lang="pl-PL" dirty="0" err="1"/>
              <a:t>obtížného</a:t>
            </a:r>
            <a:r>
              <a:rPr lang="pl-PL" dirty="0"/>
              <a:t> </a:t>
            </a:r>
            <a:r>
              <a:rPr lang="pl-PL" dirty="0" err="1"/>
              <a:t>umění</a:t>
            </a:r>
            <a:r>
              <a:rPr lang="pl-PL" dirty="0"/>
              <a:t> kompromisu - tedy </a:t>
            </a:r>
            <a:r>
              <a:rPr lang="pl-PL" dirty="0" err="1"/>
              <a:t>dohodnutí</a:t>
            </a:r>
            <a:r>
              <a:rPr lang="pl-PL" dirty="0"/>
              <a:t> </a:t>
            </a:r>
            <a:r>
              <a:rPr lang="pl-PL" dirty="0" err="1"/>
              <a:t>se</a:t>
            </a:r>
            <a:r>
              <a:rPr lang="pl-PL" dirty="0"/>
              <a:t> </a:t>
            </a:r>
            <a:r>
              <a:rPr lang="pl-PL" dirty="0" err="1"/>
              <a:t>ve</a:t>
            </a:r>
            <a:r>
              <a:rPr lang="pl-PL" dirty="0"/>
              <a:t> </a:t>
            </a:r>
            <a:r>
              <a:rPr lang="pl-PL" dirty="0" err="1"/>
              <a:t>skupině</a:t>
            </a:r>
            <a:r>
              <a:rPr lang="pl-PL" dirty="0"/>
              <a:t>, </a:t>
            </a:r>
            <a:r>
              <a:rPr lang="pl-PL" dirty="0" err="1"/>
              <a:t>když</a:t>
            </a:r>
            <a:r>
              <a:rPr lang="pl-PL" dirty="0"/>
              <a:t> </a:t>
            </a:r>
            <a:r>
              <a:rPr lang="pl-PL" dirty="0" err="1"/>
              <a:t>každý</a:t>
            </a:r>
            <a:r>
              <a:rPr lang="pl-PL" dirty="0"/>
              <a:t> z </a:t>
            </a:r>
            <a:r>
              <a:rPr lang="pl-PL" dirty="0" err="1"/>
              <a:t>vás</a:t>
            </a:r>
            <a:r>
              <a:rPr lang="pl-PL" dirty="0"/>
              <a:t> </a:t>
            </a:r>
            <a:r>
              <a:rPr lang="pl-PL" dirty="0" err="1"/>
              <a:t>má</a:t>
            </a:r>
            <a:r>
              <a:rPr lang="pl-PL" dirty="0"/>
              <a:t> </a:t>
            </a:r>
            <a:r>
              <a:rPr lang="pl-PL" dirty="0" err="1"/>
              <a:t>jiný</a:t>
            </a:r>
            <a:r>
              <a:rPr lang="pl-PL" dirty="0"/>
              <a:t> </a:t>
            </a:r>
            <a:r>
              <a:rPr lang="pl-PL" dirty="0" err="1"/>
              <a:t>názor</a:t>
            </a:r>
            <a:r>
              <a:rPr lang="pl-PL" dirty="0"/>
              <a:t>.</a:t>
            </a:r>
          </a:p>
          <a:p>
            <a:r>
              <a:rPr lang="pl-PL" dirty="0" err="1"/>
              <a:t>Také</a:t>
            </a:r>
            <a:r>
              <a:rPr lang="pl-PL" dirty="0"/>
              <a:t> </a:t>
            </a:r>
            <a:r>
              <a:rPr lang="pl-PL" dirty="0" err="1"/>
              <a:t>jste</a:t>
            </a:r>
            <a:r>
              <a:rPr lang="pl-PL" dirty="0"/>
              <a:t> </a:t>
            </a:r>
            <a:r>
              <a:rPr lang="pl-PL" dirty="0" err="1"/>
              <a:t>se</a:t>
            </a:r>
            <a:r>
              <a:rPr lang="pl-PL" dirty="0"/>
              <a:t> </a:t>
            </a:r>
            <a:r>
              <a:rPr lang="pl-PL" dirty="0" err="1"/>
              <a:t>seznámili</a:t>
            </a:r>
            <a:r>
              <a:rPr lang="pl-PL" dirty="0"/>
              <a:t> s </a:t>
            </a:r>
            <a:r>
              <a:rPr lang="pl-PL" dirty="0" err="1"/>
              <a:t>uměním</a:t>
            </a:r>
            <a:r>
              <a:rPr lang="pl-PL" dirty="0"/>
              <a:t> </a:t>
            </a:r>
            <a:r>
              <a:rPr lang="pl-PL" dirty="0" err="1"/>
              <a:t>spolupráce</a:t>
            </a:r>
            <a:r>
              <a:rPr lang="pl-PL" dirty="0"/>
              <a:t> </a:t>
            </a:r>
            <a:r>
              <a:rPr lang="pl-PL" dirty="0" err="1"/>
              <a:t>ve</a:t>
            </a:r>
            <a:r>
              <a:rPr lang="pl-PL" dirty="0"/>
              <a:t> </a:t>
            </a:r>
            <a:r>
              <a:rPr lang="pl-PL" dirty="0" err="1"/>
              <a:t>skupině</a:t>
            </a:r>
            <a:r>
              <a:rPr lang="pl-PL" dirty="0"/>
              <a:t> </a:t>
            </a:r>
            <a:r>
              <a:rPr lang="pl-PL" dirty="0" err="1"/>
              <a:t>vrstevníků</a:t>
            </a:r>
            <a:r>
              <a:rPr lang="pl-PL" dirty="0"/>
              <a:t>.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1FCE7807-7718-D3D1-B0A9-C82F29E1F0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5212" y="6110487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1792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pl-PL" dirty="0"/>
            </a:br>
            <a:r>
              <a:rPr lang="pl-PL" dirty="0" err="1"/>
              <a:t>Průvodce</a:t>
            </a:r>
            <a:r>
              <a:rPr lang="pl-PL" dirty="0"/>
              <a:t> </a:t>
            </a:r>
            <a:r>
              <a:rPr lang="pl-PL" dirty="0" err="1"/>
              <a:t>učitele</a:t>
            </a:r>
            <a:r>
              <a:rPr lang="pl-PL" dirty="0"/>
              <a:t>:</a:t>
            </a:r>
            <a:br>
              <a:rPr lang="pl-PL" dirty="0">
                <a:solidFill>
                  <a:srgbClr val="FF0000"/>
                </a:solidFill>
              </a:rPr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81229" y="1392796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dirty="0"/>
              <a:t>1. </a:t>
            </a:r>
            <a:r>
              <a:rPr lang="pl-PL" dirty="0" err="1"/>
              <a:t>Tento</a:t>
            </a:r>
            <a:r>
              <a:rPr lang="pl-PL" dirty="0"/>
              <a:t> projekt </a:t>
            </a:r>
            <a:r>
              <a:rPr lang="pl-PL" dirty="0" err="1"/>
              <a:t>může</a:t>
            </a:r>
            <a:r>
              <a:rPr lang="pl-PL" dirty="0"/>
              <a:t> </a:t>
            </a:r>
            <a:r>
              <a:rPr lang="pl-PL" dirty="0" err="1"/>
              <a:t>být</a:t>
            </a:r>
            <a:r>
              <a:rPr lang="pl-PL" dirty="0"/>
              <a:t> pro </a:t>
            </a:r>
            <a:r>
              <a:rPr lang="pl-PL" dirty="0" err="1"/>
              <a:t>žáky</a:t>
            </a:r>
            <a:r>
              <a:rPr lang="pl-PL" dirty="0"/>
              <a:t> </a:t>
            </a:r>
            <a:r>
              <a:rPr lang="pl-PL" dirty="0" err="1"/>
              <a:t>poměrně</a:t>
            </a:r>
            <a:r>
              <a:rPr lang="pl-PL" dirty="0"/>
              <a:t> </a:t>
            </a:r>
            <a:r>
              <a:rPr lang="pl-PL" dirty="0" err="1"/>
              <a:t>obtížný</a:t>
            </a:r>
            <a:r>
              <a:rPr lang="pl-PL" dirty="0"/>
              <a:t>, </a:t>
            </a:r>
            <a:r>
              <a:rPr lang="pl-PL" dirty="0" err="1"/>
              <a:t>protože</a:t>
            </a:r>
            <a:r>
              <a:rPr lang="pl-PL" dirty="0"/>
              <a:t> </a:t>
            </a:r>
            <a:r>
              <a:rPr lang="pl-PL" dirty="0" err="1"/>
              <a:t>musí</a:t>
            </a:r>
            <a:r>
              <a:rPr lang="pl-PL" dirty="0"/>
              <a:t> </a:t>
            </a:r>
            <a:r>
              <a:rPr lang="pl-PL" dirty="0" err="1"/>
              <a:t>spojit</a:t>
            </a:r>
            <a:r>
              <a:rPr lang="pl-PL" dirty="0"/>
              <a:t> </a:t>
            </a:r>
            <a:r>
              <a:rPr lang="pl-PL" dirty="0" err="1"/>
              <a:t>několik</a:t>
            </a:r>
            <a:r>
              <a:rPr lang="pl-PL" dirty="0"/>
              <a:t> </a:t>
            </a:r>
            <a:r>
              <a:rPr lang="pl-PL" dirty="0" err="1"/>
              <a:t>témat</a:t>
            </a:r>
            <a:r>
              <a:rPr lang="pl-PL" dirty="0"/>
              <a:t>. </a:t>
            </a:r>
            <a:r>
              <a:rPr lang="pl-PL" dirty="0" err="1"/>
              <a:t>Učitel</a:t>
            </a:r>
            <a:r>
              <a:rPr lang="pl-PL" dirty="0"/>
              <a:t> by </a:t>
            </a:r>
            <a:r>
              <a:rPr lang="pl-PL" dirty="0" err="1"/>
              <a:t>měl</a:t>
            </a:r>
            <a:r>
              <a:rPr lang="pl-PL" dirty="0"/>
              <a:t> </a:t>
            </a:r>
            <a:r>
              <a:rPr lang="pl-PL" dirty="0" err="1"/>
              <a:t>koordinovat</a:t>
            </a:r>
            <a:r>
              <a:rPr lang="pl-PL" dirty="0"/>
              <a:t> </a:t>
            </a:r>
            <a:r>
              <a:rPr lang="pl-PL" dirty="0" err="1"/>
              <a:t>práci</a:t>
            </a:r>
            <a:r>
              <a:rPr lang="pl-PL" dirty="0"/>
              <a:t> </a:t>
            </a:r>
            <a:r>
              <a:rPr lang="pl-PL" dirty="0" err="1"/>
              <a:t>žáků</a:t>
            </a:r>
            <a:r>
              <a:rPr lang="pl-PL" dirty="0"/>
              <a:t> a na </a:t>
            </a:r>
            <a:r>
              <a:rPr lang="pl-PL" dirty="0" err="1"/>
              <a:t>jednotlivých</a:t>
            </a:r>
            <a:r>
              <a:rPr lang="pl-PL" dirty="0"/>
              <a:t> </a:t>
            </a:r>
            <a:r>
              <a:rPr lang="pl-PL" dirty="0" err="1"/>
              <a:t>etapách</a:t>
            </a:r>
            <a:r>
              <a:rPr lang="pl-PL" dirty="0"/>
              <a:t> </a:t>
            </a:r>
            <a:r>
              <a:rPr lang="pl-PL" dirty="0" err="1"/>
              <a:t>kontrolovat</a:t>
            </a:r>
            <a:r>
              <a:rPr lang="pl-PL" dirty="0"/>
              <a:t>, zda si </a:t>
            </a:r>
            <a:r>
              <a:rPr lang="pl-PL" dirty="0" err="1"/>
              <a:t>žáci</a:t>
            </a:r>
            <a:r>
              <a:rPr lang="pl-PL" dirty="0"/>
              <a:t> </a:t>
            </a:r>
            <a:r>
              <a:rPr lang="pl-PL" dirty="0" err="1"/>
              <a:t>vše</a:t>
            </a:r>
            <a:r>
              <a:rPr lang="pl-PL" dirty="0"/>
              <a:t> </a:t>
            </a:r>
            <a:r>
              <a:rPr lang="pl-PL" dirty="0" err="1"/>
              <a:t>poradili</a:t>
            </a:r>
            <a:r>
              <a:rPr lang="pl-PL" dirty="0"/>
              <a:t>:</a:t>
            </a:r>
          </a:p>
          <a:p>
            <a:r>
              <a:rPr lang="pl-PL" dirty="0" err="1"/>
              <a:t>Seznámení</a:t>
            </a:r>
            <a:r>
              <a:rPr lang="pl-PL" dirty="0"/>
              <a:t> </a:t>
            </a:r>
            <a:r>
              <a:rPr lang="pl-PL" dirty="0" err="1"/>
              <a:t>žáků</a:t>
            </a:r>
            <a:r>
              <a:rPr lang="pl-PL" dirty="0"/>
              <a:t> s projektem a </a:t>
            </a:r>
            <a:r>
              <a:rPr lang="pl-PL" dirty="0" err="1"/>
              <a:t>jeho</a:t>
            </a:r>
            <a:r>
              <a:rPr lang="pl-PL" dirty="0"/>
              <a:t> </a:t>
            </a:r>
            <a:r>
              <a:rPr lang="pl-PL" dirty="0" err="1"/>
              <a:t>úkoly</a:t>
            </a:r>
            <a:endParaRPr lang="pl-PL" dirty="0"/>
          </a:p>
          <a:p>
            <a:r>
              <a:rPr lang="pl-PL" dirty="0" err="1"/>
              <a:t>Procházení</a:t>
            </a:r>
            <a:r>
              <a:rPr lang="pl-PL" dirty="0"/>
              <a:t> </a:t>
            </a:r>
            <a:r>
              <a:rPr lang="pl-PL" dirty="0" err="1"/>
              <a:t>vybraných</a:t>
            </a:r>
            <a:r>
              <a:rPr lang="pl-PL" dirty="0"/>
              <a:t> </a:t>
            </a:r>
            <a:r>
              <a:rPr lang="pl-PL" dirty="0" err="1"/>
              <a:t>internetových</a:t>
            </a:r>
            <a:r>
              <a:rPr lang="pl-PL" dirty="0"/>
              <a:t> </a:t>
            </a:r>
            <a:r>
              <a:rPr lang="pl-PL" dirty="0" err="1"/>
              <a:t>zdrojů</a:t>
            </a:r>
            <a:r>
              <a:rPr lang="pl-PL" dirty="0"/>
              <a:t> s </a:t>
            </a:r>
            <a:r>
              <a:rPr lang="pl-PL" dirty="0" err="1"/>
              <a:t>žáky</a:t>
            </a:r>
            <a:endParaRPr lang="pl-PL" dirty="0"/>
          </a:p>
          <a:p>
            <a:r>
              <a:rPr lang="pl-PL" dirty="0"/>
              <a:t>Pomoc </a:t>
            </a:r>
            <a:r>
              <a:rPr lang="pl-PL" dirty="0" err="1"/>
              <a:t>žákům</a:t>
            </a:r>
            <a:r>
              <a:rPr lang="pl-PL" dirty="0"/>
              <a:t> </a:t>
            </a:r>
            <a:r>
              <a:rPr lang="pl-PL" dirty="0" err="1"/>
              <a:t>při</a:t>
            </a:r>
            <a:r>
              <a:rPr lang="pl-PL" dirty="0"/>
              <a:t> </a:t>
            </a:r>
            <a:r>
              <a:rPr lang="pl-PL" dirty="0" err="1"/>
              <a:t>vypracování</a:t>
            </a:r>
            <a:r>
              <a:rPr lang="pl-PL" dirty="0"/>
              <a:t> </a:t>
            </a:r>
            <a:r>
              <a:rPr lang="pl-PL" dirty="0" err="1"/>
              <a:t>společných</a:t>
            </a:r>
            <a:r>
              <a:rPr lang="pl-PL" dirty="0"/>
              <a:t> </a:t>
            </a:r>
            <a:r>
              <a:rPr lang="pl-PL" dirty="0" err="1"/>
              <a:t>řešení</a:t>
            </a:r>
            <a:r>
              <a:rPr lang="pl-PL" dirty="0"/>
              <a:t> </a:t>
            </a:r>
            <a:r>
              <a:rPr lang="pl-PL" dirty="0" err="1"/>
              <a:t>při</a:t>
            </a:r>
            <a:r>
              <a:rPr lang="pl-PL" dirty="0"/>
              <a:t> </a:t>
            </a:r>
            <a:r>
              <a:rPr lang="pl-PL" dirty="0" err="1"/>
              <a:t>stanovování</a:t>
            </a:r>
            <a:r>
              <a:rPr lang="pl-PL" dirty="0"/>
              <a:t> </a:t>
            </a:r>
            <a:r>
              <a:rPr lang="pl-PL" dirty="0" err="1"/>
              <a:t>tématu</a:t>
            </a:r>
            <a:endParaRPr lang="pl-PL" dirty="0"/>
          </a:p>
          <a:p>
            <a:r>
              <a:rPr lang="pl-PL" dirty="0"/>
              <a:t>Pomoc </a:t>
            </a:r>
            <a:r>
              <a:rPr lang="pl-PL" dirty="0" err="1"/>
              <a:t>žákům</a:t>
            </a:r>
            <a:r>
              <a:rPr lang="pl-PL" dirty="0"/>
              <a:t> s </a:t>
            </a:r>
            <a:r>
              <a:rPr lang="pl-PL" dirty="0" err="1"/>
              <a:t>dodržováním</a:t>
            </a:r>
            <a:r>
              <a:rPr lang="pl-PL" dirty="0"/>
              <a:t> </a:t>
            </a:r>
            <a:r>
              <a:rPr lang="pl-PL" dirty="0" err="1"/>
              <a:t>termínů</a:t>
            </a:r>
            <a:r>
              <a:rPr lang="pl-PL" dirty="0"/>
              <a:t> a </a:t>
            </a:r>
            <a:r>
              <a:rPr lang="pl-PL" dirty="0" err="1"/>
              <a:t>spolupráce</a:t>
            </a:r>
            <a:r>
              <a:rPr lang="pl-PL" dirty="0"/>
              <a:t> na podporu </a:t>
            </a:r>
            <a:r>
              <a:rPr lang="pl-PL" dirty="0" err="1"/>
              <a:t>učitele</a:t>
            </a:r>
            <a:r>
              <a:rPr lang="pl-PL" dirty="0"/>
              <a:t> </a:t>
            </a:r>
            <a:r>
              <a:rPr lang="pl-PL" dirty="0" err="1"/>
              <a:t>jazyka</a:t>
            </a:r>
            <a:r>
              <a:rPr lang="pl-PL" dirty="0"/>
              <a:t> </a:t>
            </a:r>
            <a:r>
              <a:rPr lang="pl-PL" dirty="0" err="1"/>
              <a:t>posunkového</a:t>
            </a:r>
            <a:r>
              <a:rPr lang="pl-PL" dirty="0"/>
              <a:t>, </a:t>
            </a:r>
            <a:r>
              <a:rPr lang="pl-PL" dirty="0" err="1"/>
              <a:t>informatiky</a:t>
            </a:r>
            <a:r>
              <a:rPr lang="pl-PL" dirty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720EF5FA-6384-3C7D-D6F1-AAF99E347DA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5212" y="6110487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4593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Obsah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1. </a:t>
            </a:r>
            <a:r>
              <a:rPr lang="pl-PL" dirty="0" err="1"/>
              <a:t>Úvod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2. </a:t>
            </a:r>
            <a:r>
              <a:rPr lang="pl-PL" dirty="0" err="1"/>
              <a:t>Úkoly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3. </a:t>
            </a:r>
            <a:r>
              <a:rPr lang="pl-PL" dirty="0" err="1"/>
              <a:t>Preces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4. Zdroje</a:t>
            </a:r>
          </a:p>
          <a:p>
            <a:pPr marL="0" indent="0">
              <a:buNone/>
            </a:pPr>
            <a:r>
              <a:rPr lang="pl-PL" dirty="0"/>
              <a:t>5. </a:t>
            </a:r>
            <a:r>
              <a:rPr lang="pl-PL" dirty="0" err="1"/>
              <a:t>Hodnocení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6. </a:t>
            </a:r>
            <a:r>
              <a:rPr lang="pl-PL" dirty="0" err="1"/>
              <a:t>Závěr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7. </a:t>
            </a:r>
            <a:r>
              <a:rPr lang="pl-PL" dirty="0" err="1"/>
              <a:t>Průvodce</a:t>
            </a:r>
            <a:r>
              <a:rPr lang="pl-PL" dirty="0"/>
              <a:t> </a:t>
            </a:r>
            <a:r>
              <a:rPr lang="pl-PL" dirty="0" err="1"/>
              <a:t>učitele</a:t>
            </a:r>
            <a:endParaRPr lang="pl-PL" dirty="0"/>
          </a:p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CC99EE64-A508-E85C-686D-8B96D3A2D31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5968132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err="1"/>
              <a:t>Průvodce</a:t>
            </a:r>
            <a:r>
              <a:rPr lang="pl-PL" dirty="0"/>
              <a:t> </a:t>
            </a:r>
            <a:r>
              <a:rPr lang="pl-PL" dirty="0" err="1"/>
              <a:t>učitele</a:t>
            </a:r>
            <a:r>
              <a:rPr lang="pl-PL" dirty="0"/>
              <a:t>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pl-PL" dirty="0" err="1"/>
              <a:t>Při</a:t>
            </a:r>
            <a:r>
              <a:rPr lang="pl-PL" dirty="0"/>
              <a:t> </a:t>
            </a:r>
            <a:r>
              <a:rPr lang="pl-PL" dirty="0" err="1"/>
              <a:t>tvorbě</a:t>
            </a:r>
            <a:r>
              <a:rPr lang="pl-PL" dirty="0"/>
              <a:t> </a:t>
            </a:r>
            <a:r>
              <a:rPr lang="pl-PL" dirty="0" err="1"/>
              <a:t>prezentace</a:t>
            </a:r>
            <a:r>
              <a:rPr lang="pl-PL" dirty="0"/>
              <a:t> </a:t>
            </a:r>
            <a:r>
              <a:rPr lang="pl-PL" dirty="0" err="1"/>
              <a:t>mohou</a:t>
            </a:r>
            <a:r>
              <a:rPr lang="pl-PL" dirty="0"/>
              <a:t> </a:t>
            </a:r>
            <a:r>
              <a:rPr lang="pl-PL" dirty="0" err="1"/>
              <a:t>žákům</a:t>
            </a:r>
            <a:r>
              <a:rPr lang="pl-PL" dirty="0"/>
              <a:t> </a:t>
            </a:r>
            <a:r>
              <a:rPr lang="pl-PL" dirty="0" err="1"/>
              <a:t>pomoci</a:t>
            </a:r>
            <a:r>
              <a:rPr lang="pl-PL" dirty="0"/>
              <a:t> </a:t>
            </a:r>
            <a:r>
              <a:rPr lang="pl-PL" dirty="0" err="1"/>
              <a:t>rodiče</a:t>
            </a:r>
            <a:r>
              <a:rPr lang="pl-PL" dirty="0"/>
              <a:t>, </a:t>
            </a:r>
            <a:r>
              <a:rPr lang="pl-PL" dirty="0" err="1"/>
              <a:t>zejména</a:t>
            </a:r>
            <a:r>
              <a:rPr lang="pl-PL" dirty="0"/>
              <a:t> </a:t>
            </a:r>
            <a:r>
              <a:rPr lang="pl-PL" dirty="0" err="1"/>
              <a:t>při</a:t>
            </a:r>
            <a:r>
              <a:rPr lang="pl-PL" dirty="0"/>
              <a:t> </a:t>
            </a:r>
            <a:r>
              <a:rPr lang="pl-PL" dirty="0" err="1"/>
              <a:t>procházení</a:t>
            </a:r>
            <a:r>
              <a:rPr lang="pl-PL" dirty="0"/>
              <a:t> </a:t>
            </a:r>
            <a:r>
              <a:rPr lang="pl-PL" dirty="0" err="1"/>
              <a:t>internetových</a:t>
            </a:r>
            <a:r>
              <a:rPr lang="pl-PL" dirty="0"/>
              <a:t> </a:t>
            </a:r>
            <a:r>
              <a:rPr lang="pl-PL" dirty="0" err="1"/>
              <a:t>stránek</a:t>
            </a:r>
            <a:r>
              <a:rPr lang="pl-PL" dirty="0"/>
              <a:t> a </a:t>
            </a:r>
            <a:r>
              <a:rPr lang="pl-PL" dirty="0" err="1"/>
              <a:t>výběru</a:t>
            </a:r>
            <a:r>
              <a:rPr lang="pl-PL" dirty="0"/>
              <a:t> </a:t>
            </a:r>
            <a:r>
              <a:rPr lang="pl-PL" dirty="0" err="1"/>
              <a:t>vhodných</a:t>
            </a:r>
            <a:r>
              <a:rPr lang="pl-PL" dirty="0"/>
              <a:t> </a:t>
            </a:r>
            <a:r>
              <a:rPr lang="pl-PL" dirty="0" err="1"/>
              <a:t>informací</a:t>
            </a:r>
            <a:r>
              <a:rPr lang="pl-PL" dirty="0"/>
              <a:t> k </a:t>
            </a:r>
            <a:r>
              <a:rPr lang="pl-PL" dirty="0" err="1"/>
              <a:t>prezentaci</a:t>
            </a:r>
            <a:r>
              <a:rPr lang="pl-PL" dirty="0"/>
              <a:t>.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pl-PL" dirty="0" err="1"/>
              <a:t>Učitel</a:t>
            </a:r>
            <a:r>
              <a:rPr lang="pl-PL" dirty="0"/>
              <a:t> by </a:t>
            </a:r>
            <a:r>
              <a:rPr lang="pl-PL" dirty="0" err="1"/>
              <a:t>měl</a:t>
            </a:r>
            <a:r>
              <a:rPr lang="pl-PL" dirty="0"/>
              <a:t> </a:t>
            </a:r>
            <a:r>
              <a:rPr lang="pl-PL" dirty="0" err="1"/>
              <a:t>upozornit</a:t>
            </a:r>
            <a:r>
              <a:rPr lang="pl-PL" dirty="0"/>
              <a:t> </a:t>
            </a:r>
            <a:r>
              <a:rPr lang="pl-PL" dirty="0" err="1"/>
              <a:t>žáky</a:t>
            </a:r>
            <a:r>
              <a:rPr lang="pl-PL" dirty="0"/>
              <a:t>, aby </a:t>
            </a:r>
            <a:r>
              <a:rPr lang="pl-PL" dirty="0" err="1"/>
              <a:t>připravovaná</a:t>
            </a:r>
            <a:r>
              <a:rPr lang="pl-PL" dirty="0"/>
              <a:t> </a:t>
            </a:r>
            <a:r>
              <a:rPr lang="pl-PL" dirty="0" err="1"/>
              <a:t>prezentace</a:t>
            </a:r>
            <a:r>
              <a:rPr lang="pl-PL" dirty="0"/>
              <a:t> </a:t>
            </a:r>
            <a:r>
              <a:rPr lang="pl-PL" dirty="0" err="1"/>
              <a:t>byla</a:t>
            </a:r>
            <a:r>
              <a:rPr lang="pl-PL" dirty="0"/>
              <a:t> </a:t>
            </a:r>
            <a:r>
              <a:rPr lang="pl-PL" dirty="0" err="1"/>
              <a:t>promyšlená</a:t>
            </a:r>
            <a:r>
              <a:rPr lang="pl-PL" dirty="0"/>
              <a:t>, tak aby </a:t>
            </a:r>
            <a:r>
              <a:rPr lang="pl-PL" dirty="0" err="1"/>
              <a:t>ji</a:t>
            </a:r>
            <a:r>
              <a:rPr lang="pl-PL" dirty="0"/>
              <a:t> </a:t>
            </a:r>
            <a:r>
              <a:rPr lang="pl-PL" dirty="0" err="1"/>
              <a:t>mohli</a:t>
            </a:r>
            <a:r>
              <a:rPr lang="pl-PL" dirty="0"/>
              <a:t> </a:t>
            </a:r>
            <a:r>
              <a:rPr lang="pl-PL" dirty="0" err="1"/>
              <a:t>později</a:t>
            </a:r>
            <a:r>
              <a:rPr lang="pl-PL" dirty="0"/>
              <a:t> </a:t>
            </a:r>
            <a:r>
              <a:rPr lang="pl-PL" dirty="0" err="1"/>
              <a:t>přehledně</a:t>
            </a:r>
            <a:r>
              <a:rPr lang="pl-PL" dirty="0"/>
              <a:t> </a:t>
            </a:r>
            <a:r>
              <a:rPr lang="pl-PL" dirty="0" err="1"/>
              <a:t>prezentovat</a:t>
            </a:r>
            <a:r>
              <a:rPr lang="pl-PL" dirty="0"/>
              <a:t> na </a:t>
            </a:r>
            <a:r>
              <a:rPr lang="pl-PL" dirty="0" err="1"/>
              <a:t>fóru</a:t>
            </a:r>
            <a:r>
              <a:rPr lang="pl-PL" dirty="0"/>
              <a:t> </a:t>
            </a:r>
            <a:r>
              <a:rPr lang="pl-PL" dirty="0" err="1"/>
              <a:t>třídy</a:t>
            </a:r>
            <a:r>
              <a:rPr lang="pl-PL" dirty="0"/>
              <a:t>.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pl-PL" dirty="0" err="1"/>
              <a:t>Učitel</a:t>
            </a:r>
            <a:r>
              <a:rPr lang="pl-PL" dirty="0"/>
              <a:t> </a:t>
            </a:r>
            <a:r>
              <a:rPr lang="pl-PL" dirty="0" err="1"/>
              <a:t>může</a:t>
            </a:r>
            <a:r>
              <a:rPr lang="pl-PL" dirty="0"/>
              <a:t> </a:t>
            </a:r>
            <a:r>
              <a:rPr lang="pl-PL" dirty="0" err="1"/>
              <a:t>sám</a:t>
            </a:r>
            <a:r>
              <a:rPr lang="pl-PL" dirty="0"/>
              <a:t> </a:t>
            </a:r>
            <a:r>
              <a:rPr lang="pl-PL" dirty="0" err="1"/>
              <a:t>rozhodnout</a:t>
            </a:r>
            <a:r>
              <a:rPr lang="pl-PL" dirty="0"/>
              <a:t> o </a:t>
            </a:r>
            <a:r>
              <a:rPr lang="pl-PL" dirty="0" err="1"/>
              <a:t>formě</a:t>
            </a:r>
            <a:r>
              <a:rPr lang="pl-PL" dirty="0"/>
              <a:t> </a:t>
            </a:r>
            <a:r>
              <a:rPr lang="pl-PL" dirty="0" err="1"/>
              <a:t>prezentace</a:t>
            </a:r>
            <a:r>
              <a:rPr lang="pl-PL" dirty="0"/>
              <a:t> projektu. Forma </a:t>
            </a:r>
            <a:r>
              <a:rPr lang="pl-PL" dirty="0" err="1"/>
              <a:t>prezentace</a:t>
            </a:r>
            <a:r>
              <a:rPr lang="pl-PL" dirty="0"/>
              <a:t> </a:t>
            </a:r>
            <a:r>
              <a:rPr lang="pl-PL" dirty="0" err="1"/>
              <a:t>musí</a:t>
            </a:r>
            <a:r>
              <a:rPr lang="pl-PL" dirty="0"/>
              <a:t> </a:t>
            </a:r>
            <a:r>
              <a:rPr lang="pl-PL" dirty="0" err="1"/>
              <a:t>brát</a:t>
            </a:r>
            <a:r>
              <a:rPr lang="pl-PL" dirty="0"/>
              <a:t> v </a:t>
            </a:r>
            <a:r>
              <a:rPr lang="pl-PL" dirty="0" err="1"/>
              <a:t>úvahu</a:t>
            </a:r>
            <a:r>
              <a:rPr lang="pl-PL" dirty="0"/>
              <a:t> </a:t>
            </a:r>
            <a:r>
              <a:rPr lang="pl-PL" dirty="0" err="1"/>
              <a:t>individuální</a:t>
            </a:r>
            <a:r>
              <a:rPr lang="pl-PL" dirty="0"/>
              <a:t> </a:t>
            </a:r>
            <a:r>
              <a:rPr lang="pl-PL" dirty="0" err="1"/>
              <a:t>schopnosti</a:t>
            </a:r>
            <a:r>
              <a:rPr lang="pl-PL" dirty="0"/>
              <a:t> </a:t>
            </a:r>
            <a:r>
              <a:rPr lang="pl-PL" dirty="0" err="1"/>
              <a:t>žáků</a:t>
            </a:r>
            <a:r>
              <a:rPr lang="pl-PL" dirty="0"/>
              <a:t>.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pl-PL" dirty="0"/>
              <a:t>Na </a:t>
            </a:r>
            <a:r>
              <a:rPr lang="pl-PL" dirty="0" err="1"/>
              <a:t>realizaci</a:t>
            </a:r>
            <a:r>
              <a:rPr lang="pl-PL" dirty="0"/>
              <a:t> projektu by </a:t>
            </a:r>
            <a:r>
              <a:rPr lang="pl-PL" dirty="0" err="1"/>
              <a:t>mělo</a:t>
            </a:r>
            <a:r>
              <a:rPr lang="pl-PL" dirty="0"/>
              <a:t> </a:t>
            </a:r>
            <a:r>
              <a:rPr lang="pl-PL" dirty="0" err="1"/>
              <a:t>být</a:t>
            </a:r>
            <a:r>
              <a:rPr lang="pl-PL" dirty="0"/>
              <a:t> </a:t>
            </a:r>
            <a:r>
              <a:rPr lang="pl-PL" dirty="0" err="1"/>
              <a:t>vyhrazeno</a:t>
            </a:r>
            <a:r>
              <a:rPr lang="pl-PL" dirty="0"/>
              <a:t> </a:t>
            </a:r>
            <a:r>
              <a:rPr lang="pl-PL" dirty="0" err="1"/>
              <a:t>přibližně</a:t>
            </a:r>
            <a:r>
              <a:rPr lang="pl-PL" dirty="0"/>
              <a:t> 3 </a:t>
            </a:r>
            <a:r>
              <a:rPr lang="pl-PL" dirty="0" err="1"/>
              <a:t>týdny</a:t>
            </a:r>
            <a:r>
              <a:rPr lang="pl-PL" dirty="0"/>
              <a:t>, </a:t>
            </a:r>
            <a:r>
              <a:rPr lang="pl-PL" dirty="0" err="1"/>
              <a:t>čas</a:t>
            </a:r>
            <a:r>
              <a:rPr lang="pl-PL" dirty="0"/>
              <a:t> </a:t>
            </a:r>
            <a:r>
              <a:rPr lang="pl-PL" dirty="0" err="1"/>
              <a:t>lze</a:t>
            </a:r>
            <a:r>
              <a:rPr lang="pl-PL" dirty="0"/>
              <a:t> </a:t>
            </a:r>
            <a:r>
              <a:rPr lang="pl-PL" dirty="0" err="1"/>
              <a:t>případně</a:t>
            </a:r>
            <a:r>
              <a:rPr lang="pl-PL" dirty="0"/>
              <a:t> </a:t>
            </a:r>
            <a:r>
              <a:rPr lang="pl-PL" dirty="0" err="1"/>
              <a:t>prodloužit</a:t>
            </a:r>
            <a:r>
              <a:rPr lang="pl-PL" dirty="0"/>
              <a:t>, </a:t>
            </a:r>
            <a:r>
              <a:rPr lang="pl-PL" dirty="0" err="1"/>
              <a:t>pokud</a:t>
            </a:r>
            <a:r>
              <a:rPr lang="pl-PL" dirty="0"/>
              <a:t> je to </a:t>
            </a:r>
            <a:r>
              <a:rPr lang="pl-PL" dirty="0" err="1"/>
              <a:t>nutné</a:t>
            </a:r>
            <a:r>
              <a:rPr lang="pl-PL" dirty="0"/>
              <a:t>.</a:t>
            </a:r>
          </a:p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5B9BB7AF-9862-E5F1-2D6C-7D0962745DD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5212" y="6110487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82176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-2043608"/>
            <a:ext cx="8229600" cy="5530626"/>
          </a:xfrm>
        </p:spPr>
        <p:txBody>
          <a:bodyPr>
            <a:normAutofit/>
          </a:bodyPr>
          <a:lstStyle/>
          <a:p>
            <a:r>
              <a:rPr lang="pl-PL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Hodně</a:t>
            </a:r>
            <a:r>
              <a:rPr lang="pl-PL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štěstí</a:t>
            </a:r>
            <a:r>
              <a:rPr lang="pl-PL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!!</a:t>
            </a: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07EA6890-7632-B4E9-64AF-B46477313A9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5212" y="6110487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ytuł 1">
            <a:extLst>
              <a:ext uri="{FF2B5EF4-FFF2-40B4-BE49-F238E27FC236}">
                <a16:creationId xmlns:a16="http://schemas.microsoft.com/office/drawing/2014/main" id="{E0013C5F-0A80-F3AB-BAE4-A52130D171B6}"/>
              </a:ext>
            </a:extLst>
          </p:cNvPr>
          <p:cNvSpPr txBox="1">
            <a:spLocks/>
          </p:cNvSpPr>
          <p:nvPr/>
        </p:nvSpPr>
        <p:spPr>
          <a:xfrm>
            <a:off x="251520" y="1700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6000"/>
              <a:t>Děkuji za pozornost! </a:t>
            </a:r>
            <a:endParaRPr lang="pl-PL" sz="6000" dirty="0"/>
          </a:p>
        </p:txBody>
      </p:sp>
      <p:pic>
        <p:nvPicPr>
          <p:cNvPr id="54276" name="Picture 2" descr="http://1.1.1.3/bmi/upload.wikimedia.org/wikipedia/commons/3/32/SGN-PL_SW_dzi%C4%99kowa%C4%87.PNG"/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1271414" y="3068960"/>
            <a:ext cx="2035820" cy="16173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77" name="Picture 1" descr="Plik:SGN-PL SW uwaga, uważać.PNG"/>
          <p:cNvPicPr>
            <a:picLocks noChangeAspect="1" noChangeArrowheads="1"/>
          </p:cNvPicPr>
          <p:nvPr/>
        </p:nvPicPr>
        <p:blipFill>
          <a:blip r:embed="rId5" r:link="rId6" cstate="print"/>
          <a:srcRect/>
          <a:stretch>
            <a:fillRect/>
          </a:stretch>
        </p:blipFill>
        <p:spPr bwMode="auto">
          <a:xfrm>
            <a:off x="4427984" y="3203813"/>
            <a:ext cx="2880320" cy="1620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038"/>
          </a:xfrm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dirty="0"/>
              <a:t> </a:t>
            </a:r>
          </a:p>
        </p:txBody>
      </p:sp>
      <p:sp>
        <p:nvSpPr>
          <p:cNvPr id="54278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54279" name="Rectangle 4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r"/>
            <a:r>
              <a:rPr lang="pl-PL" sz="900"/>
              <a:t>       </a:t>
            </a:r>
            <a:endParaRPr lang="pl-PL"/>
          </a:p>
        </p:txBody>
      </p:sp>
      <p:sp>
        <p:nvSpPr>
          <p:cNvPr id="54280" name="Rectangle 5"/>
          <p:cNvSpPr>
            <a:spLocks noChangeArrowheads="1"/>
          </p:cNvSpPr>
          <p:nvPr/>
        </p:nvSpPr>
        <p:spPr bwMode="auto">
          <a:xfrm>
            <a:off x="0" y="1381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l-PL"/>
          </a:p>
        </p:txBody>
      </p:sp>
      <p:pic>
        <p:nvPicPr>
          <p:cNvPr id="10" name="Obraz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30078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F43E4350-3360-90E6-1E3B-E1B4F95F30B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478499"/>
            <a:ext cx="4824536" cy="1012164"/>
          </a:xfrm>
          <a:prstGeom prst="rect">
            <a:avLst/>
          </a:prstGeom>
        </p:spPr>
      </p:pic>
      <p:sp>
        <p:nvSpPr>
          <p:cNvPr id="9" name="pole tekstowe 8">
            <a:extLst>
              <a:ext uri="{FF2B5EF4-FFF2-40B4-BE49-F238E27FC236}">
                <a16:creationId xmlns:a16="http://schemas.microsoft.com/office/drawing/2014/main" id="{FB732752-D840-278A-9A82-82F90FC72FD2}"/>
              </a:ext>
            </a:extLst>
          </p:cNvPr>
          <p:cNvSpPr txBox="1"/>
          <p:nvPr/>
        </p:nvSpPr>
        <p:spPr>
          <a:xfrm>
            <a:off x="755575" y="2547796"/>
            <a:ext cx="7632848" cy="1559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Spolufinancováno z fondů EU. Vyjádřené názory a názory jsou výhradně názory autora (autorů) a nemusí nutně odrážet názory a názory Evropské unie nebo Nadace pro rozvoj vzdělávacího systému. Nenese za ně odpovědnost ani Evropská unie, ani Nadace pro rozvoj vzdělávací soustavy.</a:t>
            </a: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21625" y="457200"/>
            <a:ext cx="8229600" cy="1143000"/>
          </a:xfrm>
        </p:spPr>
        <p:txBody>
          <a:bodyPr>
            <a:normAutofit/>
          </a:bodyPr>
          <a:lstStyle/>
          <a:p>
            <a:r>
              <a:rPr lang="pl-PL" dirty="0" err="1"/>
              <a:t>Úvod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1874837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1. Co je to </a:t>
            </a:r>
            <a:r>
              <a:rPr lang="pl-PL" dirty="0" err="1"/>
              <a:t>znakový</a:t>
            </a:r>
            <a:r>
              <a:rPr lang="pl-PL" dirty="0"/>
              <a:t> </a:t>
            </a:r>
            <a:r>
              <a:rPr lang="pl-PL" dirty="0" err="1"/>
              <a:t>jazyk</a:t>
            </a:r>
            <a:r>
              <a:rPr lang="pl-PL" dirty="0"/>
              <a:t>?</a:t>
            </a:r>
          </a:p>
          <a:p>
            <a:pPr marL="0" indent="0">
              <a:buNone/>
            </a:pPr>
            <a:r>
              <a:rPr lang="pl-PL" dirty="0"/>
              <a:t>2. Co je to </a:t>
            </a:r>
            <a:r>
              <a:rPr lang="pl-PL" dirty="0" err="1"/>
              <a:t>psaný</a:t>
            </a:r>
            <a:r>
              <a:rPr lang="pl-PL" dirty="0"/>
              <a:t> </a:t>
            </a:r>
            <a:r>
              <a:rPr lang="pl-PL" dirty="0" err="1"/>
              <a:t>znakový</a:t>
            </a:r>
            <a:r>
              <a:rPr lang="pl-PL" dirty="0"/>
              <a:t> </a:t>
            </a:r>
            <a:r>
              <a:rPr lang="pl-PL" dirty="0" err="1"/>
              <a:t>jazyk</a:t>
            </a:r>
            <a:r>
              <a:rPr lang="pl-PL" dirty="0"/>
              <a:t>?</a:t>
            </a:r>
          </a:p>
          <a:p>
            <a:pPr marL="0" indent="0">
              <a:buNone/>
            </a:pPr>
            <a:r>
              <a:rPr lang="pl-PL" dirty="0"/>
              <a:t>3. Jak </a:t>
            </a:r>
            <a:r>
              <a:rPr lang="pl-PL" dirty="0" err="1"/>
              <a:t>komunikujete</a:t>
            </a:r>
            <a:r>
              <a:rPr lang="pl-PL" dirty="0"/>
              <a:t> s </a:t>
            </a:r>
            <a:r>
              <a:rPr lang="pl-PL" dirty="0" err="1"/>
              <a:t>členy</a:t>
            </a:r>
            <a:r>
              <a:rPr lang="pl-PL" dirty="0"/>
              <a:t> </a:t>
            </a:r>
            <a:r>
              <a:rPr lang="pl-PL" dirty="0" err="1"/>
              <a:t>rodiny</a:t>
            </a:r>
            <a:r>
              <a:rPr lang="pl-PL" dirty="0"/>
              <a:t>, </a:t>
            </a:r>
            <a:r>
              <a:rPr lang="pl-PL" dirty="0" err="1"/>
              <a:t>spolužáky</a:t>
            </a:r>
            <a:r>
              <a:rPr lang="pl-PL" dirty="0"/>
              <a:t>, </a:t>
            </a:r>
            <a:r>
              <a:rPr lang="pl-PL" dirty="0" err="1"/>
              <a:t>učiteli</a:t>
            </a:r>
            <a:r>
              <a:rPr lang="pl-PL" dirty="0"/>
              <a:t>, </a:t>
            </a:r>
            <a:r>
              <a:rPr lang="pl-PL" dirty="0" err="1"/>
              <a:t>vychovateli</a:t>
            </a:r>
            <a:r>
              <a:rPr lang="pl-PL" dirty="0"/>
              <a:t>?</a:t>
            </a:r>
          </a:p>
          <a:p>
            <a:pPr marL="0" indent="0">
              <a:buNone/>
            </a:pPr>
            <a:r>
              <a:rPr lang="pl-PL" dirty="0"/>
              <a:t>4. </a:t>
            </a:r>
            <a:r>
              <a:rPr lang="pl-PL" dirty="0" err="1"/>
              <a:t>Znáte</a:t>
            </a:r>
            <a:r>
              <a:rPr lang="pl-PL" dirty="0"/>
              <a:t> </a:t>
            </a:r>
            <a:r>
              <a:rPr lang="pl-PL" dirty="0" err="1"/>
              <a:t>odpovědi</a:t>
            </a:r>
            <a:r>
              <a:rPr lang="pl-PL" dirty="0"/>
              <a:t> na tyto </a:t>
            </a:r>
            <a:r>
              <a:rPr lang="pl-PL" dirty="0" err="1"/>
              <a:t>otázky</a:t>
            </a:r>
            <a:r>
              <a:rPr lang="pl-PL" dirty="0"/>
              <a:t>?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1770E2BA-B3AE-4751-1FBB-B064FCBA994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5968132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23528" y="1521"/>
            <a:ext cx="8229600" cy="1143000"/>
          </a:xfrm>
        </p:spPr>
        <p:txBody>
          <a:bodyPr>
            <a:normAutofit/>
          </a:bodyPr>
          <a:lstStyle/>
          <a:p>
            <a:r>
              <a:rPr lang="pl-PL" dirty="0" err="1"/>
              <a:t>Úvod</a:t>
            </a:r>
            <a:r>
              <a:rPr lang="pl-PL" dirty="0"/>
              <a:t>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199" y="1442169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pl-PL" dirty="0"/>
              <a:t>Osoby </a:t>
            </a:r>
            <a:r>
              <a:rPr lang="pl-PL" dirty="0" err="1"/>
              <a:t>neslyšící</a:t>
            </a:r>
            <a:r>
              <a:rPr lang="pl-PL" dirty="0"/>
              <a:t> </a:t>
            </a:r>
            <a:r>
              <a:rPr lang="pl-PL" dirty="0" err="1"/>
              <a:t>používají</a:t>
            </a:r>
            <a:r>
              <a:rPr lang="pl-PL" dirty="0"/>
              <a:t> </a:t>
            </a:r>
            <a:r>
              <a:rPr lang="pl-PL" dirty="0" err="1"/>
              <a:t>znakový</a:t>
            </a:r>
            <a:r>
              <a:rPr lang="pl-PL" dirty="0"/>
              <a:t> </a:t>
            </a:r>
            <a:r>
              <a:rPr lang="pl-PL" dirty="0" err="1"/>
              <a:t>jazyk</a:t>
            </a:r>
            <a:r>
              <a:rPr lang="pl-PL" dirty="0"/>
              <a:t>. </a:t>
            </a:r>
            <a:r>
              <a:rPr lang="pl-PL" dirty="0" err="1"/>
              <a:t>Dobře</a:t>
            </a:r>
            <a:r>
              <a:rPr lang="pl-PL" dirty="0"/>
              <a:t> </a:t>
            </a:r>
            <a:r>
              <a:rPr lang="pl-PL" dirty="0" err="1"/>
              <a:t>víte</a:t>
            </a:r>
            <a:r>
              <a:rPr lang="pl-PL" dirty="0"/>
              <a:t>, </a:t>
            </a:r>
            <a:r>
              <a:rPr lang="pl-PL" dirty="0" err="1"/>
              <a:t>že</a:t>
            </a:r>
            <a:r>
              <a:rPr lang="pl-PL" dirty="0"/>
              <a:t> </a:t>
            </a:r>
            <a:r>
              <a:rPr lang="pl-PL" dirty="0" err="1"/>
              <a:t>znakový</a:t>
            </a:r>
            <a:r>
              <a:rPr lang="pl-PL" dirty="0"/>
              <a:t> </a:t>
            </a:r>
            <a:r>
              <a:rPr lang="pl-PL" dirty="0" err="1"/>
              <a:t>jazyk</a:t>
            </a:r>
            <a:r>
              <a:rPr lang="pl-PL" dirty="0"/>
              <a:t> je </a:t>
            </a:r>
            <a:r>
              <a:rPr lang="pl-PL" dirty="0" err="1"/>
              <a:t>vnímán</a:t>
            </a:r>
            <a:r>
              <a:rPr lang="pl-PL" dirty="0"/>
              <a:t> </a:t>
            </a:r>
            <a:r>
              <a:rPr lang="pl-PL" dirty="0" err="1"/>
              <a:t>pouze</a:t>
            </a:r>
            <a:r>
              <a:rPr lang="pl-PL" dirty="0"/>
              <a:t> </a:t>
            </a:r>
            <a:r>
              <a:rPr lang="pl-PL" dirty="0" err="1"/>
              <a:t>zrakem</a:t>
            </a:r>
            <a:r>
              <a:rPr lang="pl-PL" dirty="0"/>
              <a:t> - </a:t>
            </a:r>
            <a:r>
              <a:rPr lang="pl-PL" dirty="0" err="1"/>
              <a:t>když</a:t>
            </a:r>
            <a:r>
              <a:rPr lang="pl-PL" dirty="0"/>
              <a:t> </a:t>
            </a:r>
            <a:r>
              <a:rPr lang="pl-PL" dirty="0" err="1"/>
              <a:t>se</a:t>
            </a:r>
            <a:r>
              <a:rPr lang="pl-PL" dirty="0"/>
              <a:t> na </a:t>
            </a:r>
            <a:r>
              <a:rPr lang="pl-PL" dirty="0" err="1"/>
              <a:t>někoho</a:t>
            </a:r>
            <a:r>
              <a:rPr lang="pl-PL" dirty="0"/>
              <a:t> </a:t>
            </a:r>
            <a:r>
              <a:rPr lang="pl-PL" dirty="0" err="1"/>
              <a:t>díváme</a:t>
            </a:r>
            <a:r>
              <a:rPr lang="pl-PL" dirty="0"/>
              <a:t>, </a:t>
            </a:r>
            <a:r>
              <a:rPr lang="pl-PL" dirty="0" err="1"/>
              <a:t>můžeme</a:t>
            </a:r>
            <a:r>
              <a:rPr lang="pl-PL" dirty="0"/>
              <a:t> tuto </a:t>
            </a:r>
            <a:r>
              <a:rPr lang="pl-PL" dirty="0" err="1"/>
              <a:t>osobu</a:t>
            </a:r>
            <a:r>
              <a:rPr lang="pl-PL" dirty="0"/>
              <a:t> </a:t>
            </a:r>
            <a:r>
              <a:rPr lang="pl-PL" dirty="0" err="1"/>
              <a:t>nahrát</a:t>
            </a:r>
            <a:r>
              <a:rPr lang="pl-PL" dirty="0"/>
              <a:t>, </a:t>
            </a:r>
            <a:r>
              <a:rPr lang="pl-PL" dirty="0" err="1"/>
              <a:t>natočit</a:t>
            </a:r>
            <a:r>
              <a:rPr lang="pl-PL" dirty="0"/>
              <a:t> </a:t>
            </a:r>
            <a:r>
              <a:rPr lang="pl-PL" dirty="0" err="1"/>
              <a:t>nebo</a:t>
            </a:r>
            <a:r>
              <a:rPr lang="pl-PL" dirty="0"/>
              <a:t> </a:t>
            </a:r>
            <a:r>
              <a:rPr lang="pl-PL" dirty="0" err="1"/>
              <a:t>vyfotit</a:t>
            </a:r>
            <a:r>
              <a:rPr lang="pl-PL" dirty="0"/>
              <a:t>. A </a:t>
            </a:r>
            <a:r>
              <a:rPr lang="pl-PL" dirty="0" err="1"/>
              <a:t>slyšeli</a:t>
            </a:r>
            <a:r>
              <a:rPr lang="pl-PL" dirty="0"/>
              <a:t> </a:t>
            </a:r>
            <a:r>
              <a:rPr lang="pl-PL" dirty="0" err="1"/>
              <a:t>jste</a:t>
            </a:r>
            <a:r>
              <a:rPr lang="pl-PL" dirty="0"/>
              <a:t> o tom, </a:t>
            </a:r>
            <a:r>
              <a:rPr lang="pl-PL" dirty="0" err="1"/>
              <a:t>že</a:t>
            </a:r>
            <a:r>
              <a:rPr lang="pl-PL" dirty="0"/>
              <a:t> </a:t>
            </a:r>
            <a:r>
              <a:rPr lang="pl-PL" dirty="0" err="1"/>
              <a:t>znaky</a:t>
            </a:r>
            <a:r>
              <a:rPr lang="pl-PL" dirty="0"/>
              <a:t> </a:t>
            </a:r>
            <a:r>
              <a:rPr lang="pl-PL" dirty="0" err="1"/>
              <a:t>znakového</a:t>
            </a:r>
            <a:r>
              <a:rPr lang="pl-PL" dirty="0"/>
              <a:t> </a:t>
            </a:r>
            <a:r>
              <a:rPr lang="pl-PL" dirty="0" err="1"/>
              <a:t>jazyka</a:t>
            </a:r>
            <a:r>
              <a:rPr lang="pl-PL" dirty="0"/>
              <a:t> </a:t>
            </a:r>
            <a:r>
              <a:rPr lang="pl-PL" dirty="0" err="1"/>
              <a:t>lze</a:t>
            </a:r>
            <a:r>
              <a:rPr lang="pl-PL" dirty="0"/>
              <a:t> </a:t>
            </a:r>
            <a:r>
              <a:rPr lang="pl-PL" dirty="0" err="1"/>
              <a:t>jednoduše</a:t>
            </a:r>
            <a:r>
              <a:rPr lang="pl-PL" dirty="0"/>
              <a:t> </a:t>
            </a:r>
            <a:r>
              <a:rPr lang="pl-PL" dirty="0" err="1"/>
              <a:t>zapsat</a:t>
            </a:r>
            <a:r>
              <a:rPr lang="pl-PL" dirty="0"/>
              <a:t> na </a:t>
            </a:r>
            <a:r>
              <a:rPr lang="pl-PL" dirty="0" err="1"/>
              <a:t>papír</a:t>
            </a:r>
            <a:r>
              <a:rPr lang="pl-PL" dirty="0"/>
              <a:t>?</a:t>
            </a:r>
          </a:p>
          <a:p>
            <a:r>
              <a:rPr lang="pl-PL" dirty="0"/>
              <a:t>Na </a:t>
            </a:r>
            <a:r>
              <a:rPr lang="pl-PL" dirty="0" err="1"/>
              <a:t>dalších</a:t>
            </a:r>
            <a:r>
              <a:rPr lang="pl-PL" dirty="0"/>
              <a:t> </a:t>
            </a:r>
            <a:r>
              <a:rPr lang="pl-PL" dirty="0" err="1"/>
              <a:t>snímcích</a:t>
            </a:r>
            <a:r>
              <a:rPr lang="pl-PL" dirty="0"/>
              <a:t> </a:t>
            </a:r>
            <a:r>
              <a:rPr lang="pl-PL" dirty="0" err="1"/>
              <a:t>uvidíte</a:t>
            </a:r>
            <a:r>
              <a:rPr lang="pl-PL" dirty="0"/>
              <a:t> </a:t>
            </a:r>
            <a:r>
              <a:rPr lang="pl-PL" dirty="0" err="1"/>
              <a:t>základní</a:t>
            </a:r>
            <a:r>
              <a:rPr lang="pl-PL" dirty="0"/>
              <a:t> </a:t>
            </a:r>
            <a:r>
              <a:rPr lang="pl-PL" dirty="0" err="1"/>
              <a:t>informace</a:t>
            </a:r>
            <a:r>
              <a:rPr lang="pl-PL" dirty="0"/>
              <a:t> a </a:t>
            </a:r>
            <a:r>
              <a:rPr lang="pl-PL" dirty="0" err="1"/>
              <a:t>symboly</a:t>
            </a:r>
            <a:r>
              <a:rPr lang="pl-PL" dirty="0"/>
              <a:t> </a:t>
            </a:r>
            <a:r>
              <a:rPr lang="pl-PL" dirty="0" err="1"/>
              <a:t>potřebné</a:t>
            </a:r>
            <a:r>
              <a:rPr lang="pl-PL" dirty="0"/>
              <a:t> k </a:t>
            </a:r>
            <a:r>
              <a:rPr lang="pl-PL" dirty="0" err="1"/>
              <a:t>zápisu</a:t>
            </a:r>
            <a:r>
              <a:rPr lang="pl-PL" dirty="0"/>
              <a:t> </a:t>
            </a:r>
            <a:r>
              <a:rPr lang="pl-PL" dirty="0" err="1"/>
              <a:t>znakového</a:t>
            </a:r>
            <a:r>
              <a:rPr lang="pl-PL" dirty="0"/>
              <a:t> </a:t>
            </a:r>
            <a:r>
              <a:rPr lang="pl-PL" dirty="0" err="1"/>
              <a:t>jazyka</a:t>
            </a:r>
            <a:r>
              <a:rPr lang="pl-PL" dirty="0"/>
              <a:t>. </a:t>
            </a:r>
            <a:r>
              <a:rPr lang="pl-PL" dirty="0" err="1"/>
              <a:t>Tento</a:t>
            </a:r>
            <a:r>
              <a:rPr lang="pl-PL" dirty="0"/>
              <a:t> </a:t>
            </a:r>
            <a:r>
              <a:rPr lang="pl-PL" dirty="0" err="1"/>
              <a:t>systém</a:t>
            </a:r>
            <a:r>
              <a:rPr lang="pl-PL" dirty="0"/>
              <a:t> </a:t>
            </a:r>
            <a:r>
              <a:rPr lang="pl-PL" dirty="0" err="1"/>
              <a:t>se</a:t>
            </a:r>
            <a:r>
              <a:rPr lang="pl-PL" dirty="0"/>
              <a:t> </a:t>
            </a:r>
            <a:r>
              <a:rPr lang="pl-PL" dirty="0" err="1"/>
              <a:t>nazývá</a:t>
            </a:r>
            <a:r>
              <a:rPr lang="pl-PL" dirty="0"/>
              <a:t> </a:t>
            </a:r>
            <a:r>
              <a:rPr lang="pl-PL" dirty="0" err="1"/>
              <a:t>Sign</a:t>
            </a:r>
            <a:r>
              <a:rPr lang="pl-PL" dirty="0"/>
              <a:t> </a:t>
            </a:r>
            <a:r>
              <a:rPr lang="pl-PL" dirty="0" err="1"/>
              <a:t>Writing</a:t>
            </a:r>
            <a:r>
              <a:rPr lang="pl-PL" dirty="0"/>
              <a:t>, </a:t>
            </a:r>
            <a:r>
              <a:rPr lang="pl-PL" dirty="0" err="1"/>
              <a:t>prostě</a:t>
            </a:r>
            <a:r>
              <a:rPr lang="pl-PL" dirty="0"/>
              <a:t> </a:t>
            </a:r>
            <a:r>
              <a:rPr lang="pl-PL" dirty="0" err="1"/>
              <a:t>zapsat</a:t>
            </a:r>
            <a:r>
              <a:rPr lang="pl-PL" dirty="0"/>
              <a:t> znak.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DDCC9C4D-78AF-C816-AFB2-32A56FD36C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5968132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err="1"/>
              <a:t>Úvod</a:t>
            </a:r>
            <a:r>
              <a:rPr lang="pl-PL" dirty="0"/>
              <a:t>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/>
              <a:t>Seznamte</a:t>
            </a:r>
            <a:r>
              <a:rPr lang="pl-PL" dirty="0"/>
              <a:t> </a:t>
            </a:r>
            <a:r>
              <a:rPr lang="pl-PL" dirty="0" err="1"/>
              <a:t>se</a:t>
            </a:r>
            <a:r>
              <a:rPr lang="pl-PL" dirty="0"/>
              <a:t> </a:t>
            </a:r>
            <a:r>
              <a:rPr lang="pl-PL" dirty="0" err="1"/>
              <a:t>se</a:t>
            </a:r>
            <a:r>
              <a:rPr lang="pl-PL" dirty="0"/>
              <a:t> </a:t>
            </a:r>
            <a:r>
              <a:rPr lang="pl-PL" dirty="0" err="1"/>
              <a:t>způsobem</a:t>
            </a:r>
            <a:r>
              <a:rPr lang="pl-PL" dirty="0"/>
              <a:t> </a:t>
            </a:r>
            <a:r>
              <a:rPr lang="pl-PL" dirty="0" err="1"/>
              <a:t>zápisu</a:t>
            </a:r>
            <a:r>
              <a:rPr lang="pl-PL" dirty="0"/>
              <a:t> </a:t>
            </a:r>
            <a:r>
              <a:rPr lang="pl-PL" dirty="0" err="1"/>
              <a:t>znaků</a:t>
            </a:r>
            <a:r>
              <a:rPr lang="pl-PL" dirty="0"/>
              <a:t> </a:t>
            </a:r>
            <a:r>
              <a:rPr lang="pl-PL" dirty="0" err="1"/>
              <a:t>znakového</a:t>
            </a:r>
            <a:r>
              <a:rPr lang="pl-PL" dirty="0"/>
              <a:t> </a:t>
            </a:r>
            <a:r>
              <a:rPr lang="pl-PL" dirty="0" err="1"/>
              <a:t>jazyka</a:t>
            </a:r>
            <a:r>
              <a:rPr lang="pl-PL" dirty="0"/>
              <a:t>!</a:t>
            </a:r>
          </a:p>
          <a:p>
            <a:r>
              <a:rPr lang="pl-PL" dirty="0" err="1"/>
              <a:t>Sign</a:t>
            </a:r>
            <a:r>
              <a:rPr lang="pl-PL" dirty="0"/>
              <a:t> </a:t>
            </a:r>
            <a:r>
              <a:rPr lang="pl-PL" dirty="0" err="1"/>
              <a:t>Writing</a:t>
            </a:r>
            <a:r>
              <a:rPr lang="pl-PL" dirty="0"/>
              <a:t> je </a:t>
            </a:r>
            <a:r>
              <a:rPr lang="pl-PL" dirty="0" err="1"/>
              <a:t>snadný</a:t>
            </a:r>
            <a:r>
              <a:rPr lang="pl-PL" dirty="0"/>
              <a:t> pro </a:t>
            </a:r>
            <a:r>
              <a:rPr lang="pl-PL" dirty="0" err="1"/>
              <a:t>všechny</a:t>
            </a:r>
            <a:r>
              <a:rPr lang="pl-PL" dirty="0"/>
              <a:t>, </a:t>
            </a:r>
            <a:r>
              <a:rPr lang="pl-PL" dirty="0" err="1"/>
              <a:t>kteří</a:t>
            </a:r>
            <a:r>
              <a:rPr lang="pl-PL" dirty="0"/>
              <a:t> </a:t>
            </a:r>
            <a:r>
              <a:rPr lang="pl-PL" dirty="0" err="1"/>
              <a:t>používají</a:t>
            </a:r>
            <a:r>
              <a:rPr lang="pl-PL" dirty="0"/>
              <a:t> </a:t>
            </a:r>
            <a:r>
              <a:rPr lang="pl-PL" dirty="0" err="1"/>
              <a:t>znakový</a:t>
            </a:r>
            <a:r>
              <a:rPr lang="pl-PL" dirty="0"/>
              <a:t> </a:t>
            </a:r>
            <a:r>
              <a:rPr lang="pl-PL" dirty="0" err="1"/>
              <a:t>jazyk</a:t>
            </a:r>
            <a:r>
              <a:rPr lang="pl-PL" dirty="0"/>
              <a:t>!</a:t>
            </a:r>
          </a:p>
          <a:p>
            <a:r>
              <a:rPr lang="pl-PL" dirty="0" err="1"/>
              <a:t>Stačí</a:t>
            </a:r>
            <a:r>
              <a:rPr lang="pl-PL" dirty="0"/>
              <a:t> si jen </a:t>
            </a:r>
            <a:r>
              <a:rPr lang="pl-PL" dirty="0" err="1"/>
              <a:t>zapamatovat</a:t>
            </a:r>
            <a:r>
              <a:rPr lang="pl-PL" dirty="0"/>
              <a:t> </a:t>
            </a:r>
            <a:r>
              <a:rPr lang="pl-PL" dirty="0" err="1"/>
              <a:t>základní</a:t>
            </a:r>
            <a:r>
              <a:rPr lang="pl-PL" dirty="0"/>
              <a:t> </a:t>
            </a:r>
            <a:r>
              <a:rPr lang="pl-PL" dirty="0" err="1"/>
              <a:t>pravidla</a:t>
            </a:r>
            <a:r>
              <a:rPr lang="pl-PL" dirty="0"/>
              <a:t> a </a:t>
            </a:r>
            <a:r>
              <a:rPr lang="pl-PL" dirty="0" err="1"/>
              <a:t>znaky</a:t>
            </a:r>
            <a:r>
              <a:rPr lang="pl-PL" dirty="0"/>
              <a:t>!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134FB78A-558E-50D2-80BE-C31D8CE555F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5968132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29600" cy="1143000"/>
          </a:xfrm>
        </p:spPr>
        <p:txBody>
          <a:bodyPr>
            <a:normAutofit/>
          </a:bodyPr>
          <a:lstStyle/>
          <a:p>
            <a:r>
              <a:rPr lang="pl-PL" dirty="0" err="1"/>
              <a:t>Úkoly</a:t>
            </a:r>
            <a:r>
              <a:rPr lang="pl-PL" dirty="0"/>
              <a:t>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552" y="2025198"/>
            <a:ext cx="8229600" cy="4525963"/>
          </a:xfrm>
        </p:spPr>
        <p:txBody>
          <a:bodyPr/>
          <a:lstStyle/>
          <a:p>
            <a:r>
              <a:rPr lang="pl-PL" dirty="0" err="1"/>
              <a:t>Vaším</a:t>
            </a:r>
            <a:r>
              <a:rPr lang="pl-PL" dirty="0"/>
              <a:t> </a:t>
            </a:r>
            <a:r>
              <a:rPr lang="pl-PL" dirty="0" err="1"/>
              <a:t>úkolem</a:t>
            </a:r>
            <a:r>
              <a:rPr lang="pl-PL" dirty="0"/>
              <a:t> </a:t>
            </a:r>
            <a:r>
              <a:rPr lang="pl-PL" dirty="0" err="1"/>
              <a:t>bude</a:t>
            </a:r>
            <a:r>
              <a:rPr lang="pl-PL" dirty="0"/>
              <a:t> </a:t>
            </a:r>
            <a:r>
              <a:rPr lang="pl-PL" dirty="0" err="1"/>
              <a:t>příprava</a:t>
            </a:r>
            <a:r>
              <a:rPr lang="pl-PL" dirty="0"/>
              <a:t> </a:t>
            </a:r>
            <a:r>
              <a:rPr lang="pl-PL" dirty="0" err="1"/>
              <a:t>krátkých</a:t>
            </a:r>
            <a:r>
              <a:rPr lang="pl-PL" dirty="0"/>
              <a:t> </a:t>
            </a:r>
            <a:r>
              <a:rPr lang="pl-PL" dirty="0" err="1"/>
              <a:t>textů</a:t>
            </a:r>
            <a:r>
              <a:rPr lang="pl-PL" dirty="0"/>
              <a:t> </a:t>
            </a:r>
            <a:r>
              <a:rPr lang="pl-PL" dirty="0" err="1"/>
              <a:t>ve</a:t>
            </a:r>
            <a:r>
              <a:rPr lang="pl-PL" dirty="0"/>
              <a:t> </a:t>
            </a:r>
            <a:r>
              <a:rPr lang="pl-PL" dirty="0" err="1"/>
              <a:t>formátu</a:t>
            </a:r>
            <a:r>
              <a:rPr lang="pl-PL" dirty="0"/>
              <a:t> </a:t>
            </a:r>
            <a:r>
              <a:rPr lang="pl-PL" dirty="0" err="1"/>
              <a:t>Sign</a:t>
            </a:r>
            <a:r>
              <a:rPr lang="pl-PL" dirty="0"/>
              <a:t> </a:t>
            </a:r>
            <a:r>
              <a:rPr lang="pl-PL" dirty="0" err="1"/>
              <a:t>Writing</a:t>
            </a:r>
            <a:r>
              <a:rPr lang="pl-PL" dirty="0"/>
              <a:t> na </a:t>
            </a:r>
            <a:r>
              <a:rPr lang="pl-PL" dirty="0" err="1"/>
              <a:t>počítači</a:t>
            </a:r>
            <a:r>
              <a:rPr lang="pl-PL" dirty="0"/>
              <a:t> </a:t>
            </a:r>
            <a:r>
              <a:rPr lang="pl-PL" dirty="0" err="1"/>
              <a:t>ve</a:t>
            </a:r>
            <a:r>
              <a:rPr lang="pl-PL" dirty="0"/>
              <a:t> </a:t>
            </a:r>
            <a:r>
              <a:rPr lang="pl-PL" dirty="0" err="1"/>
              <a:t>dvojicích</a:t>
            </a:r>
            <a:r>
              <a:rPr lang="pl-PL" dirty="0"/>
              <a:t> a </a:t>
            </a:r>
            <a:r>
              <a:rPr lang="pl-PL" dirty="0" err="1"/>
              <a:t>prezentace</a:t>
            </a:r>
            <a:r>
              <a:rPr lang="pl-PL" dirty="0"/>
              <a:t> </a:t>
            </a:r>
            <a:r>
              <a:rPr lang="pl-PL" dirty="0" err="1"/>
              <a:t>nebo</a:t>
            </a:r>
            <a:r>
              <a:rPr lang="pl-PL" dirty="0"/>
              <a:t> na </a:t>
            </a:r>
            <a:r>
              <a:rPr lang="pl-PL" dirty="0" err="1"/>
              <a:t>papíře</a:t>
            </a:r>
            <a:r>
              <a:rPr lang="pl-PL" dirty="0"/>
              <a:t>.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E0169F36-43CE-22EC-B851-4119DE51025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5968132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199" y="548680"/>
            <a:ext cx="8229600" cy="1143000"/>
          </a:xfrm>
        </p:spPr>
        <p:txBody>
          <a:bodyPr/>
          <a:lstStyle/>
          <a:p>
            <a:r>
              <a:rPr lang="pl-PL" dirty="0" err="1"/>
              <a:t>Úkol</a:t>
            </a:r>
            <a:r>
              <a:rPr lang="pl-PL" dirty="0"/>
              <a:t> 1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91918" y="1977012"/>
            <a:ext cx="8229600" cy="4525963"/>
          </a:xfrm>
        </p:spPr>
        <p:txBody>
          <a:bodyPr/>
          <a:lstStyle/>
          <a:p>
            <a:r>
              <a:rPr lang="pl-PL" dirty="0" err="1"/>
              <a:t>Zjistěte</a:t>
            </a:r>
            <a:r>
              <a:rPr lang="pl-PL" dirty="0"/>
              <a:t>, co </a:t>
            </a:r>
            <a:r>
              <a:rPr lang="pl-PL" dirty="0" err="1"/>
              <a:t>znamená</a:t>
            </a:r>
            <a:r>
              <a:rPr lang="pl-PL" dirty="0"/>
              <a:t> </a:t>
            </a:r>
            <a:r>
              <a:rPr lang="pl-PL" dirty="0" err="1"/>
              <a:t>termín</a:t>
            </a:r>
            <a:r>
              <a:rPr lang="pl-PL" dirty="0"/>
              <a:t> </a:t>
            </a:r>
            <a:r>
              <a:rPr lang="pl-PL" dirty="0" err="1"/>
              <a:t>Sign</a:t>
            </a:r>
            <a:r>
              <a:rPr lang="pl-PL" dirty="0"/>
              <a:t> </a:t>
            </a:r>
            <a:r>
              <a:rPr lang="pl-PL" dirty="0" err="1"/>
              <a:t>Writing</a:t>
            </a:r>
            <a:r>
              <a:rPr lang="pl-PL" dirty="0"/>
              <a:t>.</a:t>
            </a:r>
          </a:p>
          <a:p>
            <a:r>
              <a:rPr lang="pl-PL" dirty="0" err="1"/>
              <a:t>Jaká</a:t>
            </a:r>
            <a:r>
              <a:rPr lang="pl-PL" dirty="0"/>
              <a:t> je </a:t>
            </a:r>
            <a:r>
              <a:rPr lang="pl-PL" dirty="0" err="1"/>
              <a:t>jeho</a:t>
            </a:r>
            <a:r>
              <a:rPr lang="pl-PL" dirty="0"/>
              <a:t> historie?</a:t>
            </a:r>
          </a:p>
          <a:p>
            <a:r>
              <a:rPr lang="pl-PL" dirty="0" err="1"/>
              <a:t>Kde</a:t>
            </a:r>
            <a:r>
              <a:rPr lang="pl-PL" dirty="0"/>
              <a:t> je </a:t>
            </a:r>
            <a:r>
              <a:rPr lang="pl-PL" dirty="0" err="1"/>
              <a:t>využíván</a:t>
            </a:r>
            <a:r>
              <a:rPr lang="pl-PL" dirty="0"/>
              <a:t>?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ACC12483-C257-EDA8-600D-EE246442D2F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5968132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199" y="188640"/>
            <a:ext cx="8229600" cy="1143000"/>
          </a:xfrm>
        </p:spPr>
        <p:txBody>
          <a:bodyPr/>
          <a:lstStyle/>
          <a:p>
            <a:r>
              <a:rPr lang="pl-PL" dirty="0" err="1"/>
              <a:t>Úkol</a:t>
            </a:r>
            <a:r>
              <a:rPr lang="pl-PL" dirty="0"/>
              <a:t> 2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442169"/>
            <a:ext cx="8229600" cy="4525963"/>
          </a:xfrm>
        </p:spPr>
        <p:txBody>
          <a:bodyPr>
            <a:normAutofit/>
          </a:bodyPr>
          <a:lstStyle/>
          <a:p>
            <a:r>
              <a:rPr lang="pl-PL" dirty="0" err="1"/>
              <a:t>Napište</a:t>
            </a:r>
            <a:r>
              <a:rPr lang="pl-PL" dirty="0"/>
              <a:t> </a:t>
            </a:r>
            <a:r>
              <a:rPr lang="pl-PL" dirty="0" err="1"/>
              <a:t>ve</a:t>
            </a:r>
            <a:r>
              <a:rPr lang="pl-PL" dirty="0"/>
              <a:t> SW e-mail </a:t>
            </a:r>
            <a:r>
              <a:rPr lang="pl-PL" dirty="0" err="1"/>
              <a:t>svému</a:t>
            </a:r>
            <a:r>
              <a:rPr lang="pl-PL" dirty="0"/>
              <a:t> </a:t>
            </a:r>
            <a:r>
              <a:rPr lang="pl-PL" dirty="0" err="1"/>
              <a:t>spolužákovi</a:t>
            </a:r>
            <a:r>
              <a:rPr lang="pl-PL" dirty="0"/>
              <a:t> </a:t>
            </a:r>
            <a:r>
              <a:rPr lang="pl-PL" dirty="0" err="1"/>
              <a:t>nebo</a:t>
            </a:r>
            <a:r>
              <a:rPr lang="pl-PL" dirty="0"/>
              <a:t> </a:t>
            </a:r>
            <a:r>
              <a:rPr lang="pl-PL" dirty="0" err="1"/>
              <a:t>spolužačce</a:t>
            </a:r>
            <a:r>
              <a:rPr lang="pl-PL" dirty="0"/>
              <a:t>, </a:t>
            </a:r>
            <a:r>
              <a:rPr lang="pl-PL" dirty="0" err="1"/>
              <a:t>který</a:t>
            </a:r>
            <a:r>
              <a:rPr lang="pl-PL" dirty="0"/>
              <a:t> informuje o </a:t>
            </a:r>
            <a:r>
              <a:rPr lang="pl-PL" dirty="0" err="1"/>
              <a:t>třídním</a:t>
            </a:r>
            <a:r>
              <a:rPr lang="pl-PL" dirty="0"/>
              <a:t> </a:t>
            </a:r>
            <a:r>
              <a:rPr lang="pl-PL" dirty="0" err="1"/>
              <a:t>setkání</a:t>
            </a:r>
            <a:r>
              <a:rPr lang="pl-PL" dirty="0"/>
              <a:t>.</a:t>
            </a:r>
          </a:p>
          <a:p>
            <a:r>
              <a:rPr lang="pl-PL" dirty="0" err="1"/>
              <a:t>Napište</a:t>
            </a:r>
            <a:r>
              <a:rPr lang="pl-PL" dirty="0"/>
              <a:t> </a:t>
            </a:r>
            <a:r>
              <a:rPr lang="pl-PL" dirty="0" err="1"/>
              <a:t>informaci</a:t>
            </a:r>
            <a:r>
              <a:rPr lang="pl-PL" dirty="0"/>
              <a:t> o </a:t>
            </a:r>
            <a:r>
              <a:rPr lang="pl-PL" dirty="0" err="1"/>
              <a:t>důležité</a:t>
            </a:r>
            <a:r>
              <a:rPr lang="pl-PL" dirty="0"/>
              <a:t> </a:t>
            </a:r>
            <a:r>
              <a:rPr lang="pl-PL" dirty="0" err="1"/>
              <a:t>události</a:t>
            </a:r>
            <a:r>
              <a:rPr lang="pl-PL" dirty="0"/>
              <a:t> </a:t>
            </a:r>
            <a:r>
              <a:rPr lang="pl-PL" dirty="0" err="1"/>
              <a:t>ve</a:t>
            </a:r>
            <a:r>
              <a:rPr lang="pl-PL" dirty="0"/>
              <a:t> </a:t>
            </a:r>
            <a:r>
              <a:rPr lang="pl-PL" dirty="0" err="1"/>
              <a:t>škole</a:t>
            </a:r>
            <a:r>
              <a:rPr lang="pl-PL" dirty="0"/>
              <a:t>, </a:t>
            </a:r>
            <a:r>
              <a:rPr lang="pl-PL" dirty="0" err="1"/>
              <a:t>například</a:t>
            </a:r>
            <a:r>
              <a:rPr lang="pl-PL" dirty="0"/>
              <a:t> o </a:t>
            </a:r>
            <a:r>
              <a:rPr lang="pl-PL" dirty="0" err="1"/>
              <a:t>maskovém</a:t>
            </a:r>
            <a:r>
              <a:rPr lang="pl-PL" dirty="0"/>
              <a:t> </a:t>
            </a:r>
            <a:r>
              <a:rPr lang="pl-PL" dirty="0" err="1"/>
              <a:t>plese</a:t>
            </a:r>
            <a:r>
              <a:rPr lang="pl-PL" dirty="0"/>
              <a:t>, </a:t>
            </a:r>
            <a:r>
              <a:rPr lang="pl-PL" dirty="0" err="1"/>
              <a:t>prvním</a:t>
            </a:r>
            <a:r>
              <a:rPr lang="pl-PL" dirty="0"/>
              <a:t> dni jara </a:t>
            </a:r>
            <a:r>
              <a:rPr lang="pl-PL" dirty="0" err="1"/>
              <a:t>nebo</a:t>
            </a:r>
            <a:r>
              <a:rPr lang="pl-PL" dirty="0"/>
              <a:t> o </a:t>
            </a:r>
            <a:r>
              <a:rPr lang="pl-PL" dirty="0" err="1"/>
              <a:t>setkání</a:t>
            </a:r>
            <a:r>
              <a:rPr lang="pl-PL" dirty="0"/>
              <a:t> </a:t>
            </a:r>
            <a:r>
              <a:rPr lang="pl-PL" dirty="0" err="1"/>
              <a:t>rodičů</a:t>
            </a:r>
            <a:r>
              <a:rPr lang="pl-PL" dirty="0"/>
              <a:t>.</a:t>
            </a:r>
          </a:p>
          <a:p>
            <a:r>
              <a:rPr lang="pl-PL" dirty="0" err="1"/>
              <a:t>Vytvořte</a:t>
            </a:r>
            <a:r>
              <a:rPr lang="pl-PL" dirty="0"/>
              <a:t> </a:t>
            </a:r>
            <a:r>
              <a:rPr lang="pl-PL" dirty="0" err="1"/>
              <a:t>prezentaci</a:t>
            </a:r>
            <a:r>
              <a:rPr lang="pl-PL" dirty="0"/>
              <a:t> pro </a:t>
            </a:r>
            <a:r>
              <a:rPr lang="pl-PL" dirty="0" err="1"/>
              <a:t>výuku</a:t>
            </a:r>
            <a:r>
              <a:rPr lang="pl-PL" dirty="0"/>
              <a:t> </a:t>
            </a:r>
            <a:r>
              <a:rPr lang="pl-PL" dirty="0" err="1"/>
              <a:t>znakového</a:t>
            </a:r>
            <a:r>
              <a:rPr lang="pl-PL" dirty="0"/>
              <a:t> </a:t>
            </a:r>
            <a:r>
              <a:rPr lang="pl-PL" dirty="0" err="1"/>
              <a:t>písma</a:t>
            </a:r>
            <a:r>
              <a:rPr lang="pl-PL" dirty="0"/>
              <a:t>, </a:t>
            </a:r>
            <a:r>
              <a:rPr lang="pl-PL" dirty="0" err="1"/>
              <a:t>která</a:t>
            </a:r>
            <a:r>
              <a:rPr lang="pl-PL" dirty="0"/>
              <a:t> </a:t>
            </a:r>
            <a:r>
              <a:rPr lang="pl-PL" dirty="0" err="1"/>
              <a:t>využívá</a:t>
            </a:r>
            <a:r>
              <a:rPr lang="pl-PL" dirty="0"/>
              <a:t> </a:t>
            </a:r>
            <a:r>
              <a:rPr lang="pl-PL" dirty="0" err="1"/>
              <a:t>kresby</a:t>
            </a:r>
            <a:r>
              <a:rPr lang="pl-PL" dirty="0"/>
              <a:t> </a:t>
            </a:r>
            <a:r>
              <a:rPr lang="pl-PL" dirty="0" err="1"/>
              <a:t>nebo</a:t>
            </a:r>
            <a:r>
              <a:rPr lang="pl-PL" dirty="0"/>
              <a:t> </a:t>
            </a:r>
            <a:r>
              <a:rPr lang="pl-PL" dirty="0" err="1"/>
              <a:t>jiné</a:t>
            </a:r>
            <a:r>
              <a:rPr lang="pl-PL" dirty="0"/>
              <a:t> </a:t>
            </a:r>
            <a:r>
              <a:rPr lang="pl-PL" dirty="0" err="1"/>
              <a:t>plastické</a:t>
            </a:r>
            <a:r>
              <a:rPr lang="pl-PL" dirty="0"/>
              <a:t> </a:t>
            </a:r>
            <a:r>
              <a:rPr lang="pl-PL" dirty="0" err="1"/>
              <a:t>techniky</a:t>
            </a:r>
            <a:r>
              <a:rPr lang="pl-PL" dirty="0"/>
              <a:t>.</a:t>
            </a:r>
          </a:p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F0D61645-620C-42E9-0F6B-64DE33C7CB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5968132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1170</Words>
  <Application>Microsoft Office PowerPoint</Application>
  <PresentationFormat>Pokaz na ekranie (4:3)</PresentationFormat>
  <Paragraphs>173</Paragraphs>
  <Slides>32</Slides>
  <Notes>7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32</vt:i4>
      </vt:variant>
    </vt:vector>
  </HeadingPairs>
  <TitlesOfParts>
    <vt:vector size="39" baseType="lpstr">
      <vt:lpstr>Arial</vt:lpstr>
      <vt:lpstr>Bookman Old Style</vt:lpstr>
      <vt:lpstr>Calibri</vt:lpstr>
      <vt:lpstr>Franklin Gothic Book</vt:lpstr>
      <vt:lpstr>Times New Roman</vt:lpstr>
      <vt:lpstr>Wingdings</vt:lpstr>
      <vt:lpstr>Motyw pakietu Office</vt:lpstr>
      <vt:lpstr>Sign Writing</vt:lpstr>
      <vt:lpstr>Způsob zápisu jazyka neslyšících</vt:lpstr>
      <vt:lpstr>Obsah</vt:lpstr>
      <vt:lpstr>Úvod</vt:lpstr>
      <vt:lpstr>Úvod </vt:lpstr>
      <vt:lpstr>Úvod </vt:lpstr>
      <vt:lpstr>Úkoly </vt:lpstr>
      <vt:lpstr>Úkol 1</vt:lpstr>
      <vt:lpstr>Úkol 2</vt:lpstr>
      <vt:lpstr>Proces: </vt:lpstr>
      <vt:lpstr>Proces: </vt:lpstr>
      <vt:lpstr>Proces: </vt:lpstr>
      <vt:lpstr>Seznamte se s základy SW</vt:lpstr>
      <vt:lpstr>Prezentacja programu PowerPoint</vt:lpstr>
      <vt:lpstr>SignWriting není obrazovým písmem, ale má fonetický charakter</vt:lpstr>
      <vt:lpstr>Perspektivní</vt:lpstr>
      <vt:lpstr>Základní symboly SW</vt:lpstr>
      <vt:lpstr>Základní symboly SW </vt:lpstr>
      <vt:lpstr>Kontakt – dotek </vt:lpstr>
      <vt:lpstr>Kontakt - rukojeť</vt:lpstr>
      <vt:lpstr>Symboly pohybu</vt:lpstr>
      <vt:lpstr>Symboly pohybu</vt:lpstr>
      <vt:lpstr>SW na internetu SW edit - program pro zápis www.signwriting.org www.signbank.org www.signwriting.pl  http://www.signbank.org/wiki/index.php?title=Main_Page#About_this_Wiki  </vt:lpstr>
      <vt:lpstr>Hodnocení:</vt:lpstr>
      <vt:lpstr>Hodnocení:</vt:lpstr>
      <vt:lpstr>Hodnocení:</vt:lpstr>
      <vt:lpstr>Závěr:</vt:lpstr>
      <vt:lpstr>Závěr:</vt:lpstr>
      <vt:lpstr> Průvodce učitele: </vt:lpstr>
      <vt:lpstr>Průvodce učitele:</vt:lpstr>
      <vt:lpstr>Hodně štěstí!!</vt:lpstr>
      <vt:lpstr>Prezentacja programu PowerPoint</vt:lpstr>
    </vt:vector>
  </TitlesOfParts>
  <Company>wiater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WQ  o sw</dc:title>
  <dc:creator>Kasia</dc:creator>
  <cp:lastModifiedBy>xx xx</cp:lastModifiedBy>
  <cp:revision>25</cp:revision>
  <dcterms:created xsi:type="dcterms:W3CDTF">2017-10-04T16:14:31Z</dcterms:created>
  <dcterms:modified xsi:type="dcterms:W3CDTF">2025-05-13T12:49:05Z</dcterms:modified>
</cp:coreProperties>
</file>