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3" r:id="rId3"/>
    <p:sldId id="275" r:id="rId4"/>
    <p:sldId id="274" r:id="rId5"/>
    <p:sldId id="270" r:id="rId6"/>
    <p:sldId id="272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67" r:id="rId16"/>
    <p:sldId id="268" r:id="rId17"/>
    <p:sldId id="289" r:id="rId18"/>
    <p:sldId id="271" r:id="rId19"/>
    <p:sldId id="290" r:id="rId20"/>
    <p:sldId id="269" r:id="rId21"/>
    <p:sldId id="284" r:id="rId22"/>
    <p:sldId id="287" r:id="rId23"/>
    <p:sldId id="288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92" r:id="rId32"/>
    <p:sldId id="291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3" autoAdjust="0"/>
    <p:restoredTop sz="94660"/>
  </p:normalViewPr>
  <p:slideViewPr>
    <p:cSldViewPr>
      <p:cViewPr varScale="1">
        <p:scale>
          <a:sx n="78" d="100"/>
          <a:sy n="78" d="100"/>
        </p:scale>
        <p:origin x="191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39706-EA91-4D19-BF09-4006734B667E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AFB24-7542-436F-96B3-0980565BD92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02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451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727ADF-F333-4641-82A1-2B4A6731AA86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5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65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85ED3-FDCB-41F8-9742-9E806F0E901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54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86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8C5483-5B67-4676-A267-7812A98D7EEC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29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373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D6ED1B-6CC6-439D-B2A5-F9E1CAB7DDBF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96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57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E93060-529C-4C4B-908C-0B98D4BE3B6B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59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782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135E97-A408-49BC-BE1D-B46FB351B96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63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987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2B53A9-6168-463A-90A9-6BB82A684E05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78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89D89-B164-4ADD-9B61-B5F19D4C0A46}" type="datetimeFigureOut">
              <a:rPr lang="pl-PL" smtClean="0"/>
              <a:pPr/>
              <a:t>06.05.2025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Relationship Id="rId9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emf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jpeg"/><Relationship Id="rId4" Type="http://schemas.openxmlformats.org/officeDocument/2006/relationships/image" Target="../media/image23.png"/><Relationship Id="rId9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bank.org/" TargetMode="External"/><Relationship Id="rId2" Type="http://schemas.openxmlformats.org/officeDocument/2006/relationships/hyperlink" Target="http://www.signwriting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signbank.org/wiki/index.php?title=Main_Page#About_this_Wiki" TargetMode="External"/><Relationship Id="rId4" Type="http://schemas.openxmlformats.org/officeDocument/2006/relationships/hyperlink" Target="http://www.signwriting.pl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http://1.1.1.2/bmi/upload.wikimedia.org/wikipedia/commons/c/c0/SGN-PL_SW_uwaga,_uwa%C5%BCa%C4%87.PNG" TargetMode="External"/><Relationship Id="rId5" Type="http://schemas.openxmlformats.org/officeDocument/2006/relationships/image" Target="../media/image33.png"/><Relationship Id="rId4" Type="http://schemas.openxmlformats.org/officeDocument/2006/relationships/image" Target="http://1.1.1.3/bmi/upload.wikimedia.org/wikipedia/commons/3/32/SGN-PL_SW_dzi%C4%99kowa%C4%87.PN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6600" dirty="0" err="1"/>
              <a:t>Sign</a:t>
            </a:r>
            <a:r>
              <a:rPr lang="pl-PL" sz="6600" dirty="0"/>
              <a:t> </a:t>
            </a:r>
            <a:r>
              <a:rPr lang="pl-PL" sz="6600" dirty="0" err="1"/>
              <a:t>Writing</a:t>
            </a:r>
            <a:endParaRPr lang="pl-PL" sz="6600" i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A9990CB6-E86D-12B8-CB08-33605FEA77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04664"/>
            <a:ext cx="6084168" cy="12764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>
          <a:xfrm>
            <a:off x="1059656" y="492126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>
                <a:solidFill>
                  <a:srgbClr val="FF0000"/>
                </a:solidFill>
              </a:rPr>
              <a:t>Podstawowe symbole SW</a:t>
            </a:r>
          </a:p>
        </p:txBody>
      </p:sp>
      <p:sp>
        <p:nvSpPr>
          <p:cNvPr id="33795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1438" y="1773238"/>
            <a:ext cx="6380162" cy="272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3797" name="pole tekstowe 4"/>
          <p:cNvSpPr txBox="1">
            <a:spLocks noChangeArrowheads="1"/>
          </p:cNvSpPr>
          <p:nvPr/>
        </p:nvSpPr>
        <p:spPr bwMode="auto">
          <a:xfrm>
            <a:off x="1547813" y="5013325"/>
            <a:ext cx="6337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>
                <a:latin typeface="Calibri" pitchFamily="34" charset="0"/>
              </a:rPr>
              <a:t>PIĘŚĆ                                         KÓŁKO                            DŁOŃ PŁASKA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7929239-24A6-5771-6DF0-7790A096BB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608726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1"/>
          <p:cNvSpPr>
            <a:spLocks noGrp="1"/>
          </p:cNvSpPr>
          <p:nvPr>
            <p:ph type="title"/>
          </p:nvPr>
        </p:nvSpPr>
        <p:spPr>
          <a:xfrm>
            <a:off x="1119187" y="638842"/>
            <a:ext cx="7024687" cy="901700"/>
          </a:xfrm>
        </p:spPr>
        <p:txBody>
          <a:bodyPr/>
          <a:lstStyle/>
          <a:p>
            <a:pPr eaLnBrk="1" hangingPunct="1"/>
            <a:r>
              <a:rPr lang="pl-PL" dirty="0"/>
              <a:t>Podstawowe symbole SW </a:t>
            </a:r>
          </a:p>
        </p:txBody>
      </p:sp>
      <p:sp>
        <p:nvSpPr>
          <p:cNvPr id="34819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4820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3725" y="4724400"/>
            <a:ext cx="587533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Obraz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050" y="1951038"/>
            <a:ext cx="5160963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C2CFB439-1E85-75FB-7F0D-2167339B91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2536466" y="280989"/>
            <a:ext cx="3506788" cy="1058862"/>
          </a:xfrm>
        </p:spPr>
        <p:txBody>
          <a:bodyPr/>
          <a:lstStyle/>
          <a:p>
            <a:pPr eaLnBrk="1" hangingPunct="1"/>
            <a:r>
              <a:rPr lang="pl-PL" sz="3700" dirty="0"/>
              <a:t>Kontakt – dotyk </a:t>
            </a:r>
          </a:p>
        </p:txBody>
      </p:sp>
      <p:pic>
        <p:nvPicPr>
          <p:cNvPr id="37891" name="Obraz 1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1186" y="531813"/>
            <a:ext cx="79057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5" descr="warszaw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5113" y="1339851"/>
            <a:ext cx="11430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3" descr="Warszaw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58890" y="2063750"/>
            <a:ext cx="10001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Franklin Gothic Book" pitchFamily="34" charset="0"/>
            </a:endParaRPr>
          </a:p>
        </p:txBody>
      </p:sp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685800" y="1992313"/>
            <a:ext cx="1454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lang="pl-PL" sz="800">
              <a:latin typeface="Calibri" pitchFamily="34" charset="0"/>
              <a:ea typeface="Calibri" pitchFamily="34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</a:rPr>
              <a:t>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6" name="Rectangle 9"/>
          <p:cNvSpPr>
            <a:spLocks noChangeArrowheads="1"/>
          </p:cNvSpPr>
          <p:nvPr/>
        </p:nvSpPr>
        <p:spPr bwMode="auto">
          <a:xfrm>
            <a:off x="685800" y="4395788"/>
            <a:ext cx="703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7" name="Rectangle 10"/>
          <p:cNvSpPr>
            <a:spLocks noChangeArrowheads="1"/>
          </p:cNvSpPr>
          <p:nvPr/>
        </p:nvSpPr>
        <p:spPr bwMode="auto">
          <a:xfrm>
            <a:off x="685800" y="4995863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		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>
          <a:xfrm>
            <a:off x="1929234" y="3220244"/>
            <a:ext cx="4298950" cy="931862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pl-PL" dirty="0"/>
              <a:t>Kontakt – uderzenie </a:t>
            </a:r>
          </a:p>
        </p:txBody>
      </p:sp>
      <p:pic>
        <p:nvPicPr>
          <p:cNvPr id="378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8124" y="4079875"/>
            <a:ext cx="116522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Obraz 13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29703" y="4418668"/>
            <a:ext cx="7810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1" name="Obraz 15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3589" y="3429000"/>
            <a:ext cx="639763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E3480DD2-A770-4A67-ED22-39306292F2F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543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2112962" y="290512"/>
            <a:ext cx="4065587" cy="1203325"/>
          </a:xfrm>
        </p:spPr>
        <p:txBody>
          <a:bodyPr/>
          <a:lstStyle/>
          <a:p>
            <a:pPr eaLnBrk="1" hangingPunct="1"/>
            <a:r>
              <a:rPr lang="pl-PL" sz="3700" dirty="0"/>
              <a:t>Kontakt - uchwyt</a:t>
            </a:r>
          </a:p>
        </p:txBody>
      </p:sp>
      <p:pic>
        <p:nvPicPr>
          <p:cNvPr id="38915" name="Obraz 1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2546" y="611872"/>
            <a:ext cx="879475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3" descr="dziewczyn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0277" y="1664672"/>
            <a:ext cx="863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4" descr="DZIEWCZYNA kop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09850" y="1433513"/>
            <a:ext cx="13620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457200" y="303213"/>
            <a:ext cx="703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920" name="Tytuł 1"/>
          <p:cNvSpPr txBox="1">
            <a:spLocks/>
          </p:cNvSpPr>
          <p:nvPr/>
        </p:nvSpPr>
        <p:spPr bwMode="auto">
          <a:xfrm>
            <a:off x="2142744" y="3022907"/>
            <a:ext cx="48768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3700" dirty="0">
                <a:latin typeface="Constantia" pitchFamily="18" charset="0"/>
              </a:rPr>
              <a:t>Kontakt – „pomiędzy”</a:t>
            </a:r>
          </a:p>
        </p:txBody>
      </p:sp>
      <p:pic>
        <p:nvPicPr>
          <p:cNvPr id="38921" name="Obraz 15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37859" y="3381682"/>
            <a:ext cx="7048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Picture 3" descr="interne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57740" y="4385953"/>
            <a:ext cx="86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Picture 4" descr="INTERNET kopi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09850" y="4186543"/>
            <a:ext cx="13446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46A9518A-D8EB-A311-F068-A57026641BA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188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>
                <a:solidFill>
                  <a:srgbClr val="FF0000"/>
                </a:solidFill>
              </a:rPr>
              <a:t>Symbole ruchu 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601119"/>
            <a:ext cx="329723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pole tekstowe 3"/>
          <p:cNvSpPr txBox="1">
            <a:spLocks noChangeArrowheads="1"/>
          </p:cNvSpPr>
          <p:nvPr/>
        </p:nvSpPr>
        <p:spPr bwMode="auto">
          <a:xfrm>
            <a:off x="1763688" y="1947838"/>
            <a:ext cx="6480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ruch do góry                                                    ruch   do przodu</a:t>
            </a: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75" y="2549679"/>
            <a:ext cx="307022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pole tekstowe 4"/>
          <p:cNvSpPr txBox="1">
            <a:spLocks noChangeArrowheads="1"/>
          </p:cNvSpPr>
          <p:nvPr/>
        </p:nvSpPr>
        <p:spPr bwMode="auto">
          <a:xfrm>
            <a:off x="3131840" y="4836395"/>
            <a:ext cx="467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strzałka czarna = prawa ręka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BFF25499-19FA-3B5B-BC65-98D5528AB2B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03567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1142613" y="628415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>
                <a:solidFill>
                  <a:srgbClr val="FF0000"/>
                </a:solidFill>
              </a:rPr>
              <a:t>Symbole ruchu </a:t>
            </a:r>
          </a:p>
        </p:txBody>
      </p:sp>
      <p:sp>
        <p:nvSpPr>
          <p:cNvPr id="40963" name="pole tekstowe 3"/>
          <p:cNvSpPr txBox="1">
            <a:spLocks noChangeArrowheads="1"/>
          </p:cNvSpPr>
          <p:nvPr/>
        </p:nvSpPr>
        <p:spPr bwMode="auto">
          <a:xfrm>
            <a:off x="1731165" y="2008070"/>
            <a:ext cx="6480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     ruch do góry                                            ruch    do przodu</a:t>
            </a:r>
          </a:p>
        </p:txBody>
      </p:sp>
      <p:sp>
        <p:nvSpPr>
          <p:cNvPr id="40964" name="pole tekstowe 4"/>
          <p:cNvSpPr txBox="1">
            <a:spLocks noChangeArrowheads="1"/>
          </p:cNvSpPr>
          <p:nvPr/>
        </p:nvSpPr>
        <p:spPr bwMode="auto">
          <a:xfrm>
            <a:off x="2987824" y="4919161"/>
            <a:ext cx="467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        strzałka biała = lewa ręka</a:t>
            </a:r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0925" y="2655887"/>
            <a:ext cx="3411537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65784" y="2708920"/>
            <a:ext cx="3440508" cy="174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42B08C3D-4BF5-9055-B69E-07BC4C8753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099050"/>
          </a:xfrm>
        </p:spPr>
        <p:txBody>
          <a:bodyPr>
            <a:normAutofit fontScale="90000"/>
          </a:bodyPr>
          <a:lstStyle/>
          <a:p>
            <a:r>
              <a:rPr lang="pl-PL" sz="5400" b="1" dirty="0"/>
              <a:t>SW w </a:t>
            </a:r>
            <a:r>
              <a:rPr lang="pl-PL" sz="5400" b="1" dirty="0" err="1"/>
              <a:t>internecie</a:t>
            </a:r>
            <a:br>
              <a:rPr lang="pl-PL" sz="5400" dirty="0"/>
            </a:br>
            <a:r>
              <a:rPr lang="pl-PL" sz="4000" dirty="0"/>
              <a:t>SW </a:t>
            </a:r>
            <a:r>
              <a:rPr lang="pl-PL" sz="4000" dirty="0" err="1"/>
              <a:t>edit</a:t>
            </a:r>
            <a:r>
              <a:rPr lang="pl-PL" sz="4000" dirty="0"/>
              <a:t>-program do zapisu</a:t>
            </a:r>
            <a:br>
              <a:rPr lang="pl-PL" sz="4000" dirty="0"/>
            </a:br>
            <a:r>
              <a:rPr lang="pl-PL" sz="4000" dirty="0">
                <a:hlinkClick r:id="rId2"/>
              </a:rPr>
              <a:t>www.signwriting.org</a:t>
            </a:r>
            <a:br>
              <a:rPr lang="pl-PL" sz="4000" dirty="0"/>
            </a:br>
            <a:r>
              <a:rPr lang="pl-PL" sz="4000" dirty="0">
                <a:hlinkClick r:id="rId3"/>
              </a:rPr>
              <a:t>www.signbank.org</a:t>
            </a:r>
            <a:br>
              <a:rPr lang="pl-PL" sz="4000" dirty="0"/>
            </a:br>
            <a:r>
              <a:rPr lang="pl-PL" sz="4000" dirty="0">
                <a:hlinkClick r:id="rId4"/>
              </a:rPr>
              <a:t>www.signwriting.pl</a:t>
            </a:r>
            <a:br>
              <a:rPr lang="pl-PL" sz="4000" dirty="0"/>
            </a:br>
            <a:r>
              <a:rPr lang="pl-PL" sz="3100" dirty="0">
                <a:latin typeface="Calibri" pitchFamily="34" charset="0"/>
                <a:hlinkClick r:id="rId5"/>
              </a:rPr>
              <a:t>http://www.signbank.org/wiki/index.php?title=Main_Page#About_this_Wiki </a:t>
            </a:r>
            <a:br>
              <a:rPr lang="pl-PL" sz="5400" dirty="0"/>
            </a:b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C9DAA3A-6A68-C999-07CB-5E5A178C739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725" y="602615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pl-PL" dirty="0"/>
              <a:t>Zapoznaj się z podstawami SW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430636"/>
            <a:ext cx="6400800" cy="1752600"/>
          </a:xfrm>
        </p:spPr>
        <p:txBody>
          <a:bodyPr/>
          <a:lstStyle/>
          <a:p>
            <a:r>
              <a:rPr lang="pl-PL" dirty="0"/>
              <a:t>Więcej informacji  na stronach internetowych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B8F95C4-DA8E-97D3-F9D5-9554A09C7C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1315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pl-PL" dirty="0"/>
              <a:t>Waszym zadaniem będzie przygotowanie w zespołach dwuosobowych </a:t>
            </a:r>
            <a:r>
              <a:rPr lang="pl-PL"/>
              <a:t>krótkich treści </a:t>
            </a:r>
            <a:r>
              <a:rPr lang="pl-PL" dirty="0"/>
              <a:t>zapisanych w SW  na komputerze w formie prezentacji lub na papierze.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8211F52-C989-DB74-E3C9-374CE4E423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079765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  Poszukaj informacji co to jest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endParaRPr lang="pl-PL" dirty="0"/>
          </a:p>
          <a:p>
            <a:r>
              <a:rPr lang="pl-PL" dirty="0"/>
              <a:t>  Jak jest jego historia </a:t>
            </a:r>
          </a:p>
          <a:p>
            <a:r>
              <a:rPr lang="pl-PL" dirty="0"/>
              <a:t>  Gdzie jest wykorzystywany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54696BF-FE79-4AC7-D071-4D686B28BB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zapisu języka głuchych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Projekt przeznaczony dla uczniów niesłyszących w ramach zajęć  komunikacji społecznej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62A65B9-5A71-32CF-C7C4-237EA2DA62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3011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Napisz w SW maila do kolegi lub koleżanki informującego o spotkaniu klasowym </a:t>
            </a:r>
          </a:p>
          <a:p>
            <a:r>
              <a:rPr lang="pl-PL" dirty="0"/>
              <a:t>Napisz informację  o jakimś ważnym wydarzeniu szkolnym np. bal maskowy, pierwszy dzień wiosny , spotkaniu rodziców </a:t>
            </a:r>
          </a:p>
          <a:p>
            <a:r>
              <a:rPr lang="pl-PL" dirty="0"/>
              <a:t>Opracuj prezentację do nauki pisma migowego wykorzystując rysunki lub inne techniki</a:t>
            </a:r>
            <a:r>
              <a:rPr lang="pl-PL" sz="2800" dirty="0"/>
              <a:t> </a:t>
            </a:r>
            <a:r>
              <a:rPr lang="pl-PL" dirty="0"/>
              <a:t>plastyczne .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9F67B7E-EFA6-E291-DDF0-BDBB9FBC94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1214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u="sng" dirty="0"/>
              <a:t>Każda prezentacja powinna zawierać:</a:t>
            </a:r>
          </a:p>
          <a:p>
            <a:pPr marL="0" indent="0">
              <a:buNone/>
            </a:pPr>
            <a:r>
              <a:rPr lang="pl-PL" dirty="0"/>
              <a:t>1. Imię i nazwisko autorów</a:t>
            </a:r>
          </a:p>
          <a:p>
            <a:pPr marL="0" indent="0">
              <a:buNone/>
            </a:pPr>
            <a:r>
              <a:rPr lang="pl-PL" dirty="0"/>
              <a:t>2. Temat  informacji lub opowiadania.</a:t>
            </a:r>
          </a:p>
          <a:p>
            <a:pPr marL="0" indent="0">
              <a:buNone/>
            </a:pPr>
            <a:r>
              <a:rPr lang="pl-PL" dirty="0"/>
              <a:t>3. Zapis informacji lub opowiadania wykorzystując tylko symbole SW korzystając ze słownika w Internecie lub wykonajcie ten zapis ręcznie.</a:t>
            </a:r>
          </a:p>
          <a:p>
            <a:pPr marL="0" indent="0">
              <a:buNone/>
            </a:pPr>
            <a:r>
              <a:rPr lang="pl-PL" dirty="0"/>
              <a:t>3. Efektem końcowym waszej wspólnej pracy będzie umieszczenie waszego opowiadania na stronie szkoły i w gazetce szkolnej.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B99543E-DE85-6772-247B-BE2EB12BA0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2615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365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Uczniowie mają czas na opracowanie i przedstawienie projektu trzy tygodnie:</a:t>
            </a:r>
          </a:p>
          <a:p>
            <a:r>
              <a:rPr lang="pl-PL" sz="2800" dirty="0"/>
              <a:t>Plan pracy:</a:t>
            </a: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309372"/>
              </p:ext>
            </p:extLst>
          </p:nvPr>
        </p:nvGraphicFramePr>
        <p:xfrm>
          <a:off x="683568" y="3140968"/>
          <a:ext cx="7776864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9641">
                <a:tc>
                  <a:txBody>
                    <a:bodyPr/>
                    <a:lstStyle/>
                    <a:p>
                      <a:r>
                        <a:rPr lang="pl-PL" sz="2400" dirty="0"/>
                        <a:t>Pierwszy tydzień: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063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Zapoznanie z zakresem zadań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Rozdzielenie zagadnień do opracowania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Zapoznanie ze źródłami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Poszukanie informacji na temat powstania </a:t>
                      </a:r>
                      <a:r>
                        <a:rPr lang="pl-PL" sz="2000" baseline="0" dirty="0" err="1"/>
                        <a:t>Sign</a:t>
                      </a:r>
                      <a:r>
                        <a:rPr lang="pl-PL" sz="2000" baseline="0" dirty="0"/>
                        <a:t> </a:t>
                      </a:r>
                      <a:r>
                        <a:rPr lang="pl-PL" sz="2000" baseline="0" dirty="0" err="1"/>
                        <a:t>Writingu</a:t>
                      </a:r>
                      <a:endParaRPr lang="pl-PL" sz="20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Opracowanie wspólnego tematu opowiadania lub informacji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E85F67CE-AA74-F79F-626E-0896B0463D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3937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763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Proces: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854871"/>
              </p:ext>
            </p:extLst>
          </p:nvPr>
        </p:nvGraphicFramePr>
        <p:xfrm>
          <a:off x="457200" y="1600200"/>
          <a:ext cx="8229600" cy="2163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454">
                <a:tc>
                  <a:txBody>
                    <a:bodyPr/>
                    <a:lstStyle/>
                    <a:p>
                      <a:r>
                        <a:rPr lang="pl-PL" sz="2400" dirty="0"/>
                        <a:t>Drugi tydzień: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35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/>
                        <a:t>Przeglądnięcie w parach zebranych</a:t>
                      </a:r>
                      <a:r>
                        <a:rPr lang="pl-PL" sz="2000" baseline="0" dirty="0"/>
                        <a:t> informacji dotyczących tematyki opowiadania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Opracowanie prezentacji zawierającej poprawność gramatyczną  i odpowiedni dobór znaków SW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Przygotowanie prezentacji o historii </a:t>
                      </a:r>
                      <a:r>
                        <a:rPr lang="pl-PL" sz="2000" baseline="0" dirty="0" err="1"/>
                        <a:t>Sign</a:t>
                      </a:r>
                      <a:r>
                        <a:rPr lang="pl-PL" sz="2000" baseline="0" dirty="0"/>
                        <a:t> </a:t>
                      </a:r>
                      <a:r>
                        <a:rPr lang="pl-PL" sz="2000" baseline="0" dirty="0" err="1"/>
                        <a:t>Writingu</a:t>
                      </a:r>
                      <a:endParaRPr lang="pl-PL" sz="20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269884"/>
              </p:ext>
            </p:extLst>
          </p:nvPr>
        </p:nvGraphicFramePr>
        <p:xfrm>
          <a:off x="467544" y="4149081"/>
          <a:ext cx="8208912" cy="1479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r>
                        <a:rPr lang="pl-PL" sz="2400" dirty="0"/>
                        <a:t>Trzeci tydzień: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Dopracowanie techniczne całej prezentacji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/>
                        <a:t>Prezentacja efektów swojej pracy na forum klasy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143E97D1-FE49-FF27-5092-A636E982D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5902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883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268194"/>
              </p:ext>
            </p:extLst>
          </p:nvPr>
        </p:nvGraphicFramePr>
        <p:xfrm>
          <a:off x="457200" y="1600200"/>
          <a:ext cx="8229600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</a:t>
                      </a:r>
                      <a:r>
                        <a:rPr lang="pl-PL" baseline="0" dirty="0"/>
                        <a:t> punktów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Zawartość merytoryczna</a:t>
                      </a:r>
                      <a:r>
                        <a:rPr lang="pl-PL" b="1" baseline="0" dirty="0"/>
                        <a:t> prezentacji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Informacja niepełna, często nie na temat. Wykorzystanie powierzchowne źródeł. Brak wszystkich obowiązkowych zagadnień. Niewielkie dostosowanie się do wspólnych ustaleń grupy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Opracowanie większości zagadnień zgodnie z tematem. Wykorzystanie źródeł powierzchownie.</a:t>
                      </a:r>
                    </a:p>
                    <a:p>
                      <a:r>
                        <a:rPr lang="pl-PL" dirty="0"/>
                        <a:t>Dostosowanie się w znacznej mierze do wspólnych ustaleń grupy.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Wyczerpujące opracowanie tematu. Pełne wykorzystanie podanych źródeł oraz innych informacji. Całkowite dostosowanie się do wspólnych ustaleń grupy.</a:t>
                      </a:r>
                    </a:p>
                    <a:p>
                      <a:endParaRPr lang="pl-PL" dirty="0"/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Wrażenia wizualne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Złe rozplanowanie elementów na slajdzie. Słabo czytelna praca, nieestetyczna. Zbyt dużo informacji</a:t>
                      </a:r>
                      <a:r>
                        <a:rPr lang="pl-PL" baseline="0" dirty="0"/>
                        <a:t> na slajdzie lub brak informacji.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Treść poprawnie rozmieszczona. Odpowiednia ilość slajdów, praca czytelna.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Przejrzysta, czytelna, estetyczna praca. Treść uporządkowana. Odpowiednio dobrane elementy graficzne. 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61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897967"/>
              </p:ext>
            </p:extLst>
          </p:nvPr>
        </p:nvGraphicFramePr>
        <p:xfrm>
          <a:off x="457200" y="160020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</a:t>
                      </a:r>
                      <a:r>
                        <a:rPr lang="pl-PL" baseline="0" dirty="0"/>
                        <a:t> punktów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Pokaz</a:t>
                      </a:r>
                      <a:r>
                        <a:rPr lang="pl-PL" b="1" baseline="0" dirty="0"/>
                        <a:t> - prezentacji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Praca tylko przeczytana (zamigana)przez ucznia, słaba znajomość</a:t>
                      </a:r>
                      <a:r>
                        <a:rPr lang="pl-PL" baseline="0" dirty="0"/>
                        <a:t> tematu, słownictwa. Brak odpowiedzi na pytania dodatkowe nauczyciela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Prezentacja częściowo przeczytana, częściowo samodzielnie</a:t>
                      </a:r>
                      <a:r>
                        <a:rPr lang="pl-PL" baseline="0" dirty="0"/>
                        <a:t> powiedziana (zamigana). Słabe odpowiedzi na pytania nauczyciela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Prezentacja przedstawiona samodzielnie, duża</a:t>
                      </a:r>
                      <a:r>
                        <a:rPr lang="pl-PL" baseline="0" dirty="0"/>
                        <a:t> znajomość tematu. Umiejętność odpowiedzi na pytania nauczyciela dotyczące prezentowanej tematyki</a:t>
                      </a:r>
                      <a:endParaRPr lang="pl-PL" dirty="0"/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Zaangażowanie par, oraz umiejętność współpracy </a:t>
                      </a:r>
                      <a:r>
                        <a:rPr lang="pl-PL" sz="1200" b="0" baseline="0" dirty="0"/>
                        <a:t>(w tej części zadania punkty przyznajemy biorąc pod uwagę zaangażowanie uczniów i ich indywidualne możliwości.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Niewielkie zaangażowanie w pracę.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Średnie zaangażowanie w pracę.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Duże</a:t>
                      </a:r>
                      <a:r>
                        <a:rPr lang="pl-PL" baseline="0" dirty="0"/>
                        <a:t> zaangażowanie, kreatywność i inicjowanie działań.</a:t>
                      </a:r>
                      <a:endParaRPr lang="pl-PL" dirty="0"/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124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 – </a:t>
            </a:r>
            <a:r>
              <a:rPr lang="pl-PL" dirty="0">
                <a:solidFill>
                  <a:srgbClr val="FF0000"/>
                </a:solidFill>
              </a:rPr>
              <a:t>ocenianie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378647"/>
              </p:ext>
            </p:extLst>
          </p:nvPr>
        </p:nvGraphicFramePr>
        <p:xfrm>
          <a:off x="395536" y="1556792"/>
          <a:ext cx="8229600" cy="367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PUNKTY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  <a:latin typeface="Times New Roman"/>
                        </a:rPr>
                        <a:t>OCENA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 &lt;2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Niedostateczna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4-3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Dopuszczająca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6-5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Dostateczna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8-7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Dobra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9-10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Bardzo Dobra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11-12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Celująca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1CEEF01A-BC68-027B-3442-3AC782B3A6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853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Konkluzja: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 czasie pisania tego zadania zdobyliście wiele wiadomości: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Poznaliście historię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Writingu</a:t>
            </a:r>
            <a:endParaRPr lang="pl-PL" dirty="0"/>
          </a:p>
          <a:p>
            <a:pPr>
              <a:buFont typeface="Wingdings" pitchFamily="2" charset="2"/>
              <a:buChar char="Ø"/>
            </a:pPr>
            <a:r>
              <a:rPr lang="pl-PL" dirty="0"/>
              <a:t>Poznaliście zasady pisma migowego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Poznaliście sposoby zapisu znaków migowych 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 nauczyliście się posługiwania pismem migowym i poznaliście reguły gramatyki PJM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0E764D8-EEF0-014A-A871-4B47FA2638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054" y="603935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159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Konkluzja: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Nauczyliście się korzystać ze z różnych źródeł internetowych oraz poznaliście zasady bezpiecznego korzystania z Internetu</a:t>
            </a:r>
          </a:p>
          <a:p>
            <a:r>
              <a:rPr lang="pl-PL" dirty="0"/>
              <a:t>Nauczyliście się trudnej sztuki kompromisu – czyli dogadania się w grupie, kiedy każdy z was ma inne zdanie</a:t>
            </a:r>
          </a:p>
          <a:p>
            <a:r>
              <a:rPr lang="pl-PL" dirty="0"/>
              <a:t>Poznaliście również sztukę współpracy w grupie rówieśników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B007916-17CB-5186-B3A2-4C22F9E476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79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Poradnik dla nauczyciela:</a:t>
            </a:r>
            <a:br>
              <a:rPr lang="pl-PL" dirty="0">
                <a:solidFill>
                  <a:srgbClr val="FF0000"/>
                </a:solidFill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1. Projekt ten może być dosyć trudny dla uczniów, muszą tu połączyć kilka wątków, nauczyciel powinien koordynować pracę uczniów i na poszczególnych etapach sprawdzać czy uczniowie sobie ze wszystkim radzą: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Zapoznanie uczniów z projektem jego zadaniami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Przeglądnięcie z uczniami wybranych źródeł internetowych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Pomoc uczniom w wypracowaniu wspólnych rozwiązań przy ustalaniu wspólnych rozwiązań  wyboru tematyki.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Pomoc uczniom w dopilnowaniu terminów, oraz pomoc o pomoc i współpracę nauczyciela języka migowego, informatyki.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D12BFB9-39ED-2A7C-1459-0F0587DA6D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3011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59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Spis treści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Wprowadzenie</a:t>
            </a:r>
          </a:p>
          <a:p>
            <a:pPr marL="0" indent="0">
              <a:buNone/>
            </a:pPr>
            <a:r>
              <a:rPr lang="pl-PL" dirty="0"/>
              <a:t>2. Zadania</a:t>
            </a:r>
          </a:p>
          <a:p>
            <a:pPr marL="0" indent="0">
              <a:buNone/>
            </a:pPr>
            <a:r>
              <a:rPr lang="pl-PL" dirty="0"/>
              <a:t>3. Proces</a:t>
            </a:r>
          </a:p>
          <a:p>
            <a:pPr marL="0" indent="0">
              <a:buNone/>
            </a:pPr>
            <a:r>
              <a:rPr lang="pl-PL" dirty="0"/>
              <a:t>4. Źródła</a:t>
            </a:r>
          </a:p>
          <a:p>
            <a:pPr marL="0" indent="0">
              <a:buNone/>
            </a:pPr>
            <a:r>
              <a:rPr lang="pl-PL" dirty="0"/>
              <a:t>5. Ewaluacja</a:t>
            </a:r>
          </a:p>
          <a:p>
            <a:pPr marL="0" indent="0">
              <a:buNone/>
            </a:pPr>
            <a:r>
              <a:rPr lang="pl-PL" dirty="0"/>
              <a:t>6. Konkluzja</a:t>
            </a:r>
          </a:p>
          <a:p>
            <a:pPr marL="0" indent="0">
              <a:buNone/>
            </a:pPr>
            <a:r>
              <a:rPr lang="pl-PL" dirty="0"/>
              <a:t>7. Poradnik dla nauczyciela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06C7572-8683-54E2-5BF5-480F080212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5902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Poradnik dla nauczyciela: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2. W tworzeniu prezentacji mogą uczniom pomagać rodzice, zwłaszcza w przeglądnięciu stron internetowych oraz wyborze odpowiednich informacji do prezentacji.</a:t>
            </a:r>
          </a:p>
          <a:p>
            <a:pPr marL="0" indent="0">
              <a:buNone/>
            </a:pPr>
            <a:r>
              <a:rPr lang="pl-PL" dirty="0"/>
              <a:t>3. Nauczyciel powinien zwrócić uczniom uwagę, aby przygotowywana przez nich prezentacja była przemyślana, tak, żeby mogli później w zrozumiały sposób zaprezentować ja na forum klasy.</a:t>
            </a:r>
          </a:p>
          <a:p>
            <a:pPr marL="0" indent="0">
              <a:buNone/>
            </a:pPr>
            <a:r>
              <a:rPr lang="pl-PL" dirty="0"/>
              <a:t>4. Nauczyciel może sam zdecydować o formie  prezentacji projektu. Forma prezentacji musi uwzględniać możliwości indywidualne uczniów.</a:t>
            </a:r>
          </a:p>
          <a:p>
            <a:pPr marL="0" indent="0">
              <a:buNone/>
            </a:pPr>
            <a:r>
              <a:rPr lang="pl-PL" dirty="0"/>
              <a:t>5. Na realizację projektu powinna być przeznaczone ok. 3 tygodni, czas ewentualnie można wydłużyć jeśli jest to konieczne.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A431173-BCD0-CC66-2F5B-B8564902F2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10669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217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69FC2DA7-C149-E7CC-C1D6-F357D30543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04014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1.1.1.3/bmi/upload.wikimedia.org/wikipedia/commons/3/32/SGN-PL_SW_dzi%C4%99kowa%C4%87.PNG">
            <a:extLst>
              <a:ext uri="{FF2B5EF4-FFF2-40B4-BE49-F238E27FC236}">
                <a16:creationId xmlns:a16="http://schemas.microsoft.com/office/drawing/2014/main" id="{DE1754C7-94E2-F3A1-40C8-C5C4BC6AA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691680" y="2276872"/>
            <a:ext cx="2139155" cy="169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Plik:SGN-PL SW uwaga, uważać.PNG">
            <a:extLst>
              <a:ext uri="{FF2B5EF4-FFF2-40B4-BE49-F238E27FC236}">
                <a16:creationId xmlns:a16="http://schemas.microsoft.com/office/drawing/2014/main" id="{244DA6A1-D887-0841-488D-50C5EE77E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4932040" y="2348880"/>
            <a:ext cx="3168352" cy="178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ytuł 1">
            <a:extLst>
              <a:ext uri="{FF2B5EF4-FFF2-40B4-BE49-F238E27FC236}">
                <a16:creationId xmlns:a16="http://schemas.microsoft.com/office/drawing/2014/main" id="{A2C99C6E-290B-28A7-8545-BD9432E37A86}"/>
              </a:ext>
            </a:extLst>
          </p:cNvPr>
          <p:cNvSpPr txBox="1">
            <a:spLocks/>
          </p:cNvSpPr>
          <p:nvPr/>
        </p:nvSpPr>
        <p:spPr>
          <a:xfrm>
            <a:off x="914400" y="7146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6000" dirty="0"/>
              <a:t>Dziękuję za uwagę!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427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88727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7870CF9-00B8-B385-56CF-D745F74A90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92696"/>
            <a:ext cx="5868144" cy="1231108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7FF88547-10F9-1D56-5765-647DFB4280C0}"/>
              </a:ext>
            </a:extLst>
          </p:cNvPr>
          <p:cNvSpPr txBox="1"/>
          <p:nvPr/>
        </p:nvSpPr>
        <p:spPr>
          <a:xfrm>
            <a:off x="683567" y="2553086"/>
            <a:ext cx="7776864" cy="1559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Dofinansowane ze środków UE. Wyrażone poglądy i opinie są jedynie opiniami autora lub autorów i niekoniecznie odzwierciedlają poglądy </a:t>
            </a:r>
            <a:b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opinie Unii Europejskiej lub Fundacji Rozwoju Systemu Edukacji. </a:t>
            </a:r>
            <a:b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Unia Europejska ani Fundacja Rozwoju Systemu Edukacji nie ponoszą za nie odpowiedzialności.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1.Co to jest język migowy?</a:t>
            </a:r>
          </a:p>
          <a:p>
            <a:pPr marL="0" indent="0">
              <a:buNone/>
            </a:pPr>
            <a:r>
              <a:rPr lang="pl-PL" dirty="0"/>
              <a:t>2.Co to jest pismo migowe ?</a:t>
            </a:r>
          </a:p>
          <a:p>
            <a:pPr marL="0" indent="0">
              <a:buNone/>
            </a:pPr>
            <a:r>
              <a:rPr lang="pl-PL" dirty="0"/>
              <a:t>3.W jaki sposób Wy komunikujecie się z osobami z waszej rodziny, kolegami ze szkoły, nauczycielami, wychowawcami?</a:t>
            </a:r>
          </a:p>
          <a:p>
            <a:pPr marL="0" indent="0" algn="ctr">
              <a:buNone/>
            </a:pPr>
            <a:r>
              <a:rPr lang="pl-PL" dirty="0"/>
              <a:t>Czy znacie odpowiedzi na te pytania ?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C7F53D7-3BA3-86CD-4115-3D6974B474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2615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Wprowadzenie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Osoby niesłyszące posługują się językiem migowym. Wiecie dobrze o tym, że język migowy  jest odbierany tylko przez wzrok, kiedy na kogoś patrzymy, możemy taka osobę nagrać sfilmować lub zrobić zdjęcie.  A  czy wiedzieliście o tym, że  znaki migowe można zwyczajnie zapisać na kartce papieru ?</a:t>
            </a:r>
          </a:p>
          <a:p>
            <a:r>
              <a:rPr lang="pl-PL" dirty="0"/>
              <a:t>Na kolejnych slajdach zobaczycie podstawowe informacje i symbole potrzebne do zapisu języka migowego  system ten nazywa się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po prostu zapisać znak.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F6CEE94-A325-8A37-389C-94DFBEA9E3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Wprowadzenie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Zapoznajcie się ze sposobem zapisu znaków języka migowego !</a:t>
            </a:r>
          </a:p>
          <a:p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 ( SW) jest łatwy dla wszystkich, którzy posługują się językiem migowym!</a:t>
            </a:r>
          </a:p>
          <a:p>
            <a:r>
              <a:rPr lang="pl-PL" dirty="0"/>
              <a:t>Wystarczy tylko zapamiętać podstawowe reguły i znaki!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75E19F0-C5DB-A925-6F22-9190C58036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400675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pl-PL" sz="4800" b="1" dirty="0" err="1">
                <a:solidFill>
                  <a:srgbClr val="C00000"/>
                </a:solidFill>
              </a:rPr>
              <a:t>SignWriting</a:t>
            </a:r>
            <a:r>
              <a:rPr lang="pl-PL" sz="4800" dirty="0"/>
              <a:t> </a:t>
            </a:r>
          </a:p>
          <a:p>
            <a:pPr algn="ctr" eaLnBrk="1" hangingPunct="1">
              <a:buFont typeface="Arial" pitchFamily="34" charset="0"/>
              <a:buNone/>
            </a:pPr>
            <a:endParaRPr lang="pl-PL" sz="3600" dirty="0"/>
          </a:p>
          <a:p>
            <a:pPr eaLnBrk="1" hangingPunct="1"/>
            <a:r>
              <a:rPr lang="pl-PL" dirty="0"/>
              <a:t>Jest metodą zapisu znaków języka migowego.</a:t>
            </a:r>
          </a:p>
          <a:p>
            <a:pPr eaLnBrk="1" hangingPunct="1">
              <a:buFont typeface="Arial" pitchFamily="34" charset="0"/>
              <a:buNone/>
            </a:pPr>
            <a:r>
              <a:rPr lang="pl-PL" dirty="0"/>
              <a:t>	Dosłownie znaczy: </a:t>
            </a:r>
            <a:r>
              <a:rPr lang="pl-PL" sz="3600" dirty="0"/>
              <a:t>PISMO MIGOWE</a:t>
            </a:r>
            <a:endParaRPr lang="pl-PL" dirty="0"/>
          </a:p>
          <a:p>
            <a:pPr eaLnBrk="1" hangingPunct="1">
              <a:buFont typeface="Arial" pitchFamily="34" charset="0"/>
              <a:buNone/>
            </a:pPr>
            <a:endParaRPr lang="pl-PL" dirty="0"/>
          </a:p>
          <a:p>
            <a:pPr eaLnBrk="1" hangingPunct="1">
              <a:buFont typeface="Arial" pitchFamily="34" charset="0"/>
              <a:buNone/>
            </a:pPr>
            <a:endParaRPr lang="pl-PL" dirty="0"/>
          </a:p>
          <a:p>
            <a:pPr eaLnBrk="1" hangingPunct="1">
              <a:buFont typeface="Arial" pitchFamily="34" charset="0"/>
              <a:buNone/>
            </a:pPr>
            <a:r>
              <a:rPr lang="pl-PL" dirty="0"/>
              <a:t>    Znak migowy w PJM:</a:t>
            </a:r>
          </a:p>
          <a:p>
            <a:pPr eaLnBrk="1" hangingPunct="1">
              <a:buFont typeface="Arial" pitchFamily="34" charset="0"/>
              <a:buNone/>
            </a:pPr>
            <a:endParaRPr lang="pl-PL" dirty="0"/>
          </a:p>
        </p:txBody>
      </p:sp>
      <p:pic>
        <p:nvPicPr>
          <p:cNvPr id="7171" name="Picture 2" descr="E:\Monia\PRACA\PROJEKTY\Sign Writing\ZNZAKI SW + RYSYNKI -WSZYSTKIE\znaki SW\wszystkie\S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3429000"/>
            <a:ext cx="1728787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E1348342-113D-A467-9EBE-2D4D003982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10314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30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30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err="1"/>
              <a:t>SignWriting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b="1" dirty="0"/>
              <a:t>nie jest pismem obrazkowym</a:t>
            </a:r>
            <a:r>
              <a:rPr lang="pl-PL" dirty="0"/>
              <a:t>, </a:t>
            </a:r>
            <a:br>
              <a:rPr lang="pl-PL" dirty="0"/>
            </a:br>
            <a:r>
              <a:rPr lang="pl-PL" dirty="0"/>
              <a:t>lecz ma charakter fonetyczny</a:t>
            </a:r>
          </a:p>
        </p:txBody>
      </p:sp>
      <p:pic>
        <p:nvPicPr>
          <p:cNvPr id="11267" name="Picture 2" descr="C:\Documents and Settings\Monika\Pulpit\30c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550" y="2420938"/>
            <a:ext cx="1395413" cy="1357312"/>
          </a:xfrm>
        </p:spPr>
      </p:pic>
      <p:pic>
        <p:nvPicPr>
          <p:cNvPr id="11268" name="Picture 9" descr="C:\Documents and Settings\Monika\Pulpit\319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2565400"/>
            <a:ext cx="14398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0" descr="C:\Documents and Settings\Monika\Pulpit\211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5084763"/>
            <a:ext cx="782638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1" descr="C:\Documents and Settings\Monika\Pulpit\205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5084763"/>
            <a:ext cx="61595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2" descr="C:\Documents and Settings\Monika\Pulpit\2430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16238" y="5013325"/>
            <a:ext cx="923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3" descr="C:\Documents and Settings\Monika\Pulpit\25000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4633913"/>
            <a:ext cx="782638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4" descr="C:\Documents and Settings\Monika\Pulpit\22b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35150" y="4508500"/>
            <a:ext cx="720725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pole tekstowe 20"/>
          <p:cNvSpPr txBox="1">
            <a:spLocks noChangeArrowheads="1"/>
          </p:cNvSpPr>
          <p:nvPr/>
        </p:nvSpPr>
        <p:spPr bwMode="auto">
          <a:xfrm>
            <a:off x="6227763" y="2852738"/>
            <a:ext cx="1512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200">
                <a:latin typeface="Calibri" pitchFamily="34" charset="0"/>
              </a:rPr>
              <a:t>mimika</a:t>
            </a:r>
          </a:p>
        </p:txBody>
      </p:sp>
      <p:sp>
        <p:nvSpPr>
          <p:cNvPr id="11275" name="pole tekstowe 21"/>
          <p:cNvSpPr txBox="1">
            <a:spLocks noChangeArrowheads="1"/>
          </p:cNvSpPr>
          <p:nvPr/>
        </p:nvSpPr>
        <p:spPr bwMode="auto">
          <a:xfrm>
            <a:off x="6516688" y="4868863"/>
            <a:ext cx="9334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200">
                <a:latin typeface="Calibri" pitchFamily="34" charset="0"/>
              </a:rPr>
              <a:t>ruch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DC186E7-312A-D47D-D567-F622C5D5FC9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>
          <a:xfrm>
            <a:off x="1059656" y="558801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>
                <a:solidFill>
                  <a:srgbClr val="FF0000"/>
                </a:solidFill>
              </a:rPr>
              <a:t>Perspektywa </a:t>
            </a:r>
          </a:p>
        </p:txBody>
      </p:sp>
      <p:sp>
        <p:nvSpPr>
          <p:cNvPr id="32771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277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9300" y="1723872"/>
            <a:ext cx="3286125" cy="388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2773" name="pole tekstowe 4"/>
          <p:cNvSpPr txBox="1">
            <a:spLocks noChangeArrowheads="1"/>
          </p:cNvSpPr>
          <p:nvPr/>
        </p:nvSpPr>
        <p:spPr bwMode="auto">
          <a:xfrm>
            <a:off x="5303069" y="1997220"/>
            <a:ext cx="21605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dirty="0">
                <a:latin typeface="Calibri" pitchFamily="34" charset="0"/>
              </a:rPr>
              <a:t>Kobieta zapisze ten układ dłoni tak, jak go sama widzi.</a:t>
            </a:r>
          </a:p>
        </p:txBody>
      </p:sp>
      <p:pic>
        <p:nvPicPr>
          <p:cNvPr id="32774" name="Obraz 8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45919" y="3429000"/>
            <a:ext cx="2217738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E29112D6-232F-90C4-C0B2-5947BEF4EAF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2059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1174</Words>
  <Application>Microsoft Office PowerPoint</Application>
  <PresentationFormat>Pokaz na ekranie (4:3)</PresentationFormat>
  <Paragraphs>170</Paragraphs>
  <Slides>32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40" baseType="lpstr">
      <vt:lpstr>Arial</vt:lpstr>
      <vt:lpstr>Bookman Old Style</vt:lpstr>
      <vt:lpstr>Calibri</vt:lpstr>
      <vt:lpstr>Constantia</vt:lpstr>
      <vt:lpstr>Franklin Gothic Book</vt:lpstr>
      <vt:lpstr>Times New Roman</vt:lpstr>
      <vt:lpstr>Wingdings</vt:lpstr>
      <vt:lpstr>Motyw pakietu Office</vt:lpstr>
      <vt:lpstr>Sign Writing</vt:lpstr>
      <vt:lpstr>Sposób zapisu języka głuchych</vt:lpstr>
      <vt:lpstr>Spis treści</vt:lpstr>
      <vt:lpstr>Wprowadzenie</vt:lpstr>
      <vt:lpstr>Wprowadzenie </vt:lpstr>
      <vt:lpstr>Wprowadzenie </vt:lpstr>
      <vt:lpstr>Prezentacja programu PowerPoint</vt:lpstr>
      <vt:lpstr>SignWriting  nie jest pismem obrazkowym,  lecz ma charakter fonetyczny</vt:lpstr>
      <vt:lpstr>Perspektywa </vt:lpstr>
      <vt:lpstr>Podstawowe symbole SW</vt:lpstr>
      <vt:lpstr>Podstawowe symbole SW </vt:lpstr>
      <vt:lpstr>Kontakt – dotyk </vt:lpstr>
      <vt:lpstr>Kontakt - uchwyt</vt:lpstr>
      <vt:lpstr>Symbole ruchu </vt:lpstr>
      <vt:lpstr>Symbole ruchu </vt:lpstr>
      <vt:lpstr>SW w internecie SW edit-program do zapisu www.signwriting.org www.signbank.org www.signwriting.pl http://www.signbank.org/wiki/index.php?title=Main_Page#About_this_Wiki  </vt:lpstr>
      <vt:lpstr>Zapoznaj się z podstawami SW</vt:lpstr>
      <vt:lpstr>Zadanie </vt:lpstr>
      <vt:lpstr>Zadanie 1</vt:lpstr>
      <vt:lpstr>Zadanie 2</vt:lpstr>
      <vt:lpstr>Proces: </vt:lpstr>
      <vt:lpstr>Proces: </vt:lpstr>
      <vt:lpstr>Proces: </vt:lpstr>
      <vt:lpstr>Ewaluacja:</vt:lpstr>
      <vt:lpstr>Ewaluacja:</vt:lpstr>
      <vt:lpstr>Ewaluacja – ocenianie:</vt:lpstr>
      <vt:lpstr>Konkluzja:</vt:lpstr>
      <vt:lpstr>Konkluzja:</vt:lpstr>
      <vt:lpstr> Poradnik dla nauczyciela: </vt:lpstr>
      <vt:lpstr>Poradnik dla nauczyciela:</vt:lpstr>
      <vt:lpstr>Prezentacja programu PowerPoint</vt:lpstr>
      <vt:lpstr>Prezentacja programu PowerPoint</vt:lpstr>
    </vt:vector>
  </TitlesOfParts>
  <Company>wiater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WQ  o sw</dc:title>
  <dc:creator>Kasia</dc:creator>
  <cp:lastModifiedBy>xx xx</cp:lastModifiedBy>
  <cp:revision>18</cp:revision>
  <dcterms:created xsi:type="dcterms:W3CDTF">2017-10-04T16:14:31Z</dcterms:created>
  <dcterms:modified xsi:type="dcterms:W3CDTF">2025-05-06T10:49:23Z</dcterms:modified>
</cp:coreProperties>
</file>