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4"/>
  </p:notesMasterIdLst>
  <p:sldIdLst>
    <p:sldId id="256" r:id="rId2"/>
    <p:sldId id="275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6" r:id="rId18"/>
    <p:sldId id="271" r:id="rId19"/>
    <p:sldId id="272" r:id="rId20"/>
    <p:sldId id="274" r:id="rId21"/>
    <p:sldId id="278" r:id="rId22"/>
    <p:sldId id="277" r:id="rId23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x xx" initials="xx" lastIdx="1" clrIdx="0">
    <p:extLst>
      <p:ext uri="{19B8F6BF-5375-455C-9EA6-DF929625EA0E}">
        <p15:presenceInfo xmlns:p15="http://schemas.microsoft.com/office/powerpoint/2012/main" userId="cdb990f4b164438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8161F7A-24CF-4EF5-A9AB-AD13E472CF1F}" type="datetimeFigureOut">
              <a:rPr lang="pl-PL"/>
              <a:pPr>
                <a:defRPr/>
              </a:pPr>
              <a:t>13.05.2025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D3DC80A-373D-47AA-8A1C-D575BE431AF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0162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3DC80A-373D-47AA-8A1C-D575BE431AF2}" type="slidenum">
              <a:rPr lang="pl-PL" smtClean="0"/>
              <a:pPr>
                <a:defRPr/>
              </a:pPr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317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/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66485E1-084C-4AE7-B9E1-B18D2573F4BE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7304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Aby uzyskać ocenę celującą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3DC80A-373D-47AA-8A1C-D575BE431AF2}" type="slidenum">
              <a:rPr lang="pl-PL" smtClean="0"/>
              <a:pPr>
                <a:defRPr/>
              </a:pPr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5039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Tytu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ymbol zastępczy daty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4E1C7D-2CB8-4984-96C8-118DB58B3195}" type="datetimeFigureOut">
              <a:rPr lang="pl-PL" smtClean="0"/>
              <a:pPr>
                <a:defRPr/>
              </a:pPr>
              <a:t>13.05.2025</a:t>
            </a:fld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3C14AD-4D7B-4E0C-B87B-7782F7DF8298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44252C-9A5F-4DEF-B0A4-55248411A9A9}" type="datetimeFigureOut">
              <a:rPr lang="pl-PL" smtClean="0"/>
              <a:pPr>
                <a:defRPr/>
              </a:pPr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5D77B1-F7D3-413A-954F-9E5FF08588F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DFDD9B-F885-48E3-A1CC-B6B1D6816CF3}" type="datetimeFigureOut">
              <a:rPr lang="pl-PL" smtClean="0"/>
              <a:pPr>
                <a:defRPr/>
              </a:pPr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4D1C7-D05D-4DA9-9738-22D2D2123945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2889EE51-0C10-4664-ABD6-3C6A4036AE23}" type="datetimeFigureOut">
              <a:rPr lang="pl-PL" smtClean="0"/>
              <a:pPr>
                <a:defRPr/>
              </a:pPr>
              <a:t>13.05.2025</a:t>
            </a:fld>
            <a:endParaRPr lang="pl-PL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D49BE2C-36A3-4FFE-A657-C11D81C2C3E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67A27A-4EC0-4774-88B7-35E33FD5D14B}" type="datetimeFigureOut">
              <a:rPr lang="pl-PL" smtClean="0"/>
              <a:pPr>
                <a:defRPr/>
              </a:pPr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0FBA0-1A7E-485D-B09B-50A3E2BD922D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7" name="Łącznik prosty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6EA9E1-B7CB-40EC-B35E-8233066BD776}" type="datetimeFigureOut">
              <a:rPr lang="pl-PL" smtClean="0"/>
              <a:pPr>
                <a:defRPr/>
              </a:pPr>
              <a:t>13.05.2025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3FB183-8B55-4E0C-9AA5-FC2C75BE2B7A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E83F33-E8E7-4A7B-AC73-8D0CC23BAC2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F8EEF1-F959-4700-8450-0150FFB54CC6}" type="datetimeFigureOut">
              <a:rPr lang="pl-PL" smtClean="0"/>
              <a:pPr>
                <a:defRPr/>
              </a:pPr>
              <a:t>13.05.2025</a:t>
            </a:fld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2" name="Symbol zastępczy zawartośc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4" name="Symbol zastępczy zawartośc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10" name="Łącznik prosty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AAF799-E0E8-43F0-A9D7-C8DB9A3CD5CE}" type="datetimeFigureOut">
              <a:rPr lang="pl-PL" smtClean="0"/>
              <a:pPr>
                <a:defRPr/>
              </a:pPr>
              <a:t>13.05.2025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32ED9D-8C00-4849-9B29-FB66C757DE6B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4DD83D-E2C1-4D59-A285-39609B935D46}" type="datetimeFigureOut">
              <a:rPr lang="pl-PL" smtClean="0"/>
              <a:pPr>
                <a:defRPr/>
              </a:pPr>
              <a:t>13.05.2025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5AA7EC-F134-490B-AF79-45B6D1CD7AFB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ymbol zastępczy zawartośc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1" name="Tytu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C4B7897E-854D-4A12-A633-861D9CFDA1C9}" type="datetimeFigureOut">
              <a:rPr lang="pl-PL" smtClean="0"/>
              <a:pPr>
                <a:defRPr/>
              </a:pPr>
              <a:t>13.05.2025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3962107D-7C99-4412-9677-20BD96D7B4C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l-PL"/>
              <a:t>Kliknij ikonę, aby dodać obraz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E5E08D-B6EB-4F5F-867E-E2F5CEF794EC}" type="datetimeFigureOut">
              <a:rPr lang="pl-PL" smtClean="0"/>
              <a:pPr>
                <a:defRPr/>
              </a:pPr>
              <a:t>13.05.2025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7A5592-16E0-49AC-87E6-FB109057E14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28B6581-1704-4E3F-968D-DFCC91F45B2D}" type="datetimeFigureOut">
              <a:rPr lang="pl-PL" smtClean="0"/>
              <a:pPr>
                <a:defRPr/>
              </a:pPr>
              <a:t>13.05.2025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C4CE293-4B13-4734-9442-5F33A0797B35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Tanec" TargetMode="External"/><Relationship Id="rId7" Type="http://schemas.openxmlformats.org/officeDocument/2006/relationships/image" Target="../media/image3.jpeg"/><Relationship Id="rId2" Type="http://schemas.openxmlformats.org/officeDocument/2006/relationships/hyperlink" Target="https://cs.wikipedia.org/wiki/Modern%C3%AD_sc%C3%A9nick%C3%BD_tane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l.wikipedia.org/wiki/Taniec_wojenny" TargetMode="External"/><Relationship Id="rId5" Type="http://schemas.openxmlformats.org/officeDocument/2006/relationships/hyperlink" Target="https://pl.wikipedia.org/wiki/Taniec_rytualny" TargetMode="External"/><Relationship Id="rId4" Type="http://schemas.openxmlformats.org/officeDocument/2006/relationships/hyperlink" Target="https://is.muni.cz/elportal/estud/fsps/ps09/tanec/web/pages/uvod_soucasneTanecniStyly.html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ctrTitle"/>
          </p:nvPr>
        </p:nvSpPr>
        <p:spPr>
          <a:xfrm>
            <a:off x="419100" y="2132856"/>
            <a:ext cx="8305800" cy="1981200"/>
          </a:xfrm>
        </p:spPr>
        <p:txBody>
          <a:bodyPr/>
          <a:lstStyle/>
          <a:p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TANEC VE SVĚTOVÝCH KULTURÁCH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25131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B6AC3D7D-E12E-1329-4E75-9292E8D0FA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71755"/>
            <a:ext cx="5652120" cy="118578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403" y="1556792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pl-PL" dirty="0" err="1"/>
              <a:t>Během</a:t>
            </a:r>
            <a:r>
              <a:rPr lang="pl-PL" dirty="0"/>
              <a:t> </a:t>
            </a:r>
            <a:r>
              <a:rPr lang="pl-PL" dirty="0" err="1"/>
              <a:t>prezentace</a:t>
            </a:r>
            <a:r>
              <a:rPr lang="pl-PL" dirty="0"/>
              <a:t> </a:t>
            </a:r>
            <a:r>
              <a:rPr lang="pl-PL" dirty="0" err="1"/>
              <a:t>vašeho</a:t>
            </a:r>
            <a:r>
              <a:rPr lang="pl-PL" dirty="0"/>
              <a:t> </a:t>
            </a:r>
            <a:r>
              <a:rPr lang="pl-PL" dirty="0" err="1"/>
              <a:t>plakátu</a:t>
            </a:r>
            <a:r>
              <a:rPr lang="pl-PL" dirty="0"/>
              <a:t> </a:t>
            </a:r>
            <a:r>
              <a:rPr lang="pl-PL" dirty="0" err="1"/>
              <a:t>zohledněte</a:t>
            </a:r>
            <a:r>
              <a:rPr lang="pl-PL" dirty="0"/>
              <a:t> </a:t>
            </a:r>
            <a:r>
              <a:rPr lang="pl-PL" dirty="0" err="1"/>
              <a:t>následující</a:t>
            </a:r>
            <a:r>
              <a:rPr lang="pl-PL" dirty="0"/>
              <a:t> </a:t>
            </a:r>
            <a:r>
              <a:rPr lang="pl-PL" dirty="0" err="1"/>
              <a:t>prvky</a:t>
            </a:r>
            <a:r>
              <a:rPr lang="pl-PL" dirty="0"/>
              <a:t>:</a:t>
            </a:r>
          </a:p>
          <a:p>
            <a:r>
              <a:rPr lang="pl-PL" dirty="0"/>
              <a:t>Popis </a:t>
            </a:r>
            <a:r>
              <a:rPr lang="pl-PL" dirty="0" err="1"/>
              <a:t>vybraného</a:t>
            </a:r>
            <a:r>
              <a:rPr lang="pl-PL" dirty="0"/>
              <a:t> </a:t>
            </a:r>
            <a:r>
              <a:rPr lang="pl-PL" dirty="0" err="1"/>
              <a:t>tématu</a:t>
            </a:r>
            <a:r>
              <a:rPr lang="pl-PL" dirty="0"/>
              <a:t> - </a:t>
            </a:r>
            <a:r>
              <a:rPr lang="pl-PL" dirty="0" err="1"/>
              <a:t>detailní</a:t>
            </a:r>
            <a:r>
              <a:rPr lang="pl-PL" dirty="0"/>
              <a:t> </a:t>
            </a:r>
            <a:r>
              <a:rPr lang="pl-PL" dirty="0" err="1"/>
              <a:t>představení</a:t>
            </a:r>
            <a:r>
              <a:rPr lang="pl-PL" dirty="0"/>
              <a:t> </a:t>
            </a:r>
            <a:r>
              <a:rPr lang="pl-PL" dirty="0" err="1"/>
              <a:t>vašeho</a:t>
            </a:r>
            <a:r>
              <a:rPr lang="pl-PL" dirty="0"/>
              <a:t> </a:t>
            </a:r>
            <a:r>
              <a:rPr lang="pl-PL" dirty="0" err="1"/>
              <a:t>vybraného</a:t>
            </a:r>
            <a:r>
              <a:rPr lang="pl-PL" dirty="0"/>
              <a:t> </a:t>
            </a:r>
            <a:r>
              <a:rPr lang="pl-PL" dirty="0" err="1"/>
              <a:t>tématu</a:t>
            </a:r>
            <a:r>
              <a:rPr lang="pl-PL" dirty="0"/>
              <a:t>, </a:t>
            </a:r>
            <a:r>
              <a:rPr lang="pl-PL" dirty="0" err="1"/>
              <a:t>charakteristické</a:t>
            </a:r>
            <a:r>
              <a:rPr lang="pl-PL" dirty="0"/>
              <a:t> rysy </a:t>
            </a:r>
            <a:r>
              <a:rPr lang="pl-PL" dirty="0" err="1"/>
              <a:t>daného</a:t>
            </a:r>
            <a:r>
              <a:rPr lang="pl-PL" dirty="0"/>
              <a:t> tance</a:t>
            </a:r>
          </a:p>
          <a:p>
            <a:r>
              <a:rPr lang="pl-PL" dirty="0" err="1"/>
              <a:t>Kresby</a:t>
            </a:r>
            <a:r>
              <a:rPr lang="pl-PL" dirty="0"/>
              <a:t>, fotografie, </a:t>
            </a:r>
            <a:r>
              <a:rPr lang="pl-PL" dirty="0" err="1"/>
              <a:t>schémata</a:t>
            </a:r>
            <a:r>
              <a:rPr lang="pl-PL" dirty="0"/>
              <a:t>, </a:t>
            </a:r>
            <a:r>
              <a:rPr lang="pl-PL" dirty="0" err="1"/>
              <a:t>které</a:t>
            </a:r>
            <a:r>
              <a:rPr lang="pl-PL" dirty="0"/>
              <a:t> </a:t>
            </a:r>
            <a:r>
              <a:rPr lang="pl-PL" dirty="0" err="1"/>
              <a:t>představí</a:t>
            </a:r>
            <a:r>
              <a:rPr lang="pl-PL" dirty="0"/>
              <a:t> </a:t>
            </a:r>
            <a:r>
              <a:rPr lang="pl-PL" dirty="0" err="1"/>
              <a:t>zkoumané</a:t>
            </a:r>
            <a:r>
              <a:rPr lang="pl-PL" dirty="0"/>
              <a:t> </a:t>
            </a:r>
            <a:r>
              <a:rPr lang="pl-PL" dirty="0" err="1"/>
              <a:t>téma</a:t>
            </a:r>
            <a:r>
              <a:rPr lang="pl-PL" dirty="0"/>
              <a:t>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Proces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0F3E2E1-DFD1-A362-041B-7114D5CEF6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585018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Seznámení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s </a:t>
            </a:r>
            <a:r>
              <a:rPr lang="pl-PL" dirty="0" err="1"/>
              <a:t>obsahem</a:t>
            </a:r>
            <a:r>
              <a:rPr lang="pl-PL" dirty="0"/>
              <a:t> </a:t>
            </a:r>
            <a:r>
              <a:rPr lang="pl-PL" dirty="0" err="1"/>
              <a:t>úkolu</a:t>
            </a: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Seznámení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</a:t>
            </a:r>
            <a:r>
              <a:rPr lang="pl-PL" dirty="0" err="1"/>
              <a:t>zásadami</a:t>
            </a:r>
            <a:r>
              <a:rPr lang="pl-PL" dirty="0"/>
              <a:t> </a:t>
            </a:r>
            <a:r>
              <a:rPr lang="pl-PL" dirty="0" err="1"/>
              <a:t>používání</a:t>
            </a:r>
            <a:r>
              <a:rPr lang="pl-PL" dirty="0"/>
              <a:t> </a:t>
            </a:r>
            <a:r>
              <a:rPr lang="pl-PL" dirty="0" err="1"/>
              <a:t>internetových</a:t>
            </a:r>
            <a:r>
              <a:rPr lang="pl-PL" dirty="0"/>
              <a:t> </a:t>
            </a:r>
            <a:r>
              <a:rPr lang="pl-PL" dirty="0" err="1"/>
              <a:t>zdrojů</a:t>
            </a: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Rozdělení</a:t>
            </a:r>
            <a:r>
              <a:rPr lang="pl-PL" dirty="0"/>
              <a:t> </a:t>
            </a:r>
            <a:r>
              <a:rPr lang="pl-PL" dirty="0" err="1"/>
              <a:t>třídy</a:t>
            </a:r>
            <a:r>
              <a:rPr lang="pl-PL" dirty="0"/>
              <a:t> do </a:t>
            </a:r>
            <a:r>
              <a:rPr lang="pl-PL" dirty="0" err="1"/>
              <a:t>tří</a:t>
            </a:r>
            <a:r>
              <a:rPr lang="pl-PL" dirty="0"/>
              <a:t> skupin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Seznámení</a:t>
            </a:r>
            <a:r>
              <a:rPr lang="pl-PL" dirty="0"/>
              <a:t> skupin s </a:t>
            </a:r>
            <a:r>
              <a:rPr lang="pl-PL" dirty="0" err="1"/>
              <a:t>obsahy</a:t>
            </a:r>
            <a:r>
              <a:rPr lang="pl-PL" dirty="0"/>
              <a:t> z </a:t>
            </a:r>
            <a:r>
              <a:rPr lang="pl-PL" dirty="0" err="1"/>
              <a:t>internetových</a:t>
            </a:r>
            <a:r>
              <a:rPr lang="pl-PL" dirty="0"/>
              <a:t> </a:t>
            </a:r>
            <a:r>
              <a:rPr lang="pl-PL" dirty="0" err="1"/>
              <a:t>zdrojů</a:t>
            </a:r>
            <a:r>
              <a:rPr lang="pl-PL" dirty="0"/>
              <a:t> a </a:t>
            </a:r>
            <a:r>
              <a:rPr lang="pl-PL" dirty="0" err="1"/>
              <a:t>dalších</a:t>
            </a: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Vypracování</a:t>
            </a:r>
            <a:r>
              <a:rPr lang="pl-PL" dirty="0"/>
              <a:t> </a:t>
            </a:r>
            <a:r>
              <a:rPr lang="pl-PL" dirty="0" err="1"/>
              <a:t>plánu</a:t>
            </a:r>
            <a:r>
              <a:rPr lang="pl-PL" dirty="0"/>
              <a:t>, </a:t>
            </a:r>
            <a:r>
              <a:rPr lang="pl-PL" dirty="0" err="1"/>
              <a:t>obsahu</a:t>
            </a:r>
            <a:r>
              <a:rPr lang="pl-PL" dirty="0"/>
              <a:t> </a:t>
            </a:r>
            <a:r>
              <a:rPr lang="pl-PL" dirty="0" err="1"/>
              <a:t>informací</a:t>
            </a:r>
            <a:r>
              <a:rPr lang="pl-PL" dirty="0"/>
              <a:t>, </a:t>
            </a:r>
            <a:r>
              <a:rPr lang="pl-PL" dirty="0" err="1"/>
              <a:t>které</a:t>
            </a:r>
            <a:r>
              <a:rPr lang="pl-PL" dirty="0"/>
              <a:t> </a:t>
            </a:r>
            <a:r>
              <a:rPr lang="pl-PL" dirty="0" err="1"/>
              <a:t>budou</a:t>
            </a:r>
            <a:r>
              <a:rPr lang="pl-PL" dirty="0"/>
              <a:t> </a:t>
            </a:r>
            <a:r>
              <a:rPr lang="pl-PL" dirty="0" err="1"/>
              <a:t>využity</a:t>
            </a:r>
            <a:r>
              <a:rPr lang="pl-PL" dirty="0"/>
              <a:t> v </a:t>
            </a:r>
            <a:r>
              <a:rPr lang="pl-PL" dirty="0" err="1"/>
              <a:t>plakátech</a:t>
            </a:r>
            <a:r>
              <a:rPr lang="pl-PL" dirty="0"/>
              <a:t> / </a:t>
            </a:r>
            <a:r>
              <a:rPr lang="pl-PL" dirty="0" err="1"/>
              <a:t>lapboocích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Proces I </a:t>
            </a:r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týden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219D81D-D5C9-50D3-A016-B609E6C177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81739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Příprava</a:t>
            </a:r>
            <a:r>
              <a:rPr lang="pl-PL" dirty="0"/>
              <a:t> </a:t>
            </a:r>
            <a:r>
              <a:rPr lang="pl-PL" dirty="0" err="1"/>
              <a:t>plakátů</a:t>
            </a:r>
            <a:r>
              <a:rPr lang="pl-PL" dirty="0"/>
              <a:t> </a:t>
            </a:r>
            <a:r>
              <a:rPr lang="pl-PL" dirty="0" err="1"/>
              <a:t>znázorňujících</a:t>
            </a:r>
            <a:r>
              <a:rPr lang="pl-PL" dirty="0"/>
              <a:t> </a:t>
            </a:r>
            <a:r>
              <a:rPr lang="pl-PL" dirty="0" err="1"/>
              <a:t>úkoly</a:t>
            </a: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Prezentace</a:t>
            </a:r>
            <a:r>
              <a:rPr lang="pl-PL" dirty="0"/>
              <a:t> </a:t>
            </a:r>
            <a:r>
              <a:rPr lang="pl-PL" dirty="0" err="1"/>
              <a:t>úkolů</a:t>
            </a:r>
            <a:r>
              <a:rPr lang="pl-PL" dirty="0"/>
              <a:t> </a:t>
            </a:r>
            <a:r>
              <a:rPr lang="pl-PL" dirty="0" err="1"/>
              <a:t>všemi</a:t>
            </a:r>
            <a:r>
              <a:rPr lang="pl-PL" dirty="0"/>
              <a:t> skupinami </a:t>
            </a:r>
            <a:r>
              <a:rPr lang="pl-PL" dirty="0" err="1"/>
              <a:t>studentů</a:t>
            </a:r>
            <a:r>
              <a:rPr lang="pl-PL" dirty="0"/>
              <a:t> na </a:t>
            </a:r>
            <a:r>
              <a:rPr lang="pl-PL" dirty="0" err="1"/>
              <a:t>fóru</a:t>
            </a:r>
            <a:r>
              <a:rPr lang="pl-PL" dirty="0"/>
              <a:t> </a:t>
            </a:r>
            <a:r>
              <a:rPr lang="pl-PL" dirty="0" err="1"/>
              <a:t>třídy</a:t>
            </a: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Diskuze</a:t>
            </a:r>
            <a:r>
              <a:rPr lang="pl-PL" dirty="0"/>
              <a:t> o </a:t>
            </a:r>
            <a:r>
              <a:rPr lang="pl-PL" dirty="0" err="1"/>
              <a:t>předložených</a:t>
            </a:r>
            <a:r>
              <a:rPr lang="pl-PL" dirty="0"/>
              <a:t> </a:t>
            </a:r>
            <a:r>
              <a:rPr lang="pl-PL" dirty="0" err="1"/>
              <a:t>prezentacích</a:t>
            </a: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Hodnocení</a:t>
            </a:r>
            <a:r>
              <a:rPr lang="pl-PL" dirty="0"/>
              <a:t> </a:t>
            </a:r>
            <a:r>
              <a:rPr lang="pl-PL" dirty="0" err="1"/>
              <a:t>výsledků</a:t>
            </a:r>
            <a:r>
              <a:rPr lang="pl-PL" dirty="0"/>
              <a:t> </a:t>
            </a:r>
            <a:r>
              <a:rPr lang="pl-PL" dirty="0" err="1"/>
              <a:t>prací</a:t>
            </a:r>
            <a:r>
              <a:rPr lang="pl-PL" dirty="0"/>
              <a:t> </a:t>
            </a:r>
            <a:r>
              <a:rPr lang="pl-PL" dirty="0" err="1"/>
              <a:t>studentů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Proces II-III </a:t>
            </a:r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týden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034764CC-2AA5-7585-5D5A-05B2D6FFC6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96979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 err="1"/>
              <a:t>Hledání</a:t>
            </a:r>
            <a:r>
              <a:rPr lang="pl-PL" dirty="0"/>
              <a:t> </a:t>
            </a:r>
            <a:r>
              <a:rPr lang="pl-PL" dirty="0" err="1"/>
              <a:t>informací</a:t>
            </a:r>
            <a:r>
              <a:rPr lang="pl-PL" dirty="0"/>
              <a:t> </a:t>
            </a:r>
            <a:r>
              <a:rPr lang="pl-PL" dirty="0" err="1"/>
              <a:t>potřebných</a:t>
            </a:r>
            <a:r>
              <a:rPr lang="pl-PL" dirty="0"/>
              <a:t> k </a:t>
            </a:r>
            <a:r>
              <a:rPr lang="pl-PL" dirty="0" err="1"/>
              <a:t>přípravě</a:t>
            </a:r>
            <a:r>
              <a:rPr lang="pl-PL" dirty="0"/>
              <a:t> </a:t>
            </a:r>
            <a:r>
              <a:rPr lang="pl-PL" dirty="0" err="1"/>
              <a:t>úkolu</a:t>
            </a:r>
            <a:r>
              <a:rPr lang="pl-PL" dirty="0"/>
              <a:t> by </a:t>
            </a:r>
            <a:r>
              <a:rPr lang="pl-PL" dirty="0" err="1"/>
              <a:t>mělo</a:t>
            </a:r>
            <a:r>
              <a:rPr lang="pl-PL" dirty="0"/>
              <a:t> </a:t>
            </a:r>
            <a:r>
              <a:rPr lang="pl-PL" dirty="0" err="1"/>
              <a:t>probíhat</a:t>
            </a:r>
            <a:r>
              <a:rPr lang="pl-PL" dirty="0"/>
              <a:t> na </a:t>
            </a:r>
            <a:r>
              <a:rPr lang="pl-PL" dirty="0" err="1"/>
              <a:t>uvedených</a:t>
            </a:r>
            <a:r>
              <a:rPr lang="pl-PL" dirty="0"/>
              <a:t> </a:t>
            </a:r>
            <a:r>
              <a:rPr lang="pl-PL" dirty="0" err="1"/>
              <a:t>webových</a:t>
            </a:r>
            <a:r>
              <a:rPr lang="pl-PL" dirty="0"/>
              <a:t> </a:t>
            </a:r>
            <a:r>
              <a:rPr lang="pl-PL" dirty="0" err="1"/>
              <a:t>stránkách</a:t>
            </a:r>
            <a:r>
              <a:rPr lang="pl-PL" dirty="0"/>
              <a:t> </a:t>
            </a:r>
            <a:r>
              <a:rPr lang="pl-PL" dirty="0" err="1"/>
              <a:t>nebo</a:t>
            </a:r>
            <a:r>
              <a:rPr lang="pl-PL" dirty="0"/>
              <a:t> </a:t>
            </a:r>
            <a:r>
              <a:rPr lang="pl-PL" dirty="0" err="1"/>
              <a:t>jiných</a:t>
            </a:r>
            <a:r>
              <a:rPr lang="pl-PL" dirty="0"/>
              <a:t> </a:t>
            </a:r>
            <a:r>
              <a:rPr lang="pl-PL" dirty="0" err="1"/>
              <a:t>vám</a:t>
            </a:r>
            <a:r>
              <a:rPr lang="pl-PL" dirty="0"/>
              <a:t> </a:t>
            </a:r>
            <a:r>
              <a:rPr lang="pl-PL" dirty="0" err="1"/>
              <a:t>známých</a:t>
            </a:r>
            <a:r>
              <a:rPr lang="pl-PL" dirty="0"/>
              <a:t> </a:t>
            </a:r>
            <a:r>
              <a:rPr lang="pl-PL" dirty="0" err="1"/>
              <a:t>zdrojích</a:t>
            </a:r>
            <a:r>
              <a:rPr lang="pl-PL" dirty="0"/>
              <a:t>.</a:t>
            </a:r>
          </a:p>
          <a:p>
            <a:pPr marL="0" indent="0" algn="just">
              <a:buNone/>
            </a:pPr>
            <a:r>
              <a:rPr lang="pl-PL" dirty="0" err="1"/>
              <a:t>Prezentace</a:t>
            </a:r>
            <a:r>
              <a:rPr lang="pl-PL" dirty="0"/>
              <a:t> by </a:t>
            </a:r>
            <a:r>
              <a:rPr lang="pl-PL" dirty="0" err="1"/>
              <a:t>měla</a:t>
            </a:r>
            <a:r>
              <a:rPr lang="pl-PL" dirty="0"/>
              <a:t> </a:t>
            </a:r>
            <a:r>
              <a:rPr lang="pl-PL" dirty="0" err="1"/>
              <a:t>být</a:t>
            </a:r>
            <a:r>
              <a:rPr lang="pl-PL" dirty="0"/>
              <a:t> </a:t>
            </a:r>
            <a:r>
              <a:rPr lang="pl-PL" dirty="0" err="1"/>
              <a:t>připravena</a:t>
            </a:r>
            <a:r>
              <a:rPr lang="pl-PL" dirty="0"/>
              <a:t> na </a:t>
            </a:r>
            <a:r>
              <a:rPr lang="pl-PL" dirty="0" err="1"/>
              <a:t>velkém</a:t>
            </a:r>
            <a:r>
              <a:rPr lang="pl-PL" dirty="0"/>
              <a:t> kartonu; </a:t>
            </a:r>
            <a:r>
              <a:rPr lang="pl-PL" dirty="0" err="1"/>
              <a:t>pokud</a:t>
            </a:r>
            <a:r>
              <a:rPr lang="pl-PL" dirty="0"/>
              <a:t> </a:t>
            </a:r>
            <a:r>
              <a:rPr lang="pl-PL" dirty="0" err="1"/>
              <a:t>vytváříte</a:t>
            </a:r>
            <a:r>
              <a:rPr lang="pl-PL" dirty="0"/>
              <a:t> </a:t>
            </a:r>
            <a:r>
              <a:rPr lang="pl-PL" dirty="0" err="1"/>
              <a:t>lapbook</a:t>
            </a:r>
            <a:r>
              <a:rPr lang="pl-PL" dirty="0"/>
              <a:t>, </a:t>
            </a:r>
            <a:r>
              <a:rPr lang="pl-PL" dirty="0" err="1"/>
              <a:t>může</a:t>
            </a:r>
            <a:r>
              <a:rPr lang="pl-PL" dirty="0"/>
              <a:t> to </a:t>
            </a:r>
            <a:r>
              <a:rPr lang="pl-PL" dirty="0" err="1"/>
              <a:t>být</a:t>
            </a:r>
            <a:r>
              <a:rPr lang="pl-PL" dirty="0"/>
              <a:t> </a:t>
            </a:r>
            <a:r>
              <a:rPr lang="pl-PL" dirty="0" err="1"/>
              <a:t>papírový</a:t>
            </a:r>
            <a:r>
              <a:rPr lang="pl-PL" dirty="0"/>
              <a:t> </a:t>
            </a:r>
            <a:r>
              <a:rPr lang="pl-PL" dirty="0" err="1"/>
              <a:t>složník</a:t>
            </a:r>
            <a:r>
              <a:rPr lang="pl-PL" dirty="0"/>
              <a:t> </a:t>
            </a:r>
            <a:r>
              <a:rPr lang="pl-PL" dirty="0" err="1"/>
              <a:t>nebo</a:t>
            </a:r>
            <a:r>
              <a:rPr lang="pl-PL" dirty="0"/>
              <a:t> </a:t>
            </a:r>
            <a:r>
              <a:rPr lang="pl-PL" dirty="0" err="1"/>
              <a:t>kartonová</a:t>
            </a:r>
            <a:r>
              <a:rPr lang="pl-PL" dirty="0"/>
              <a:t> </a:t>
            </a:r>
            <a:r>
              <a:rPr lang="pl-PL" dirty="0" err="1"/>
              <a:t>krabice</a:t>
            </a:r>
            <a:r>
              <a:rPr lang="pl-PL" dirty="0"/>
              <a:t>.</a:t>
            </a:r>
          </a:p>
          <a:p>
            <a:pPr marL="0" indent="0" algn="just">
              <a:buNone/>
            </a:pPr>
            <a:r>
              <a:rPr lang="pl-PL" dirty="0" err="1"/>
              <a:t>Pamatujte</a:t>
            </a:r>
            <a:r>
              <a:rPr lang="pl-PL" dirty="0"/>
              <a:t>, </a:t>
            </a:r>
            <a:r>
              <a:rPr lang="pl-PL" dirty="0" err="1"/>
              <a:t>že</a:t>
            </a:r>
            <a:r>
              <a:rPr lang="pl-PL" dirty="0"/>
              <a:t> </a:t>
            </a:r>
            <a:r>
              <a:rPr lang="pl-PL" dirty="0" err="1"/>
              <a:t>učitel</a:t>
            </a:r>
            <a:r>
              <a:rPr lang="pl-PL" dirty="0"/>
              <a:t> </a:t>
            </a:r>
            <a:r>
              <a:rPr lang="pl-PL" dirty="0" err="1"/>
              <a:t>hodnotí</a:t>
            </a:r>
            <a:r>
              <a:rPr lang="pl-PL" dirty="0"/>
              <a:t> </a:t>
            </a:r>
            <a:r>
              <a:rPr lang="pl-PL" dirty="0" err="1"/>
              <a:t>správnost</a:t>
            </a:r>
            <a:r>
              <a:rPr lang="pl-PL" dirty="0"/>
              <a:t> a </a:t>
            </a:r>
            <a:r>
              <a:rPr lang="pl-PL" dirty="0" err="1"/>
              <a:t>odbornost</a:t>
            </a:r>
            <a:r>
              <a:rPr lang="pl-PL" dirty="0"/>
              <a:t> </a:t>
            </a:r>
            <a:r>
              <a:rPr lang="pl-PL" dirty="0" err="1"/>
              <a:t>obsahu</a:t>
            </a:r>
            <a:r>
              <a:rPr lang="pl-PL" dirty="0"/>
              <a:t>, </a:t>
            </a:r>
            <a:r>
              <a:rPr lang="pl-PL" dirty="0" err="1"/>
              <a:t>zapojení</a:t>
            </a:r>
            <a:r>
              <a:rPr lang="pl-PL" dirty="0"/>
              <a:t>, </a:t>
            </a:r>
            <a:r>
              <a:rPr lang="pl-PL" dirty="0" err="1"/>
              <a:t>způsob</a:t>
            </a:r>
            <a:r>
              <a:rPr lang="pl-PL" dirty="0"/>
              <a:t> </a:t>
            </a:r>
            <a:r>
              <a:rPr lang="pl-PL" dirty="0" err="1"/>
              <a:t>prezentace</a:t>
            </a:r>
            <a:r>
              <a:rPr lang="pl-PL" dirty="0"/>
              <a:t>, </a:t>
            </a:r>
            <a:r>
              <a:rPr lang="pl-PL" dirty="0" err="1"/>
              <a:t>estetiku</a:t>
            </a:r>
            <a:r>
              <a:rPr lang="pl-PL" dirty="0"/>
              <a:t> </a:t>
            </a:r>
            <a:r>
              <a:rPr lang="pl-PL" dirty="0" err="1"/>
              <a:t>vaší</a:t>
            </a:r>
            <a:r>
              <a:rPr lang="pl-PL" dirty="0"/>
              <a:t> </a:t>
            </a:r>
            <a:r>
              <a:rPr lang="pl-PL" dirty="0" err="1"/>
              <a:t>práce</a:t>
            </a:r>
            <a:r>
              <a:rPr lang="pl-PL" dirty="0"/>
              <a:t> a </a:t>
            </a:r>
            <a:r>
              <a:rPr lang="pl-PL" dirty="0" err="1"/>
              <a:t>originalitu</a:t>
            </a:r>
            <a:r>
              <a:rPr lang="pl-PL" dirty="0"/>
              <a:t> </a:t>
            </a:r>
            <a:r>
              <a:rPr lang="pl-PL" dirty="0" err="1"/>
              <a:t>provedení</a:t>
            </a:r>
            <a:r>
              <a:rPr lang="pl-PL" dirty="0"/>
              <a:t> </a:t>
            </a:r>
            <a:r>
              <a:rPr lang="pl-PL" dirty="0" err="1"/>
              <a:t>úkolu</a:t>
            </a:r>
            <a:r>
              <a:rPr lang="pl-PL" dirty="0"/>
              <a:t>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Proces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FF05709B-F618-DB63-5A22-15CB5B5547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596979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93304"/>
            <a:ext cx="8229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u="sng" dirty="0"/>
              <a:t>V </a:t>
            </a:r>
            <a:r>
              <a:rPr lang="pl-PL" u="sng" dirty="0" err="1"/>
              <a:t>každé</a:t>
            </a:r>
            <a:r>
              <a:rPr lang="pl-PL" u="sng" dirty="0"/>
              <a:t> </a:t>
            </a:r>
            <a:r>
              <a:rPr lang="pl-PL" u="sng" dirty="0" err="1"/>
              <a:t>prezentaci</a:t>
            </a:r>
            <a:r>
              <a:rPr lang="pl-PL" u="sng" dirty="0"/>
              <a:t> </a:t>
            </a:r>
            <a:r>
              <a:rPr lang="pl-PL" u="sng" dirty="0" err="1"/>
              <a:t>musí</a:t>
            </a:r>
            <a:r>
              <a:rPr lang="pl-PL" u="sng" dirty="0"/>
              <a:t> </a:t>
            </a:r>
            <a:r>
              <a:rPr lang="pl-PL" u="sng" dirty="0" err="1"/>
              <a:t>být</a:t>
            </a:r>
            <a:r>
              <a:rPr lang="pl-PL" u="sng" dirty="0"/>
              <a:t> </a:t>
            </a:r>
            <a:r>
              <a:rPr lang="pl-PL" u="sng" dirty="0" err="1"/>
              <a:t>uvedeno</a:t>
            </a:r>
            <a:r>
              <a:rPr lang="pl-PL" u="sng" dirty="0"/>
              <a:t>:</a:t>
            </a:r>
          </a:p>
          <a:p>
            <a:pPr marL="0" indent="0">
              <a:buNone/>
            </a:pPr>
            <a:endParaRPr lang="pl-PL" u="sng" dirty="0"/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Téma</a:t>
            </a:r>
            <a:r>
              <a:rPr lang="pl-PL" dirty="0"/>
              <a:t> (</a:t>
            </a:r>
            <a:r>
              <a:rPr lang="pl-PL" dirty="0" err="1"/>
              <a:t>různé</a:t>
            </a:r>
            <a:r>
              <a:rPr lang="pl-PL" dirty="0"/>
              <a:t> pro </a:t>
            </a:r>
            <a:r>
              <a:rPr lang="pl-PL" dirty="0" err="1"/>
              <a:t>každou</a:t>
            </a:r>
            <a:r>
              <a:rPr lang="pl-PL" dirty="0"/>
              <a:t> </a:t>
            </a:r>
            <a:r>
              <a:rPr lang="pl-PL" dirty="0" err="1"/>
              <a:t>skupinu</a:t>
            </a:r>
            <a:r>
              <a:rPr lang="pl-PL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Jména</a:t>
            </a:r>
            <a:r>
              <a:rPr lang="pl-PL" dirty="0"/>
              <a:t> a </a:t>
            </a:r>
            <a:r>
              <a:rPr lang="pl-PL" dirty="0" err="1"/>
              <a:t>příjmení</a:t>
            </a:r>
            <a:r>
              <a:rPr lang="pl-PL" dirty="0"/>
              <a:t> </a:t>
            </a:r>
            <a:r>
              <a:rPr lang="pl-PL" dirty="0" err="1"/>
              <a:t>studentů</a:t>
            </a:r>
            <a:r>
              <a:rPr lang="pl-PL" dirty="0"/>
              <a:t>, </a:t>
            </a:r>
            <a:r>
              <a:rPr lang="pl-PL" dirty="0" err="1"/>
              <a:t>kteří</a:t>
            </a:r>
            <a:r>
              <a:rPr lang="pl-PL" dirty="0"/>
              <a:t> </a:t>
            </a:r>
            <a:r>
              <a:rPr lang="pl-PL" dirty="0" err="1"/>
              <a:t>ji</a:t>
            </a:r>
            <a:r>
              <a:rPr lang="pl-PL" dirty="0"/>
              <a:t> </a:t>
            </a:r>
            <a:r>
              <a:rPr lang="pl-PL" dirty="0" err="1"/>
              <a:t>připravili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Zpracování</a:t>
            </a:r>
            <a:r>
              <a:rPr lang="pl-PL" dirty="0"/>
              <a:t> </a:t>
            </a:r>
            <a:r>
              <a:rPr lang="pl-PL" dirty="0" err="1"/>
              <a:t>tématu</a:t>
            </a:r>
            <a:r>
              <a:rPr lang="pl-PL" dirty="0"/>
              <a:t> podle </a:t>
            </a:r>
            <a:r>
              <a:rPr lang="pl-PL" dirty="0" err="1"/>
              <a:t>pokynů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Prezentovaná</a:t>
            </a:r>
            <a:r>
              <a:rPr lang="pl-PL" dirty="0"/>
              <a:t> </a:t>
            </a:r>
            <a:r>
              <a:rPr lang="pl-PL" dirty="0" err="1"/>
              <a:t>práce</a:t>
            </a:r>
            <a:r>
              <a:rPr lang="pl-PL" dirty="0"/>
              <a:t> by </a:t>
            </a:r>
            <a:r>
              <a:rPr lang="pl-PL" dirty="0" err="1"/>
              <a:t>měla</a:t>
            </a:r>
            <a:r>
              <a:rPr lang="pl-PL" dirty="0"/>
              <a:t> </a:t>
            </a:r>
            <a:r>
              <a:rPr lang="pl-PL" dirty="0" err="1"/>
              <a:t>být</a:t>
            </a:r>
            <a:r>
              <a:rPr lang="pl-PL" dirty="0"/>
              <a:t> </a:t>
            </a:r>
            <a:r>
              <a:rPr lang="pl-PL" dirty="0" err="1"/>
              <a:t>představena</a:t>
            </a:r>
            <a:r>
              <a:rPr lang="pl-PL" dirty="0"/>
              <a:t> </a:t>
            </a:r>
            <a:r>
              <a:rPr lang="pl-PL" dirty="0" err="1"/>
              <a:t>všemi</a:t>
            </a:r>
            <a:r>
              <a:rPr lang="pl-PL" dirty="0"/>
              <a:t> </a:t>
            </a:r>
            <a:r>
              <a:rPr lang="pl-PL" dirty="0" err="1"/>
              <a:t>studenty</a:t>
            </a:r>
            <a:r>
              <a:rPr lang="pl-PL" dirty="0"/>
              <a:t>, </a:t>
            </a:r>
            <a:r>
              <a:rPr lang="pl-PL" dirty="0" err="1"/>
              <a:t>kteří</a:t>
            </a:r>
            <a:r>
              <a:rPr lang="pl-PL" dirty="0"/>
              <a:t> </a:t>
            </a:r>
            <a:r>
              <a:rPr lang="pl-PL" dirty="0" err="1"/>
              <a:t>ji</a:t>
            </a:r>
            <a:r>
              <a:rPr lang="pl-PL" dirty="0"/>
              <a:t> </a:t>
            </a:r>
            <a:r>
              <a:rPr lang="pl-PL" dirty="0" err="1"/>
              <a:t>připravili</a:t>
            </a:r>
            <a:r>
              <a:rPr lang="pl-PL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Každá</a:t>
            </a:r>
            <a:r>
              <a:rPr lang="pl-PL" dirty="0"/>
              <a:t> skupina </a:t>
            </a:r>
            <a:r>
              <a:rPr lang="pl-PL" dirty="0" err="1"/>
              <a:t>představuje</a:t>
            </a:r>
            <a:r>
              <a:rPr lang="pl-PL" dirty="0"/>
              <a:t> </a:t>
            </a:r>
            <a:r>
              <a:rPr lang="pl-PL" dirty="0" err="1"/>
              <a:t>svoji</a:t>
            </a:r>
            <a:r>
              <a:rPr lang="pl-PL" dirty="0"/>
              <a:t> </a:t>
            </a:r>
            <a:r>
              <a:rPr lang="pl-PL" dirty="0" err="1"/>
              <a:t>práci</a:t>
            </a:r>
            <a:r>
              <a:rPr lang="pl-PL" dirty="0"/>
              <a:t> </a:t>
            </a:r>
            <a:r>
              <a:rPr lang="pl-PL" dirty="0" err="1"/>
              <a:t>před</a:t>
            </a:r>
            <a:r>
              <a:rPr lang="pl-PL" dirty="0"/>
              <a:t> </a:t>
            </a:r>
            <a:r>
              <a:rPr lang="pl-PL" dirty="0" err="1"/>
              <a:t>třídou</a:t>
            </a:r>
            <a:r>
              <a:rPr lang="pl-PL" dirty="0"/>
              <a:t>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Proces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5DBDBB6-C632-2FCE-5595-A734E8D179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96979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https://cs.wikipedia.org/wiki/Modern%C3%AD_sc%C3%A9nick%C3%BD_tanec</a:t>
            </a:r>
            <a:r>
              <a:rPr lang="pl-PL" dirty="0">
                <a:solidFill>
                  <a:schemeClr val="bg1"/>
                </a:solidFill>
              </a:rPr>
              <a:t> </a:t>
            </a:r>
          </a:p>
          <a:p>
            <a:r>
              <a:rPr lang="pl-PL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https://cs.wikipedia.org/wiki/Tanec</a:t>
            </a:r>
            <a:r>
              <a:rPr lang="pl-PL" dirty="0">
                <a:solidFill>
                  <a:schemeClr val="bg1"/>
                </a:solidFill>
              </a:rPr>
              <a:t> </a:t>
            </a:r>
          </a:p>
          <a:p>
            <a:r>
              <a:rPr lang="pl-PL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https://is.muni.cz/elportal/estud/fsps/ps09/tanec/web/pages/uvod_soucasneTanecniStyly.html</a:t>
            </a:r>
            <a:r>
              <a:rPr lang="pl-PL" dirty="0">
                <a:solidFill>
                  <a:schemeClr val="bg1"/>
                </a:solidFill>
              </a:rPr>
              <a:t> </a:t>
            </a:r>
          </a:p>
          <a:p>
            <a:r>
              <a:rPr lang="pl-PL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https://pl.wikipedia.org/wiki/Taniec_rytualny</a:t>
            </a:r>
            <a:endParaRPr lang="pl-PL" dirty="0">
              <a:solidFill>
                <a:schemeClr val="bg1"/>
              </a:solidFill>
            </a:endParaRPr>
          </a:p>
          <a:p>
            <a:r>
              <a:rPr lang="pl-PL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https://pl.wikipedia.org/wiki/Taniec_wojenny</a:t>
            </a:r>
            <a:endParaRPr lang="pl-PL" dirty="0">
              <a:solidFill>
                <a:schemeClr val="bg1"/>
              </a:solidFill>
            </a:endParaRPr>
          </a:p>
          <a:p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ZDROJE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831DC49-85E6-ACA1-FB3A-8170D75951B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596979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876224"/>
              </p:ext>
            </p:extLst>
          </p:nvPr>
        </p:nvGraphicFramePr>
        <p:xfrm>
          <a:off x="423326" y="908720"/>
          <a:ext cx="8229600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err="1"/>
                        <a:t>Počet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bodů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66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Věcný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obsah</a:t>
                      </a:r>
                      <a:endParaRPr lang="pl-PL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Nepřesné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mimo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tématu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Nesprávné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Slabé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využití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zdrojů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  <a:endParaRPr lang="pl-PL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správné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Případně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drobné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chyby.</a:t>
                      </a:r>
                    </a:p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v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souladu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s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tématem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využití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zdrojů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  <a:endParaRPr lang="pl-PL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Kompletní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téma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Vyčerpávající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využití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poskytnutých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zdrojů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případně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jiných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zdrojů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Estetické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dojmy,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kreativita</a:t>
                      </a:r>
                      <a:endParaRPr lang="pl-PL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Prezentace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je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málo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čitelná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neestetická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jsou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podány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chaoticky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  <a:endParaRPr lang="pl-PL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Prezentace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je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pěkná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čitelná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estetická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s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originálním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provedením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Dobře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rozložené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  <a:endParaRPr lang="pl-PL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Prezentace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je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velmi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estetická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čitelná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s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překvapivým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provedením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strukturovaná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a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lákavá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k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prozkoumání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740" y="-310480"/>
            <a:ext cx="8229600" cy="1219200"/>
          </a:xfrm>
        </p:spPr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Hodnocení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BB6E249D-C189-7FD5-071D-86F9AC1333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09890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4583518"/>
              </p:ext>
            </p:extLst>
          </p:nvPr>
        </p:nvGraphicFramePr>
        <p:xfrm>
          <a:off x="457200" y="1214423"/>
          <a:ext cx="8229600" cy="5238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4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02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7380">
                <a:tc>
                  <a:txBody>
                    <a:bodyPr/>
                    <a:lstStyle/>
                    <a:p>
                      <a:r>
                        <a:rPr lang="pl-PL" dirty="0" err="1"/>
                        <a:t>Počet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bodů</a:t>
                      </a:r>
                      <a:endParaRPr lang="pl-PL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2137">
                <a:tc>
                  <a:txBody>
                    <a:bodyPr/>
                    <a:lstStyle/>
                    <a:p>
                      <a:pPr algn="l"/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Zapojení</a:t>
                      </a:r>
                      <a:r>
                        <a:rPr lang="pl-PL" dirty="0">
                          <a:latin typeface="+mj-lt"/>
                        </a:rPr>
                        <a:t> do </a:t>
                      </a:r>
                      <a:r>
                        <a:rPr lang="pl-PL" dirty="0" err="1">
                          <a:latin typeface="+mj-lt"/>
                        </a:rPr>
                        <a:t>práce</a:t>
                      </a:r>
                      <a:r>
                        <a:rPr lang="pl-PL" dirty="0">
                          <a:latin typeface="+mj-lt"/>
                        </a:rPr>
                        <a:t> na </a:t>
                      </a:r>
                      <a:r>
                        <a:rPr lang="pl-PL" dirty="0" err="1">
                          <a:latin typeface="+mj-lt"/>
                        </a:rPr>
                        <a:t>tvorbě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plakátu</a:t>
                      </a:r>
                      <a:r>
                        <a:rPr lang="pl-PL" dirty="0">
                          <a:latin typeface="+mj-lt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err="1">
                          <a:latin typeface="+mj-lt"/>
                        </a:rPr>
                        <a:t>Malé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zapojení</a:t>
                      </a:r>
                      <a:r>
                        <a:rPr lang="pl-PL" dirty="0">
                          <a:latin typeface="+mj-lt"/>
                        </a:rPr>
                        <a:t> do </a:t>
                      </a:r>
                      <a:r>
                        <a:rPr lang="pl-PL" dirty="0" err="1">
                          <a:latin typeface="+mj-lt"/>
                        </a:rPr>
                        <a:t>práce</a:t>
                      </a:r>
                      <a:r>
                        <a:rPr lang="pl-PL" dirty="0">
                          <a:latin typeface="+mj-lt"/>
                        </a:rPr>
                        <a:t>, </a:t>
                      </a:r>
                      <a:r>
                        <a:rPr lang="pl-PL" dirty="0" err="1">
                          <a:latin typeface="+mj-lt"/>
                        </a:rPr>
                        <a:t>nedostatek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kreativity</a:t>
                      </a:r>
                      <a:r>
                        <a:rPr lang="pl-PL" dirty="0">
                          <a:latin typeface="+mj-lt"/>
                        </a:rPr>
                        <a:t>, </a:t>
                      </a:r>
                      <a:r>
                        <a:rPr lang="pl-PL" dirty="0" err="1">
                          <a:latin typeface="+mj-lt"/>
                        </a:rPr>
                        <a:t>neochota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zapojit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se</a:t>
                      </a:r>
                      <a:r>
                        <a:rPr lang="pl-PL" dirty="0">
                          <a:latin typeface="+mj-lt"/>
                        </a:rPr>
                        <a:t> do procesu </a:t>
                      </a:r>
                      <a:r>
                        <a:rPr lang="pl-PL" dirty="0" err="1">
                          <a:latin typeface="+mj-lt"/>
                        </a:rPr>
                        <a:t>práce</a:t>
                      </a:r>
                      <a:r>
                        <a:rPr lang="pl-PL" dirty="0">
                          <a:latin typeface="+mj-lt"/>
                        </a:rPr>
                        <a:t>. </a:t>
                      </a:r>
                      <a:r>
                        <a:rPr lang="pl-PL" dirty="0" err="1">
                          <a:latin typeface="+mj-lt"/>
                        </a:rPr>
                        <a:t>Velká</a:t>
                      </a:r>
                      <a:r>
                        <a:rPr lang="pl-PL" dirty="0">
                          <a:latin typeface="+mj-lt"/>
                        </a:rPr>
                        <a:t> pomoc ze </a:t>
                      </a:r>
                      <a:r>
                        <a:rPr lang="pl-PL" dirty="0" err="1">
                          <a:latin typeface="+mj-lt"/>
                        </a:rPr>
                        <a:t>strany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učitele</a:t>
                      </a:r>
                      <a:r>
                        <a:rPr lang="pl-PL" dirty="0">
                          <a:latin typeface="+mj-lt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latin typeface="+mj-lt"/>
                      </a:endParaRPr>
                    </a:p>
                    <a:p>
                      <a:pPr algn="l"/>
                      <a:r>
                        <a:rPr lang="pl-PL" dirty="0" err="1">
                          <a:latin typeface="+mj-lt"/>
                        </a:rPr>
                        <a:t>Zapojení</a:t>
                      </a:r>
                      <a:r>
                        <a:rPr lang="pl-PL" dirty="0">
                          <a:latin typeface="+mj-lt"/>
                        </a:rPr>
                        <a:t> do </a:t>
                      </a:r>
                      <a:r>
                        <a:rPr lang="pl-PL" dirty="0" err="1">
                          <a:latin typeface="+mj-lt"/>
                        </a:rPr>
                        <a:t>práce</a:t>
                      </a:r>
                      <a:r>
                        <a:rPr lang="pl-PL" dirty="0">
                          <a:latin typeface="+mj-lt"/>
                        </a:rPr>
                        <a:t>, </a:t>
                      </a:r>
                      <a:r>
                        <a:rPr lang="pl-PL" dirty="0" err="1">
                          <a:latin typeface="+mj-lt"/>
                        </a:rPr>
                        <a:t>malá</a:t>
                      </a:r>
                      <a:r>
                        <a:rPr lang="pl-PL" dirty="0">
                          <a:latin typeface="+mj-lt"/>
                        </a:rPr>
                        <a:t> pomoc </a:t>
                      </a:r>
                      <a:r>
                        <a:rPr lang="pl-PL" dirty="0" err="1">
                          <a:latin typeface="+mj-lt"/>
                        </a:rPr>
                        <a:t>učitele</a:t>
                      </a:r>
                      <a:r>
                        <a:rPr lang="pl-PL" dirty="0">
                          <a:latin typeface="+mj-lt"/>
                        </a:rPr>
                        <a:t>, </a:t>
                      </a:r>
                      <a:r>
                        <a:rPr lang="pl-PL" dirty="0" err="1">
                          <a:latin typeface="+mj-lt"/>
                        </a:rPr>
                        <a:t>dobré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nápady</a:t>
                      </a:r>
                      <a:r>
                        <a:rPr lang="pl-PL" dirty="0">
                          <a:latin typeface="+mj-lt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err="1">
                          <a:latin typeface="+mj-lt"/>
                        </a:rPr>
                        <a:t>Velká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kreativita</a:t>
                      </a:r>
                      <a:r>
                        <a:rPr lang="pl-PL" dirty="0">
                          <a:latin typeface="+mj-lt"/>
                        </a:rPr>
                        <a:t> a </a:t>
                      </a:r>
                      <a:r>
                        <a:rPr lang="pl-PL" dirty="0" err="1">
                          <a:latin typeface="+mj-lt"/>
                        </a:rPr>
                        <a:t>angažovanost</a:t>
                      </a:r>
                      <a:r>
                        <a:rPr lang="pl-PL" dirty="0">
                          <a:latin typeface="+mj-lt"/>
                        </a:rPr>
                        <a:t>. </a:t>
                      </a:r>
                      <a:r>
                        <a:rPr lang="pl-PL" dirty="0" err="1">
                          <a:latin typeface="+mj-lt"/>
                        </a:rPr>
                        <a:t>Hledání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zajímavých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řešení</a:t>
                      </a:r>
                      <a:r>
                        <a:rPr lang="pl-PL" dirty="0">
                          <a:latin typeface="+mj-lt"/>
                        </a:rPr>
                        <a:t> a </a:t>
                      </a:r>
                      <a:r>
                        <a:rPr lang="pl-PL" dirty="0" err="1">
                          <a:latin typeface="+mj-lt"/>
                        </a:rPr>
                        <a:t>koncepcí</a:t>
                      </a:r>
                      <a:r>
                        <a:rPr lang="pl-PL" dirty="0">
                          <a:latin typeface="+mj-lt"/>
                        </a:rPr>
                        <a:t>. </a:t>
                      </a:r>
                      <a:r>
                        <a:rPr lang="pl-PL" dirty="0" err="1">
                          <a:latin typeface="+mj-lt"/>
                        </a:rPr>
                        <a:t>Samostatná</a:t>
                      </a:r>
                      <a:r>
                        <a:rPr lang="pl-PL" dirty="0">
                          <a:latin typeface="+mj-lt"/>
                        </a:rPr>
                        <a:t> (bez </a:t>
                      </a:r>
                      <a:r>
                        <a:rPr lang="pl-PL" dirty="0" err="1">
                          <a:latin typeface="+mj-lt"/>
                        </a:rPr>
                        <a:t>pomoci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učitele</a:t>
                      </a:r>
                      <a:r>
                        <a:rPr lang="pl-PL" dirty="0">
                          <a:latin typeface="+mj-lt"/>
                        </a:rPr>
                        <a:t>) a </a:t>
                      </a:r>
                      <a:r>
                        <a:rPr lang="pl-PL" dirty="0" err="1">
                          <a:latin typeface="+mj-lt"/>
                        </a:rPr>
                        <a:t>koordinovaná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práce</a:t>
                      </a:r>
                      <a:r>
                        <a:rPr lang="pl-PL" dirty="0">
                          <a:latin typeface="+mj-lt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1213">
                <a:tc>
                  <a:txBody>
                    <a:bodyPr/>
                    <a:lstStyle/>
                    <a:p>
                      <a:pPr algn="l"/>
                      <a:r>
                        <a:rPr lang="pl-PL" b="0" dirty="0" err="1">
                          <a:latin typeface="+mj-lt"/>
                        </a:rPr>
                        <a:t>Prezentace</a:t>
                      </a:r>
                      <a:endParaRPr lang="pl-PL" b="0" dirty="0"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err="1">
                          <a:latin typeface="+mj-lt"/>
                        </a:rPr>
                        <a:t>Prezentace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pouze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přečtená</a:t>
                      </a:r>
                      <a:r>
                        <a:rPr lang="pl-PL" dirty="0">
                          <a:latin typeface="+mj-lt"/>
                        </a:rPr>
                        <a:t> (</a:t>
                      </a:r>
                      <a:r>
                        <a:rPr lang="pl-PL" dirty="0" err="1">
                          <a:latin typeface="+mj-lt"/>
                        </a:rPr>
                        <a:t>zamávaná</a:t>
                      </a:r>
                      <a:r>
                        <a:rPr lang="pl-PL" dirty="0">
                          <a:latin typeface="+mj-lt"/>
                        </a:rPr>
                        <a:t>), </a:t>
                      </a:r>
                      <a:r>
                        <a:rPr lang="pl-PL" dirty="0" err="1">
                          <a:latin typeface="+mj-lt"/>
                        </a:rPr>
                        <a:t>slabá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znalost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tématu</a:t>
                      </a:r>
                      <a:r>
                        <a:rPr lang="pl-PL" dirty="0">
                          <a:latin typeface="+mj-lt"/>
                        </a:rPr>
                        <a:t>, </a:t>
                      </a:r>
                      <a:r>
                        <a:rPr lang="pl-PL" dirty="0" err="1">
                          <a:latin typeface="+mj-lt"/>
                        </a:rPr>
                        <a:t>slovní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zásoby</a:t>
                      </a:r>
                      <a:r>
                        <a:rPr lang="pl-PL" dirty="0">
                          <a:latin typeface="+mj-lt"/>
                        </a:rPr>
                        <a:t>. </a:t>
                      </a:r>
                      <a:r>
                        <a:rPr lang="pl-PL" dirty="0" err="1">
                          <a:latin typeface="+mj-lt"/>
                        </a:rPr>
                        <a:t>Chybějící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odpovědi</a:t>
                      </a:r>
                      <a:r>
                        <a:rPr lang="pl-PL" dirty="0">
                          <a:latin typeface="+mj-lt"/>
                        </a:rPr>
                        <a:t> na </a:t>
                      </a:r>
                      <a:r>
                        <a:rPr lang="pl-PL" dirty="0" err="1">
                          <a:latin typeface="+mj-lt"/>
                        </a:rPr>
                        <a:t>otázky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učitele</a:t>
                      </a:r>
                      <a:r>
                        <a:rPr lang="pl-PL" dirty="0">
                          <a:latin typeface="+mj-lt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err="1">
                          <a:latin typeface="+mj-lt"/>
                        </a:rPr>
                        <a:t>Prezentace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částečně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přečtená</a:t>
                      </a:r>
                      <a:r>
                        <a:rPr lang="pl-PL" dirty="0">
                          <a:latin typeface="+mj-lt"/>
                        </a:rPr>
                        <a:t>, </a:t>
                      </a:r>
                      <a:r>
                        <a:rPr lang="pl-PL" dirty="0" err="1">
                          <a:latin typeface="+mj-lt"/>
                        </a:rPr>
                        <a:t>částečně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samostatně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řečená</a:t>
                      </a:r>
                      <a:r>
                        <a:rPr lang="pl-PL" dirty="0">
                          <a:latin typeface="+mj-lt"/>
                        </a:rPr>
                        <a:t> (</a:t>
                      </a:r>
                      <a:r>
                        <a:rPr lang="pl-PL" dirty="0" err="1">
                          <a:latin typeface="+mj-lt"/>
                        </a:rPr>
                        <a:t>zamávaná</a:t>
                      </a:r>
                      <a:r>
                        <a:rPr lang="pl-PL" dirty="0">
                          <a:latin typeface="+mj-lt"/>
                        </a:rPr>
                        <a:t>). </a:t>
                      </a:r>
                      <a:r>
                        <a:rPr lang="pl-PL" dirty="0" err="1">
                          <a:latin typeface="+mj-lt"/>
                        </a:rPr>
                        <a:t>Slabé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odpovědi</a:t>
                      </a:r>
                      <a:r>
                        <a:rPr lang="pl-PL" dirty="0">
                          <a:latin typeface="+mj-lt"/>
                        </a:rPr>
                        <a:t> na </a:t>
                      </a:r>
                      <a:r>
                        <a:rPr lang="pl-PL" dirty="0" err="1">
                          <a:latin typeface="+mj-lt"/>
                        </a:rPr>
                        <a:t>otázky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učitele</a:t>
                      </a:r>
                      <a:r>
                        <a:rPr lang="pl-PL" dirty="0">
                          <a:latin typeface="+mj-lt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err="1">
                          <a:latin typeface="+mj-lt"/>
                        </a:rPr>
                        <a:t>Prezentace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prezentovaná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samostatně</a:t>
                      </a:r>
                      <a:r>
                        <a:rPr lang="pl-PL" dirty="0">
                          <a:latin typeface="+mj-lt"/>
                        </a:rPr>
                        <a:t>, </a:t>
                      </a:r>
                      <a:r>
                        <a:rPr lang="pl-PL" dirty="0" err="1">
                          <a:latin typeface="+mj-lt"/>
                        </a:rPr>
                        <a:t>vysoká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znalost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tématu</a:t>
                      </a:r>
                      <a:r>
                        <a:rPr lang="pl-PL" dirty="0">
                          <a:latin typeface="+mj-lt"/>
                        </a:rPr>
                        <a:t>. </a:t>
                      </a:r>
                      <a:r>
                        <a:rPr lang="pl-PL" dirty="0" err="1">
                          <a:latin typeface="+mj-lt"/>
                        </a:rPr>
                        <a:t>Dobré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odpovědi</a:t>
                      </a:r>
                      <a:r>
                        <a:rPr lang="pl-PL" dirty="0">
                          <a:latin typeface="+mj-lt"/>
                        </a:rPr>
                        <a:t> na </a:t>
                      </a:r>
                      <a:r>
                        <a:rPr lang="pl-PL" dirty="0" err="1">
                          <a:latin typeface="+mj-lt"/>
                        </a:rPr>
                        <a:t>otázky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učitele</a:t>
                      </a:r>
                      <a:r>
                        <a:rPr lang="pl-PL" dirty="0">
                          <a:latin typeface="+mj-lt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-162066"/>
            <a:ext cx="8229600" cy="1133460"/>
          </a:xfrm>
        </p:spPr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Hodnocení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2746364"/>
              </p:ext>
            </p:extLst>
          </p:nvPr>
        </p:nvGraphicFramePr>
        <p:xfrm>
          <a:off x="457200" y="1524000"/>
          <a:ext cx="822960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Body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Hodnocení</a:t>
                      </a:r>
                      <a:endParaRPr lang="pl-PL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1-4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err="1">
                          <a:effectLst/>
                        </a:rPr>
                        <a:t>Nedostatečná</a:t>
                      </a:r>
                      <a:endParaRPr lang="pl-PL" b="1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5-6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err="1">
                          <a:effectLst/>
                        </a:rPr>
                        <a:t>Dostatečný</a:t>
                      </a:r>
                      <a:endParaRPr lang="pl-PL" b="1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7-8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err="1">
                          <a:effectLst/>
                        </a:rPr>
                        <a:t>Dostatečný</a:t>
                      </a:r>
                      <a:endParaRPr lang="pl-PL" b="1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9-10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err="1">
                          <a:effectLst/>
                        </a:rPr>
                        <a:t>Dobře</a:t>
                      </a:r>
                      <a:endParaRPr lang="pl-PL" b="1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11-12 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err="1">
                          <a:effectLst/>
                        </a:rPr>
                        <a:t>Chvalitebně</a:t>
                      </a:r>
                      <a:r>
                        <a:rPr lang="pl-PL" b="1" dirty="0">
                          <a:effectLst/>
                        </a:rPr>
                        <a:t> </a:t>
                      </a: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12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err="1"/>
                        <a:t>Výborně</a:t>
                      </a:r>
                      <a:r>
                        <a:rPr lang="pl-PL" b="1" dirty="0"/>
                        <a:t> (Pro </a:t>
                      </a:r>
                      <a:r>
                        <a:rPr lang="pl-PL" b="1" dirty="0" err="1"/>
                        <a:t>získání</a:t>
                      </a:r>
                      <a:r>
                        <a:rPr lang="pl-PL" b="1" dirty="0"/>
                        <a:t> oceny s </a:t>
                      </a:r>
                      <a:r>
                        <a:rPr lang="pl-PL" b="1" dirty="0" err="1"/>
                        <a:t>vyznamenáním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musíte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získat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maximální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počet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bodů</a:t>
                      </a:r>
                      <a:r>
                        <a:rPr lang="pl-PL" b="1" dirty="0"/>
                        <a:t> za </a:t>
                      </a:r>
                      <a:r>
                        <a:rPr lang="pl-PL" b="1" dirty="0" err="1"/>
                        <a:t>prezentaci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lapbooku</a:t>
                      </a:r>
                      <a:r>
                        <a:rPr lang="pl-PL" b="1" dirty="0"/>
                        <a:t> a </a:t>
                      </a:r>
                      <a:r>
                        <a:rPr lang="pl-PL" b="1" dirty="0" err="1"/>
                        <a:t>předvést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základní</a:t>
                      </a:r>
                      <a:r>
                        <a:rPr lang="pl-PL" b="1" dirty="0"/>
                        <a:t> krok </a:t>
                      </a:r>
                      <a:r>
                        <a:rPr lang="pl-PL" b="1" dirty="0" err="1"/>
                        <a:t>vybraného</a:t>
                      </a:r>
                      <a:r>
                        <a:rPr lang="pl-PL" b="1" dirty="0"/>
                        <a:t> tance</a:t>
                      </a:r>
                      <a:r>
                        <a:rPr lang="pl-PL" b="1" baseline="0" dirty="0"/>
                        <a:t>)</a:t>
                      </a:r>
                      <a:endParaRPr lang="pl-PL" b="1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Hodnocení</a:t>
            </a:r>
            <a:endParaRPr lang="pl-PL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9E4DB008-037D-58BC-6183-9D1B41C592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80526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4282" y="1428736"/>
            <a:ext cx="8229600" cy="4525963"/>
          </a:xfrm>
        </p:spPr>
        <p:txBody>
          <a:bodyPr/>
          <a:lstStyle/>
          <a:p>
            <a:r>
              <a:rPr lang="pl-PL" sz="2400" dirty="0"/>
              <a:t>V </a:t>
            </a:r>
            <a:r>
              <a:rPr lang="pl-PL" sz="2400" dirty="0" err="1"/>
              <a:t>rámci</a:t>
            </a:r>
            <a:r>
              <a:rPr lang="pl-PL" sz="2400" dirty="0"/>
              <a:t> </a:t>
            </a:r>
            <a:r>
              <a:rPr lang="pl-PL" sz="2400" dirty="0" err="1"/>
              <a:t>tohoto</a:t>
            </a:r>
            <a:r>
              <a:rPr lang="pl-PL" sz="2400" dirty="0"/>
              <a:t> projektu </a:t>
            </a:r>
            <a:r>
              <a:rPr lang="pl-PL" sz="2400" dirty="0" err="1"/>
              <a:t>jste</a:t>
            </a:r>
            <a:r>
              <a:rPr lang="pl-PL" sz="2400" dirty="0"/>
              <a:t> </a:t>
            </a:r>
            <a:r>
              <a:rPr lang="pl-PL" sz="2400" dirty="0" err="1"/>
              <a:t>měli</a:t>
            </a:r>
            <a:r>
              <a:rPr lang="pl-PL" sz="2400" dirty="0"/>
              <a:t> </a:t>
            </a:r>
            <a:r>
              <a:rPr lang="pl-PL" sz="2400" dirty="0" err="1"/>
              <a:t>možnost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seznámit</a:t>
            </a:r>
            <a:r>
              <a:rPr lang="pl-PL" sz="2400" dirty="0"/>
              <a:t> s </a:t>
            </a:r>
            <a:r>
              <a:rPr lang="pl-PL" sz="2400" dirty="0" err="1"/>
              <a:t>různými</a:t>
            </a:r>
            <a:r>
              <a:rPr lang="pl-PL" sz="2400" dirty="0"/>
              <a:t> </a:t>
            </a:r>
            <a:r>
              <a:rPr lang="pl-PL" sz="2400" dirty="0" err="1"/>
              <a:t>druhy</a:t>
            </a:r>
            <a:r>
              <a:rPr lang="pl-PL" sz="2400" dirty="0"/>
              <a:t> </a:t>
            </a:r>
            <a:r>
              <a:rPr lang="pl-PL" sz="2400" dirty="0" err="1"/>
              <a:t>tanců</a:t>
            </a:r>
            <a:r>
              <a:rPr lang="pl-PL" sz="2400" dirty="0"/>
              <a:t>, </a:t>
            </a:r>
            <a:r>
              <a:rPr lang="pl-PL" sz="2400" dirty="0" err="1"/>
              <a:t>které</a:t>
            </a:r>
            <a:r>
              <a:rPr lang="pl-PL" sz="2400" dirty="0"/>
              <a:t> </a:t>
            </a:r>
            <a:r>
              <a:rPr lang="pl-PL" sz="2400" dirty="0" err="1"/>
              <a:t>existují</a:t>
            </a:r>
            <a:r>
              <a:rPr lang="pl-PL" sz="2400" dirty="0"/>
              <a:t> v </a:t>
            </a:r>
            <a:r>
              <a:rPr lang="pl-PL" sz="2400" dirty="0" err="1"/>
              <a:t>různých</a:t>
            </a:r>
            <a:r>
              <a:rPr lang="pl-PL" sz="2400" dirty="0"/>
              <a:t> </a:t>
            </a:r>
            <a:r>
              <a:rPr lang="pl-PL" sz="2400" dirty="0" err="1"/>
              <a:t>částech</a:t>
            </a:r>
            <a:r>
              <a:rPr lang="pl-PL" sz="2400" dirty="0"/>
              <a:t> </a:t>
            </a:r>
            <a:r>
              <a:rPr lang="pl-PL" sz="2400" dirty="0" err="1"/>
              <a:t>světa</a:t>
            </a:r>
            <a:r>
              <a:rPr lang="pl-PL" sz="2400" dirty="0"/>
              <a:t>.</a:t>
            </a:r>
          </a:p>
          <a:p>
            <a:r>
              <a:rPr lang="pl-PL" sz="2400" dirty="0" err="1"/>
              <a:t>Měli</a:t>
            </a:r>
            <a:r>
              <a:rPr lang="pl-PL" sz="2400" dirty="0"/>
              <a:t> </a:t>
            </a:r>
            <a:r>
              <a:rPr lang="pl-PL" sz="2400" dirty="0" err="1"/>
              <a:t>jste</a:t>
            </a:r>
            <a:r>
              <a:rPr lang="pl-PL" sz="2400" dirty="0"/>
              <a:t> </a:t>
            </a:r>
            <a:r>
              <a:rPr lang="pl-PL" sz="2400" dirty="0" err="1"/>
              <a:t>příležitost</a:t>
            </a:r>
            <a:r>
              <a:rPr lang="pl-PL" sz="2400" dirty="0"/>
              <a:t> </a:t>
            </a:r>
            <a:r>
              <a:rPr lang="pl-PL" sz="2400" dirty="0" err="1"/>
              <a:t>představit</a:t>
            </a:r>
            <a:r>
              <a:rPr lang="pl-PL" sz="2400" dirty="0"/>
              <a:t> </a:t>
            </a:r>
            <a:r>
              <a:rPr lang="pl-PL" sz="2400" dirty="0" err="1"/>
              <a:t>své</a:t>
            </a:r>
            <a:r>
              <a:rPr lang="pl-PL" sz="2400" dirty="0"/>
              <a:t> </a:t>
            </a:r>
            <a:r>
              <a:rPr lang="pl-PL" sz="2400" dirty="0" err="1"/>
              <a:t>manuální</a:t>
            </a:r>
            <a:r>
              <a:rPr lang="pl-PL" sz="2400" dirty="0"/>
              <a:t> </a:t>
            </a:r>
            <a:r>
              <a:rPr lang="pl-PL" sz="2400" dirty="0" err="1"/>
              <a:t>dovednosti</a:t>
            </a:r>
            <a:r>
              <a:rPr lang="pl-PL" sz="2400" dirty="0"/>
              <a:t>.</a:t>
            </a:r>
          </a:p>
          <a:p>
            <a:r>
              <a:rPr lang="pl-PL" sz="2400" dirty="0" err="1"/>
              <a:t>Seznámili</a:t>
            </a:r>
            <a:r>
              <a:rPr lang="pl-PL" sz="2400" dirty="0"/>
              <a:t> </a:t>
            </a:r>
            <a:r>
              <a:rPr lang="pl-PL" sz="2400" dirty="0" err="1"/>
              <a:t>jste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s </a:t>
            </a:r>
            <a:r>
              <a:rPr lang="pl-PL" sz="2400" dirty="0" err="1"/>
              <a:t>pravidly</a:t>
            </a:r>
            <a:r>
              <a:rPr lang="pl-PL" sz="2400" dirty="0"/>
              <a:t> </a:t>
            </a:r>
            <a:r>
              <a:rPr lang="pl-PL" sz="2400" dirty="0" err="1"/>
              <a:t>spolupráce</a:t>
            </a:r>
            <a:r>
              <a:rPr lang="pl-PL" sz="2400" dirty="0"/>
              <a:t> a </a:t>
            </a:r>
            <a:r>
              <a:rPr lang="pl-PL" sz="2400" dirty="0" err="1"/>
              <a:t>komunikace</a:t>
            </a:r>
            <a:r>
              <a:rPr lang="pl-PL" sz="2400" dirty="0"/>
              <a:t> </a:t>
            </a:r>
            <a:r>
              <a:rPr lang="pl-PL" sz="2400" dirty="0" err="1"/>
              <a:t>ve</a:t>
            </a:r>
            <a:r>
              <a:rPr lang="pl-PL" sz="2400" dirty="0"/>
              <a:t> </a:t>
            </a:r>
            <a:r>
              <a:rPr lang="pl-PL" sz="2400" dirty="0" err="1"/>
              <a:t>skupině</a:t>
            </a:r>
            <a:r>
              <a:rPr lang="pl-PL" sz="2400" dirty="0"/>
              <a:t>.</a:t>
            </a:r>
          </a:p>
          <a:p>
            <a:r>
              <a:rPr lang="pl-PL" sz="2400" dirty="0" err="1"/>
              <a:t>Měli</a:t>
            </a:r>
            <a:r>
              <a:rPr lang="pl-PL" sz="2400" dirty="0"/>
              <a:t> </a:t>
            </a:r>
            <a:r>
              <a:rPr lang="pl-PL" sz="2400" dirty="0" err="1"/>
              <a:t>jste</a:t>
            </a:r>
            <a:r>
              <a:rPr lang="pl-PL" sz="2400" dirty="0"/>
              <a:t> </a:t>
            </a:r>
            <a:r>
              <a:rPr lang="pl-PL" sz="2400" dirty="0" err="1"/>
              <a:t>možnost</a:t>
            </a:r>
            <a:r>
              <a:rPr lang="pl-PL" sz="2400" dirty="0"/>
              <a:t> </a:t>
            </a:r>
            <a:r>
              <a:rPr lang="pl-PL" sz="2400" dirty="0" err="1"/>
              <a:t>předvést</a:t>
            </a:r>
            <a:r>
              <a:rPr lang="pl-PL" sz="2400" dirty="0"/>
              <a:t> </a:t>
            </a:r>
            <a:r>
              <a:rPr lang="pl-PL" sz="2400" dirty="0" err="1"/>
              <a:t>své</a:t>
            </a:r>
            <a:r>
              <a:rPr lang="pl-PL" sz="2400" dirty="0"/>
              <a:t> </a:t>
            </a:r>
            <a:r>
              <a:rPr lang="pl-PL" sz="2400" dirty="0" err="1"/>
              <a:t>taneční</a:t>
            </a:r>
            <a:r>
              <a:rPr lang="pl-PL" sz="2400" dirty="0"/>
              <a:t> </a:t>
            </a:r>
            <a:r>
              <a:rPr lang="pl-PL" sz="2400" dirty="0" err="1"/>
              <a:t>schopnosti</a:t>
            </a:r>
            <a:r>
              <a:rPr lang="pl-PL" sz="2400" dirty="0"/>
              <a:t>.</a:t>
            </a:r>
          </a:p>
          <a:p>
            <a:r>
              <a:rPr lang="pl-PL" sz="2400" dirty="0" err="1"/>
              <a:t>Naučili</a:t>
            </a:r>
            <a:r>
              <a:rPr lang="pl-PL" sz="2400" dirty="0"/>
              <a:t> </a:t>
            </a:r>
            <a:r>
              <a:rPr lang="pl-PL" sz="2400" dirty="0" err="1"/>
              <a:t>jste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vyhledávat</a:t>
            </a:r>
            <a:r>
              <a:rPr lang="pl-PL" sz="2400" dirty="0"/>
              <a:t> a </a:t>
            </a:r>
            <a:r>
              <a:rPr lang="pl-PL" sz="2400" dirty="0" err="1"/>
              <a:t>využívat</a:t>
            </a:r>
            <a:r>
              <a:rPr lang="pl-PL" sz="2400" dirty="0"/>
              <a:t> </a:t>
            </a:r>
            <a:r>
              <a:rPr lang="pl-PL" sz="2400" dirty="0" err="1"/>
              <a:t>různé</a:t>
            </a:r>
            <a:r>
              <a:rPr lang="pl-PL" sz="2400" dirty="0"/>
              <a:t> zdroje </a:t>
            </a:r>
            <a:r>
              <a:rPr lang="pl-PL" sz="2400" dirty="0" err="1"/>
              <a:t>informací</a:t>
            </a:r>
            <a:r>
              <a:rPr lang="pl-PL" sz="2400" dirty="0"/>
              <a:t>.</a:t>
            </a:r>
            <a:endParaRPr lang="pl-PL" dirty="0"/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Závěr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8ED69D1C-7161-6A27-C4ED-BDD1CD101E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95469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l-PL" dirty="0" err="1"/>
              <a:t>Úvod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Úvod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Úkoly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Proces 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Zdroje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Závěr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Hodnocení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Příručka</a:t>
            </a:r>
            <a:r>
              <a:rPr lang="pl-PL" dirty="0"/>
              <a:t> pro </a:t>
            </a:r>
            <a:r>
              <a:rPr lang="pl-PL" dirty="0" err="1"/>
              <a:t>učitele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endParaRPr lang="pl-PL" dirty="0"/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Obsah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B91120F0-215A-B32A-55DD-0950E10462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81739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/>
            <a:r>
              <a:rPr lang="pl-PL" sz="2200" dirty="0" err="1">
                <a:solidFill>
                  <a:schemeClr val="bg1"/>
                </a:solidFill>
              </a:rPr>
              <a:t>Před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zahájením</a:t>
            </a:r>
            <a:r>
              <a:rPr lang="pl-PL" sz="2200" dirty="0">
                <a:solidFill>
                  <a:schemeClr val="bg1"/>
                </a:solidFill>
              </a:rPr>
              <a:t> projektu je </a:t>
            </a:r>
            <a:r>
              <a:rPr lang="pl-PL" sz="2200" dirty="0" err="1">
                <a:solidFill>
                  <a:schemeClr val="bg1"/>
                </a:solidFill>
              </a:rPr>
              <a:t>třeba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pečlivě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seznámit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žáky</a:t>
            </a:r>
            <a:r>
              <a:rPr lang="pl-PL" sz="2200" dirty="0">
                <a:solidFill>
                  <a:schemeClr val="bg1"/>
                </a:solidFill>
              </a:rPr>
              <a:t> s </a:t>
            </a:r>
            <a:r>
              <a:rPr lang="pl-PL" sz="2200" dirty="0" err="1">
                <a:solidFill>
                  <a:schemeClr val="bg1"/>
                </a:solidFill>
              </a:rPr>
              <a:t>obsahem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úkolů</a:t>
            </a:r>
            <a:r>
              <a:rPr lang="pl-PL" sz="2200" dirty="0">
                <a:solidFill>
                  <a:schemeClr val="bg1"/>
                </a:solidFill>
              </a:rPr>
              <a:t> a </a:t>
            </a:r>
            <a:r>
              <a:rPr lang="pl-PL" sz="2200" dirty="0" err="1">
                <a:solidFill>
                  <a:schemeClr val="bg1"/>
                </a:solidFill>
              </a:rPr>
              <a:t>přizpůsobit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způsob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komunikace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jejich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schopnostem</a:t>
            </a:r>
            <a:r>
              <a:rPr lang="pl-PL" sz="2200" dirty="0">
                <a:solidFill>
                  <a:schemeClr val="bg1"/>
                </a:solidFill>
              </a:rPr>
              <a:t>.</a:t>
            </a:r>
          </a:p>
          <a:p>
            <a:pPr marL="0" indent="0"/>
            <a:r>
              <a:rPr lang="pl-PL" sz="2200" dirty="0">
                <a:solidFill>
                  <a:schemeClr val="bg1"/>
                </a:solidFill>
              </a:rPr>
              <a:t>Je </a:t>
            </a:r>
            <a:r>
              <a:rPr lang="pl-PL" sz="2200" dirty="0" err="1">
                <a:solidFill>
                  <a:schemeClr val="bg1"/>
                </a:solidFill>
              </a:rPr>
              <a:t>nutné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seznámit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žáky</a:t>
            </a:r>
            <a:r>
              <a:rPr lang="pl-PL" sz="2200" dirty="0">
                <a:solidFill>
                  <a:schemeClr val="bg1"/>
                </a:solidFill>
              </a:rPr>
              <a:t> s </a:t>
            </a:r>
            <a:r>
              <a:rPr lang="pl-PL" sz="2200" dirty="0" err="1">
                <a:solidFill>
                  <a:schemeClr val="bg1"/>
                </a:solidFill>
              </a:rPr>
              <a:t>pravidly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bezpečného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používání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internetu</a:t>
            </a:r>
            <a:r>
              <a:rPr lang="pl-PL" sz="2200" dirty="0">
                <a:solidFill>
                  <a:schemeClr val="bg1"/>
                </a:solidFill>
              </a:rPr>
              <a:t>. </a:t>
            </a:r>
            <a:r>
              <a:rPr lang="pl-PL" sz="2200" dirty="0" err="1">
                <a:solidFill>
                  <a:schemeClr val="bg1"/>
                </a:solidFill>
              </a:rPr>
              <a:t>Učitel</a:t>
            </a:r>
            <a:r>
              <a:rPr lang="pl-PL" sz="2200" dirty="0">
                <a:solidFill>
                  <a:schemeClr val="bg1"/>
                </a:solidFill>
              </a:rPr>
              <a:t> by </a:t>
            </a:r>
            <a:r>
              <a:rPr lang="pl-PL" sz="2200" dirty="0" err="1">
                <a:solidFill>
                  <a:schemeClr val="bg1"/>
                </a:solidFill>
              </a:rPr>
              <a:t>měl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společně</a:t>
            </a:r>
            <a:r>
              <a:rPr lang="pl-PL" sz="2200" dirty="0">
                <a:solidFill>
                  <a:schemeClr val="bg1"/>
                </a:solidFill>
              </a:rPr>
              <a:t> s </a:t>
            </a:r>
            <a:r>
              <a:rPr lang="pl-PL" sz="2200" dirty="0" err="1">
                <a:solidFill>
                  <a:schemeClr val="bg1"/>
                </a:solidFill>
              </a:rPr>
              <a:t>žáky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procházet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internetové</a:t>
            </a:r>
            <a:r>
              <a:rPr lang="pl-PL" sz="2200" dirty="0">
                <a:solidFill>
                  <a:schemeClr val="bg1"/>
                </a:solidFill>
              </a:rPr>
              <a:t> zdroje a </a:t>
            </a:r>
            <a:r>
              <a:rPr lang="pl-PL" sz="2200" dirty="0" err="1">
                <a:solidFill>
                  <a:schemeClr val="bg1"/>
                </a:solidFill>
              </a:rPr>
              <a:t>pomáhat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jim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porozumět</a:t>
            </a:r>
            <a:r>
              <a:rPr lang="pl-PL" sz="2200" dirty="0">
                <a:solidFill>
                  <a:schemeClr val="bg1"/>
                </a:solidFill>
              </a:rPr>
              <a:t>.</a:t>
            </a:r>
          </a:p>
          <a:p>
            <a:pPr marL="0" indent="0"/>
            <a:r>
              <a:rPr lang="pl-PL" sz="2200" dirty="0">
                <a:solidFill>
                  <a:schemeClr val="bg1"/>
                </a:solidFill>
              </a:rPr>
              <a:t>V </a:t>
            </a:r>
            <a:r>
              <a:rPr lang="pl-PL" sz="2200" dirty="0" err="1">
                <a:solidFill>
                  <a:schemeClr val="bg1"/>
                </a:solidFill>
              </a:rPr>
              <a:t>závislosti</a:t>
            </a:r>
            <a:r>
              <a:rPr lang="pl-PL" sz="2200" dirty="0">
                <a:solidFill>
                  <a:schemeClr val="bg1"/>
                </a:solidFill>
              </a:rPr>
              <a:t> na </a:t>
            </a:r>
            <a:r>
              <a:rPr lang="pl-PL" sz="2200" dirty="0" err="1">
                <a:solidFill>
                  <a:schemeClr val="bg1"/>
                </a:solidFill>
              </a:rPr>
              <a:t>intelektuálních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schopnostech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žáků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může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učitel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pomoci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žákům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vybrat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nejdůležitější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informace</a:t>
            </a:r>
            <a:r>
              <a:rPr lang="pl-PL" sz="2200" dirty="0">
                <a:solidFill>
                  <a:schemeClr val="bg1"/>
                </a:solidFill>
              </a:rPr>
              <a:t> </a:t>
            </a:r>
            <a:r>
              <a:rPr lang="pl-PL" sz="2200" dirty="0" err="1">
                <a:solidFill>
                  <a:schemeClr val="bg1"/>
                </a:solidFill>
              </a:rPr>
              <a:t>potřebné</a:t>
            </a:r>
            <a:r>
              <a:rPr lang="pl-PL" sz="2200" dirty="0">
                <a:solidFill>
                  <a:schemeClr val="bg1"/>
                </a:solidFill>
              </a:rPr>
              <a:t> k </a:t>
            </a:r>
            <a:r>
              <a:rPr lang="pl-PL" sz="2200" dirty="0" err="1">
                <a:solidFill>
                  <a:schemeClr val="bg1"/>
                </a:solidFill>
              </a:rPr>
              <a:t>provedení</a:t>
            </a:r>
            <a:r>
              <a:rPr lang="pl-PL" sz="2200" dirty="0">
                <a:solidFill>
                  <a:schemeClr val="bg1"/>
                </a:solidFill>
              </a:rPr>
              <a:t> projektu.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4000" dirty="0" err="1">
                <a:solidFill>
                  <a:schemeClr val="accent2">
                    <a:lumMod val="50000"/>
                  </a:schemeClr>
                </a:solidFill>
              </a:rPr>
              <a:t>Příručka</a:t>
            </a:r>
            <a:r>
              <a:rPr lang="pl-PL" sz="4000" dirty="0">
                <a:solidFill>
                  <a:schemeClr val="accent2">
                    <a:lumMod val="50000"/>
                  </a:schemeClr>
                </a:solidFill>
              </a:rPr>
              <a:t> pro </a:t>
            </a:r>
            <a:r>
              <a:rPr lang="pl-PL" sz="4000" dirty="0" err="1">
                <a:solidFill>
                  <a:schemeClr val="accent2">
                    <a:lumMod val="50000"/>
                  </a:schemeClr>
                </a:solidFill>
              </a:rPr>
              <a:t>učitele</a:t>
            </a:r>
            <a:endParaRPr lang="pl-PL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F17E5E6F-2AA2-E6C1-B4D8-6B526907DB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96979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8139E2F7-C93B-6E6A-A003-479DA72BA3DA}"/>
              </a:ext>
            </a:extLst>
          </p:cNvPr>
          <p:cNvSpPr txBox="1"/>
          <p:nvPr/>
        </p:nvSpPr>
        <p:spPr>
          <a:xfrm>
            <a:off x="2286000" y="404664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600" dirty="0" err="1">
                <a:solidFill>
                  <a:schemeClr val="accent2">
                    <a:lumMod val="50000"/>
                  </a:schemeClr>
                </a:solidFill>
              </a:rPr>
              <a:t>Příručka</a:t>
            </a:r>
            <a:r>
              <a:rPr lang="pl-PL" sz="3600" dirty="0">
                <a:solidFill>
                  <a:schemeClr val="accent2">
                    <a:lumMod val="50000"/>
                  </a:schemeClr>
                </a:solidFill>
              </a:rPr>
              <a:t> pro </a:t>
            </a:r>
            <a:r>
              <a:rPr lang="pl-PL" sz="3600" dirty="0" err="1">
                <a:solidFill>
                  <a:schemeClr val="accent2">
                    <a:lumMod val="50000"/>
                  </a:schemeClr>
                </a:solidFill>
              </a:rPr>
              <a:t>učitele</a:t>
            </a:r>
            <a:endParaRPr lang="pl-PL" sz="3600" dirty="0"/>
          </a:p>
        </p:txBody>
      </p:sp>
      <p:sp>
        <p:nvSpPr>
          <p:cNvPr id="4" name="Symbol zastępczy zawartości 1">
            <a:extLst>
              <a:ext uri="{FF2B5EF4-FFF2-40B4-BE49-F238E27FC236}">
                <a16:creationId xmlns:a16="http://schemas.microsoft.com/office/drawing/2014/main" id="{0407407B-20B9-FAF6-3ECC-238478ACBABD}"/>
              </a:ext>
            </a:extLst>
          </p:cNvPr>
          <p:cNvSpPr txBox="1">
            <a:spLocks/>
          </p:cNvSpPr>
          <p:nvPr/>
        </p:nvSpPr>
        <p:spPr>
          <a:xfrm>
            <a:off x="611560" y="1267019"/>
            <a:ext cx="7602016" cy="3816424"/>
          </a:xfrm>
          <a:prstGeom prst="rect">
            <a:avLst/>
          </a:prstGeom>
        </p:spPr>
        <p:txBody>
          <a:bodyPr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30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05840" indent="-228600" algn="l" rtl="0" eaLnBrk="1" latinLnBrk="0" hangingPunct="1">
              <a:spcBef>
                <a:spcPts val="300"/>
              </a:spcBef>
              <a:buClr>
                <a:schemeClr val="accent2">
                  <a:shade val="50000"/>
                </a:schemeClr>
              </a:buClr>
              <a:buSzPct val="85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rtl="0" eaLnBrk="1" latinLnBrk="0" hangingPunct="1">
              <a:spcBef>
                <a:spcPts val="30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Char char="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28600" algn="l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Char char="?"/>
              <a:defRPr kumimoji="0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Char char="?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Char char="?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Char char="?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</a:pP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Žáci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by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měli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samostatně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navrhnout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plakát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vybrat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vhodné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fotografie,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ilustrace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kresby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a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text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na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ně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umístit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0" indent="0" algn="just" fontAlgn="auto">
              <a:spcAft>
                <a:spcPts val="0"/>
              </a:spcAft>
            </a:pP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Při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hodnocení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prezentací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žáků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jejich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vystoupení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a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autoprezentaci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by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učitel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měl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zohlednit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dodatečné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dysfunkce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které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u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žáků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vystupují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je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třeba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vzít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v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úvahu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jejich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zapojení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do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práce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0" indent="0" algn="just" fontAlgn="auto">
              <a:spcAft>
                <a:spcPts val="0"/>
              </a:spcAft>
            </a:pP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Učitel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by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měl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poskytovat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pomoc na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každém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etapě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realizace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projektu -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konzultovat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projekty,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vysvětlovat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vzniklé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problémy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0" indent="0" algn="just" fontAlgn="auto">
              <a:spcAft>
                <a:spcPts val="0"/>
              </a:spcAft>
            </a:pP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Učitel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uděluje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ocenění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s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vyznamenáním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žákům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kteří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jsou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schopni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předvést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základní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krok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vybraného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tance.</a:t>
            </a:r>
          </a:p>
          <a:p>
            <a:pPr marL="0" indent="0" algn="just" fontAlgn="auto">
              <a:spcAft>
                <a:spcPts val="0"/>
              </a:spcAft>
            </a:pP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Projekt by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měl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být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realizován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od 1 do 3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týdnů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včetně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prezentace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vybraného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tématu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0" indent="0" algn="ctr" fontAlgn="auto">
              <a:spcAft>
                <a:spcPts val="0"/>
              </a:spcAft>
              <a:buFont typeface="Wingdings 2"/>
              <a:buNone/>
            </a:pP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Učitel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je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schopen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na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základě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předpokladů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dané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třídy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posoudit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čas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ve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kterém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jsou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žáci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schopni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vykonat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vybrané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úkoly</a:t>
            </a:r>
            <a:r>
              <a:rPr lang="pl-PL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pl-PL" sz="2000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F3A0C271-44AB-0CF3-CF8F-37AD7A2F19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030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76928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6530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D6395589-3721-E917-CBC6-B61341C4D7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724" y="368642"/>
            <a:ext cx="4716524" cy="989504"/>
          </a:xfrm>
          <a:prstGeom prst="rect">
            <a:avLst/>
          </a:prstGeom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D88A7330-02C0-F171-E5CB-50A648521825}"/>
              </a:ext>
            </a:extLst>
          </p:cNvPr>
          <p:cNvSpPr txBox="1"/>
          <p:nvPr/>
        </p:nvSpPr>
        <p:spPr>
          <a:xfrm>
            <a:off x="2286000" y="2056669"/>
            <a:ext cx="4572000" cy="2744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580">
              <a:lnSpc>
                <a:spcPct val="107000"/>
              </a:lnSpc>
              <a:spcAft>
                <a:spcPts val="800"/>
              </a:spcAft>
            </a:pPr>
            <a:r>
              <a:rPr lang="cs-CZ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Spolufinancováno z fondů EU. Vyjádřené názory a názory jsou výhradně názory autora (autorů) a nemusí nutně odrážet názory a názory Evropské unie nebo Nadace pro rozvoj vzdělávacího systému. Nenese za ně odpovědnost ani Evropská unie, ani Nadace pro rozvoj vzdělávací soustavy.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49455482-1981-8179-35F8-EBF2B4ABDAFC}"/>
              </a:ext>
            </a:extLst>
          </p:cNvPr>
          <p:cNvSpPr txBox="1"/>
          <p:nvPr/>
        </p:nvSpPr>
        <p:spPr>
          <a:xfrm>
            <a:off x="2286000" y="2059127"/>
            <a:ext cx="4572000" cy="2744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580">
              <a:lnSpc>
                <a:spcPct val="107000"/>
              </a:lnSpc>
              <a:spcAft>
                <a:spcPts val="800"/>
              </a:spcAft>
            </a:pPr>
            <a:r>
              <a:rPr lang="cs-CZ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Spolufinancováno z fondů EU. Vyjádřené názory a názory jsou výhradně názory autora (autorů) a nemusí nutně odrážet názory a názory Evropské unie nebo Nadace pro rozvoj vzdělávacího systému. Nenese za ně odpovědnost ani Evropská unie, ani Nadace pro rozvoj vzdělávací soustavy.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Obraz 18">
            <a:extLst>
              <a:ext uri="{FF2B5EF4-FFF2-40B4-BE49-F238E27FC236}">
                <a16:creationId xmlns:a16="http://schemas.microsoft.com/office/drawing/2014/main" id="{A11D3AE8-5433-5734-8742-65507E48A1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6512" y="2386503"/>
            <a:ext cx="8706912" cy="120724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err="1"/>
              <a:t>Vítejte</a:t>
            </a:r>
            <a:r>
              <a:rPr lang="pl-PL" dirty="0"/>
              <a:t>. </a:t>
            </a:r>
          </a:p>
          <a:p>
            <a:pPr algn="just"/>
            <a:r>
              <a:rPr lang="pl-PL" dirty="0" err="1"/>
              <a:t>Během</a:t>
            </a:r>
            <a:r>
              <a:rPr lang="pl-PL" dirty="0"/>
              <a:t> </a:t>
            </a:r>
            <a:r>
              <a:rPr lang="pl-PL" dirty="0" err="1"/>
              <a:t>práce</a:t>
            </a:r>
            <a:r>
              <a:rPr lang="pl-PL" dirty="0"/>
              <a:t> na </a:t>
            </a:r>
            <a:r>
              <a:rPr lang="pl-PL" dirty="0" err="1"/>
              <a:t>tomto</a:t>
            </a:r>
            <a:r>
              <a:rPr lang="pl-PL" dirty="0"/>
              <a:t> projektu </a:t>
            </a:r>
            <a:r>
              <a:rPr lang="pl-PL" dirty="0" err="1"/>
              <a:t>se</a:t>
            </a:r>
            <a:r>
              <a:rPr lang="pl-PL" dirty="0"/>
              <a:t> </a:t>
            </a:r>
            <a:r>
              <a:rPr lang="pl-PL" dirty="0" err="1"/>
              <a:t>zaměříme</a:t>
            </a:r>
            <a:r>
              <a:rPr lang="pl-PL" dirty="0"/>
              <a:t> na </a:t>
            </a:r>
            <a:r>
              <a:rPr lang="pl-PL" dirty="0" err="1"/>
              <a:t>tanec</a:t>
            </a:r>
            <a:r>
              <a:rPr lang="pl-PL" dirty="0"/>
              <a:t>, </a:t>
            </a:r>
            <a:r>
              <a:rPr lang="pl-PL" dirty="0" err="1"/>
              <a:t>konkrétně</a:t>
            </a:r>
            <a:r>
              <a:rPr lang="pl-PL" dirty="0"/>
              <a:t> na </a:t>
            </a:r>
            <a:r>
              <a:rPr lang="pl-PL" dirty="0" err="1"/>
              <a:t>druhy</a:t>
            </a:r>
            <a:r>
              <a:rPr lang="pl-PL" dirty="0"/>
              <a:t> tance a </a:t>
            </a:r>
            <a:r>
              <a:rPr lang="pl-PL" dirty="0" err="1"/>
              <a:t>jeho</a:t>
            </a:r>
            <a:r>
              <a:rPr lang="pl-PL" dirty="0"/>
              <a:t> </a:t>
            </a:r>
            <a:r>
              <a:rPr lang="pl-PL" dirty="0" err="1"/>
              <a:t>různé</a:t>
            </a:r>
            <a:r>
              <a:rPr lang="pl-PL" dirty="0"/>
              <a:t> aspekty. </a:t>
            </a:r>
          </a:p>
          <a:p>
            <a:pPr algn="just"/>
            <a:r>
              <a:rPr lang="pl-PL" dirty="0" err="1"/>
              <a:t>Uvažovali</a:t>
            </a:r>
            <a:r>
              <a:rPr lang="pl-PL" dirty="0"/>
              <a:t> </a:t>
            </a:r>
            <a:r>
              <a:rPr lang="pl-PL" dirty="0" err="1"/>
              <a:t>jste</a:t>
            </a:r>
            <a:r>
              <a:rPr lang="pl-PL" dirty="0"/>
              <a:t> </a:t>
            </a:r>
            <a:r>
              <a:rPr lang="pl-PL" dirty="0" err="1"/>
              <a:t>někdy</a:t>
            </a:r>
            <a:r>
              <a:rPr lang="pl-PL" dirty="0"/>
              <a:t> o tom, jak </a:t>
            </a:r>
            <a:r>
              <a:rPr lang="pl-PL" dirty="0" err="1"/>
              <a:t>vypadal</a:t>
            </a:r>
            <a:r>
              <a:rPr lang="pl-PL" dirty="0"/>
              <a:t> </a:t>
            </a:r>
            <a:r>
              <a:rPr lang="pl-PL" dirty="0" err="1"/>
              <a:t>tanec</a:t>
            </a:r>
            <a:r>
              <a:rPr lang="pl-PL" dirty="0"/>
              <a:t> v </a:t>
            </a:r>
            <a:r>
              <a:rPr lang="pl-PL" dirty="0" err="1"/>
              <a:t>dobách</a:t>
            </a:r>
            <a:r>
              <a:rPr lang="pl-PL" dirty="0"/>
              <a:t> </a:t>
            </a:r>
            <a:r>
              <a:rPr lang="pl-PL" dirty="0" err="1"/>
              <a:t>našich</a:t>
            </a:r>
            <a:r>
              <a:rPr lang="pl-PL" dirty="0"/>
              <a:t> </a:t>
            </a:r>
            <a:r>
              <a:rPr lang="pl-PL" dirty="0" err="1"/>
              <a:t>předků</a:t>
            </a:r>
            <a:r>
              <a:rPr lang="pl-PL" dirty="0"/>
              <a:t>, </a:t>
            </a:r>
            <a:r>
              <a:rPr lang="pl-PL" dirty="0" err="1"/>
              <a:t>jaký</a:t>
            </a:r>
            <a:r>
              <a:rPr lang="pl-PL" dirty="0"/>
              <a:t> je na </a:t>
            </a:r>
            <a:r>
              <a:rPr lang="pl-PL" dirty="0" err="1"/>
              <a:t>různých</a:t>
            </a:r>
            <a:r>
              <a:rPr lang="pl-PL" dirty="0"/>
              <a:t> </a:t>
            </a:r>
            <a:r>
              <a:rPr lang="pl-PL" dirty="0" err="1"/>
              <a:t>kontinentech</a:t>
            </a:r>
            <a:r>
              <a:rPr lang="pl-PL" dirty="0"/>
              <a:t> a </a:t>
            </a:r>
            <a:r>
              <a:rPr lang="pl-PL" dirty="0" err="1"/>
              <a:t>jestli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</a:t>
            </a:r>
            <a:r>
              <a:rPr lang="pl-PL" dirty="0" err="1"/>
              <a:t>velmi</a:t>
            </a:r>
            <a:r>
              <a:rPr lang="pl-PL" dirty="0"/>
              <a:t> </a:t>
            </a:r>
            <a:r>
              <a:rPr lang="pl-PL" dirty="0" err="1"/>
              <a:t>liší</a:t>
            </a:r>
            <a:r>
              <a:rPr lang="pl-PL" dirty="0"/>
              <a:t>, a k </a:t>
            </a:r>
            <a:r>
              <a:rPr lang="pl-PL" dirty="0" err="1"/>
              <a:t>čemu</a:t>
            </a:r>
            <a:r>
              <a:rPr lang="pl-PL" dirty="0"/>
              <a:t> </a:t>
            </a:r>
            <a:r>
              <a:rPr lang="pl-PL" dirty="0" err="1"/>
              <a:t>slouží</a:t>
            </a:r>
            <a:r>
              <a:rPr lang="pl-PL" dirty="0"/>
              <a:t>? </a:t>
            </a:r>
          </a:p>
          <a:p>
            <a:pPr algn="just"/>
            <a:r>
              <a:rPr lang="pl-PL" dirty="0" err="1"/>
              <a:t>Přemýšlejte</a:t>
            </a:r>
            <a:r>
              <a:rPr lang="pl-PL" dirty="0"/>
              <a:t> o tom, co pro </a:t>
            </a:r>
            <a:r>
              <a:rPr lang="pl-PL" dirty="0" err="1"/>
              <a:t>vás</a:t>
            </a:r>
            <a:r>
              <a:rPr lang="pl-PL" dirty="0"/>
              <a:t> </a:t>
            </a:r>
            <a:r>
              <a:rPr lang="pl-PL" dirty="0" err="1"/>
              <a:t>tanec</a:t>
            </a:r>
            <a:r>
              <a:rPr lang="pl-PL" dirty="0"/>
              <a:t> </a:t>
            </a:r>
            <a:r>
              <a:rPr lang="pl-PL" dirty="0" err="1"/>
              <a:t>znamená</a:t>
            </a:r>
            <a:r>
              <a:rPr lang="pl-PL" dirty="0"/>
              <a:t> a </a:t>
            </a:r>
            <a:r>
              <a:rPr lang="pl-PL" dirty="0" err="1"/>
              <a:t>jakou</a:t>
            </a:r>
            <a:r>
              <a:rPr lang="pl-PL" dirty="0"/>
              <a:t> roli </a:t>
            </a:r>
            <a:r>
              <a:rPr lang="pl-PL" dirty="0" err="1"/>
              <a:t>hraje</a:t>
            </a:r>
            <a:r>
              <a:rPr lang="pl-PL" dirty="0"/>
              <a:t> </a:t>
            </a:r>
            <a:r>
              <a:rPr lang="pl-PL" dirty="0" err="1"/>
              <a:t>ve</a:t>
            </a:r>
            <a:r>
              <a:rPr lang="pl-PL" dirty="0"/>
              <a:t> </a:t>
            </a:r>
            <a:r>
              <a:rPr lang="pl-PL" dirty="0" err="1"/>
              <a:t>vašem</a:t>
            </a:r>
            <a:r>
              <a:rPr lang="pl-PL" dirty="0"/>
              <a:t> </a:t>
            </a:r>
            <a:r>
              <a:rPr lang="pl-PL" dirty="0" err="1"/>
              <a:t>životě</a:t>
            </a:r>
            <a:r>
              <a:rPr lang="pl-PL" dirty="0"/>
              <a:t>?</a:t>
            </a:r>
          </a:p>
        </p:txBody>
      </p:sp>
      <p:sp>
        <p:nvSpPr>
          <p:cNvPr id="3074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Úvod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Obraz 3" descr="Dance Vector of Dancing People 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571480"/>
            <a:ext cx="209454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177A88A5-E532-D645-45A6-106663068AC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96979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98403"/>
            <a:ext cx="8229600" cy="4572000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800" dirty="0" err="1"/>
              <a:t>Tanec</a:t>
            </a:r>
            <a:r>
              <a:rPr lang="pl-PL" sz="2800" dirty="0"/>
              <a:t> </a:t>
            </a:r>
            <a:r>
              <a:rPr lang="pl-PL" sz="2800" dirty="0" err="1"/>
              <a:t>byl</a:t>
            </a:r>
            <a:r>
              <a:rPr lang="pl-PL" sz="2800" dirty="0"/>
              <a:t> </a:t>
            </a:r>
            <a:r>
              <a:rPr lang="pl-PL" sz="2800" dirty="0" err="1"/>
              <a:t>přítomen</a:t>
            </a:r>
            <a:r>
              <a:rPr lang="pl-PL" sz="2800" dirty="0"/>
              <a:t> v </a:t>
            </a:r>
            <a:r>
              <a:rPr lang="pl-PL" sz="2800" dirty="0" err="1"/>
              <a:t>životě</a:t>
            </a:r>
            <a:r>
              <a:rPr lang="pl-PL" sz="2800" dirty="0"/>
              <a:t> </a:t>
            </a:r>
            <a:r>
              <a:rPr lang="pl-PL" sz="2800" dirty="0" err="1"/>
              <a:t>člověka</a:t>
            </a:r>
            <a:r>
              <a:rPr lang="pl-PL" sz="2800" dirty="0"/>
              <a:t> od </a:t>
            </a:r>
            <a:r>
              <a:rPr lang="pl-PL" sz="2800" dirty="0" err="1"/>
              <a:t>nejstarších</a:t>
            </a:r>
            <a:r>
              <a:rPr lang="pl-PL" sz="2800" dirty="0"/>
              <a:t> </a:t>
            </a:r>
            <a:r>
              <a:rPr lang="pl-PL" sz="2800" dirty="0" err="1"/>
              <a:t>dob</a:t>
            </a:r>
            <a:r>
              <a:rPr lang="pl-PL" sz="2800" dirty="0"/>
              <a:t>. </a:t>
            </a:r>
            <a:r>
              <a:rPr lang="pl-PL" sz="2800" dirty="0" err="1"/>
              <a:t>Pravěcí</a:t>
            </a:r>
            <a:r>
              <a:rPr lang="pl-PL" sz="2800" dirty="0"/>
              <a:t> </a:t>
            </a:r>
            <a:r>
              <a:rPr lang="pl-PL" sz="2800" dirty="0" err="1"/>
              <a:t>lidé</a:t>
            </a:r>
            <a:r>
              <a:rPr lang="pl-PL" sz="2800" dirty="0"/>
              <a:t> </a:t>
            </a:r>
            <a:r>
              <a:rPr lang="pl-PL" sz="2800" dirty="0" err="1"/>
              <a:t>se</a:t>
            </a:r>
            <a:r>
              <a:rPr lang="pl-PL" sz="2800" dirty="0"/>
              <a:t> </a:t>
            </a:r>
            <a:r>
              <a:rPr lang="pl-PL" sz="2800" dirty="0" err="1"/>
              <a:t>pomocí</a:t>
            </a:r>
            <a:r>
              <a:rPr lang="pl-PL" sz="2800" dirty="0"/>
              <a:t> </a:t>
            </a:r>
            <a:r>
              <a:rPr lang="pl-PL" sz="2800" dirty="0" err="1"/>
              <a:t>něj</a:t>
            </a:r>
            <a:r>
              <a:rPr lang="pl-PL" sz="2800" dirty="0"/>
              <a:t> </a:t>
            </a:r>
            <a:r>
              <a:rPr lang="pl-PL" sz="2800" dirty="0" err="1"/>
              <a:t>dorozumívali</a:t>
            </a:r>
            <a:r>
              <a:rPr lang="pl-PL" sz="2800" dirty="0"/>
              <a:t> </a:t>
            </a:r>
            <a:r>
              <a:rPr lang="pl-PL" sz="2800" dirty="0" err="1"/>
              <a:t>mezi</a:t>
            </a:r>
            <a:r>
              <a:rPr lang="pl-PL" sz="2800" dirty="0"/>
              <a:t> </a:t>
            </a:r>
            <a:r>
              <a:rPr lang="pl-PL" sz="2800" dirty="0" err="1"/>
              <a:t>sebou</a:t>
            </a:r>
            <a:r>
              <a:rPr lang="pl-PL" sz="2800" dirty="0"/>
              <a:t>, </a:t>
            </a:r>
            <a:r>
              <a:rPr lang="pl-PL" sz="2800" dirty="0" err="1"/>
              <a:t>protože</a:t>
            </a:r>
            <a:r>
              <a:rPr lang="pl-PL" sz="2800" dirty="0"/>
              <a:t> </a:t>
            </a:r>
            <a:r>
              <a:rPr lang="pl-PL" sz="2800" dirty="0" err="1"/>
              <a:t>pohyby</a:t>
            </a:r>
            <a:r>
              <a:rPr lang="pl-PL" sz="2800" dirty="0"/>
              <a:t> </a:t>
            </a:r>
            <a:r>
              <a:rPr lang="pl-PL" sz="2800" dirty="0" err="1"/>
              <a:t>těla</a:t>
            </a:r>
            <a:r>
              <a:rPr lang="pl-PL" sz="2800" dirty="0"/>
              <a:t> </a:t>
            </a:r>
            <a:r>
              <a:rPr lang="pl-PL" sz="2800" dirty="0" err="1"/>
              <a:t>jim</a:t>
            </a:r>
            <a:r>
              <a:rPr lang="pl-PL" sz="2800" dirty="0"/>
              <a:t> </a:t>
            </a:r>
            <a:r>
              <a:rPr lang="pl-PL" sz="2800" dirty="0" err="1"/>
              <a:t>nahrazovaly</a:t>
            </a:r>
            <a:r>
              <a:rPr lang="pl-PL" sz="2800" dirty="0"/>
              <a:t> </a:t>
            </a:r>
            <a:r>
              <a:rPr lang="pl-PL" sz="2800" dirty="0" err="1"/>
              <a:t>slova</a:t>
            </a:r>
            <a:r>
              <a:rPr lang="pl-PL" sz="2800" dirty="0"/>
              <a:t> a </a:t>
            </a:r>
            <a:r>
              <a:rPr lang="pl-PL" sz="2800" dirty="0" err="1"/>
              <a:t>obohacovaly</a:t>
            </a:r>
            <a:r>
              <a:rPr lang="pl-PL" sz="2800" dirty="0"/>
              <a:t> </a:t>
            </a:r>
            <a:r>
              <a:rPr lang="pl-PL" sz="2800" dirty="0" err="1"/>
              <a:t>gesta</a:t>
            </a:r>
            <a:r>
              <a:rPr lang="pl-PL" sz="2800" dirty="0"/>
              <a:t>. </a:t>
            </a:r>
            <a:r>
              <a:rPr lang="pl-PL" sz="2800" dirty="0" err="1"/>
              <a:t>Tanec</a:t>
            </a:r>
            <a:r>
              <a:rPr lang="pl-PL" sz="2800" dirty="0"/>
              <a:t> je </a:t>
            </a:r>
            <a:r>
              <a:rPr lang="pl-PL" sz="2800" dirty="0" err="1"/>
              <a:t>provázel</a:t>
            </a:r>
            <a:r>
              <a:rPr lang="pl-PL" sz="2800" dirty="0"/>
              <a:t> </a:t>
            </a:r>
            <a:r>
              <a:rPr lang="pl-PL" sz="2800" dirty="0" err="1"/>
              <a:t>při</a:t>
            </a:r>
            <a:r>
              <a:rPr lang="pl-PL" sz="2800" dirty="0"/>
              <a:t> </a:t>
            </a:r>
            <a:r>
              <a:rPr lang="pl-PL" sz="2800" dirty="0" err="1"/>
              <a:t>společenských</a:t>
            </a:r>
            <a:r>
              <a:rPr lang="pl-PL" sz="2800" dirty="0"/>
              <a:t> </a:t>
            </a:r>
            <a:r>
              <a:rPr lang="pl-PL" sz="2800" dirty="0" err="1"/>
              <a:t>událostech</a:t>
            </a:r>
            <a:r>
              <a:rPr lang="pl-PL" sz="2800" dirty="0"/>
              <a:t> a v </a:t>
            </a:r>
            <a:r>
              <a:rPr lang="pl-PL" sz="2800" dirty="0" err="1"/>
              <a:t>budování</a:t>
            </a:r>
            <a:r>
              <a:rPr lang="pl-PL" sz="2800" dirty="0"/>
              <a:t> </a:t>
            </a:r>
            <a:r>
              <a:rPr lang="pl-PL" sz="2800" dirty="0" err="1"/>
              <a:t>mezilidských</a:t>
            </a:r>
            <a:r>
              <a:rPr lang="pl-PL" sz="2800" dirty="0"/>
              <a:t> </a:t>
            </a:r>
            <a:r>
              <a:rPr lang="pl-PL" sz="2800" dirty="0" err="1"/>
              <a:t>vztahů</a:t>
            </a:r>
            <a:r>
              <a:rPr lang="pl-PL" sz="2800" dirty="0"/>
              <a:t>. V </a:t>
            </a:r>
            <a:r>
              <a:rPr lang="pl-PL" sz="2800" dirty="0" err="1"/>
              <a:t>těchto</a:t>
            </a:r>
            <a:r>
              <a:rPr lang="pl-PL" sz="2800" dirty="0"/>
              <a:t> </a:t>
            </a:r>
            <a:r>
              <a:rPr lang="pl-PL" sz="2800" dirty="0" err="1"/>
              <a:t>dobách</a:t>
            </a:r>
            <a:r>
              <a:rPr lang="pl-PL" sz="2800" dirty="0"/>
              <a:t> </a:t>
            </a:r>
            <a:r>
              <a:rPr lang="pl-PL" sz="2800" dirty="0" err="1"/>
              <a:t>byl</a:t>
            </a:r>
            <a:r>
              <a:rPr lang="pl-PL" sz="2800" dirty="0"/>
              <a:t> </a:t>
            </a:r>
            <a:r>
              <a:rPr lang="pl-PL" sz="2800" dirty="0" err="1"/>
              <a:t>určitým</a:t>
            </a:r>
            <a:r>
              <a:rPr lang="pl-PL" sz="2800" dirty="0"/>
              <a:t> druhem </a:t>
            </a:r>
            <a:r>
              <a:rPr lang="pl-PL" sz="2800" dirty="0" err="1"/>
              <a:t>skupinových</a:t>
            </a:r>
            <a:r>
              <a:rPr lang="pl-PL" sz="2800" dirty="0"/>
              <a:t> </a:t>
            </a:r>
            <a:r>
              <a:rPr lang="pl-PL" sz="2800" dirty="0" err="1"/>
              <a:t>rituálů</a:t>
            </a:r>
            <a:r>
              <a:rPr lang="pl-PL" sz="2800" dirty="0"/>
              <a:t>. </a:t>
            </a:r>
            <a:r>
              <a:rPr lang="pl-PL" sz="2800" dirty="0" err="1"/>
              <a:t>Během</a:t>
            </a:r>
            <a:r>
              <a:rPr lang="pl-PL" sz="2800" dirty="0"/>
              <a:t> </a:t>
            </a:r>
            <a:r>
              <a:rPr lang="pl-PL" sz="2800" dirty="0" err="1"/>
              <a:t>staletí</a:t>
            </a:r>
            <a:r>
              <a:rPr lang="pl-PL" sz="2800" dirty="0"/>
              <a:t> </a:t>
            </a:r>
            <a:r>
              <a:rPr lang="pl-PL" sz="2800" dirty="0" err="1"/>
              <a:t>se</a:t>
            </a:r>
            <a:r>
              <a:rPr lang="pl-PL" sz="2800" dirty="0"/>
              <a:t> jak charakter, tak technika tance </a:t>
            </a:r>
            <a:r>
              <a:rPr lang="pl-PL" sz="2800" dirty="0" err="1"/>
              <a:t>měnily</a:t>
            </a:r>
            <a:r>
              <a:rPr lang="pl-PL" sz="2800" dirty="0"/>
              <a:t>. </a:t>
            </a:r>
            <a:r>
              <a:rPr lang="pl-PL" sz="2800" dirty="0" err="1"/>
              <a:t>Rozdíly</a:t>
            </a:r>
            <a:r>
              <a:rPr lang="pl-PL" sz="2800" dirty="0"/>
              <a:t> v technice a v </a:t>
            </a:r>
            <a:r>
              <a:rPr lang="pl-PL" sz="2800" dirty="0" err="1"/>
              <a:t>účelu</a:t>
            </a:r>
            <a:r>
              <a:rPr lang="pl-PL" sz="2800" dirty="0"/>
              <a:t> tance </a:t>
            </a:r>
            <a:r>
              <a:rPr lang="pl-PL" sz="2800" dirty="0" err="1"/>
              <a:t>existovaly</a:t>
            </a:r>
            <a:r>
              <a:rPr lang="pl-PL" sz="2800" dirty="0"/>
              <a:t> na </a:t>
            </a:r>
            <a:r>
              <a:rPr lang="pl-PL" sz="2800" dirty="0" err="1"/>
              <a:t>jednotlivých</a:t>
            </a:r>
            <a:r>
              <a:rPr lang="pl-PL" sz="2800" dirty="0"/>
              <a:t> </a:t>
            </a:r>
            <a:r>
              <a:rPr lang="pl-PL" sz="2800" dirty="0" err="1"/>
              <a:t>kontinentech</a:t>
            </a:r>
            <a:r>
              <a:rPr lang="pl-PL" sz="2800" dirty="0"/>
              <a:t> od </a:t>
            </a:r>
            <a:r>
              <a:rPr lang="pl-PL" sz="2800" dirty="0" err="1"/>
              <a:t>pradávna</a:t>
            </a:r>
            <a:r>
              <a:rPr lang="pl-PL" sz="2800" dirty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</p:txBody>
      </p:sp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Úvod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3FD3AA69-5B7C-7570-DE97-70F99EEF12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96979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ymbol zastępczy zawartości 2"/>
          <p:cNvSpPr>
            <a:spLocks noGrp="1"/>
          </p:cNvSpPr>
          <p:nvPr>
            <p:ph idx="1"/>
          </p:nvPr>
        </p:nvSpPr>
        <p:spPr>
          <a:xfrm>
            <a:off x="357158" y="1500174"/>
            <a:ext cx="8229600" cy="4572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l-PL" sz="2400" dirty="0"/>
              <a:t>V </a:t>
            </a:r>
            <a:r>
              <a:rPr lang="pl-PL" sz="2400" dirty="0" err="1"/>
              <a:t>rámci</a:t>
            </a:r>
            <a:r>
              <a:rPr lang="pl-PL" sz="2400" dirty="0"/>
              <a:t> </a:t>
            </a:r>
            <a:r>
              <a:rPr lang="pl-PL" sz="2400" dirty="0" err="1"/>
              <a:t>realizace</a:t>
            </a:r>
            <a:r>
              <a:rPr lang="pl-PL" sz="2400" dirty="0"/>
              <a:t> </a:t>
            </a:r>
            <a:r>
              <a:rPr lang="pl-PL" sz="2400" dirty="0" err="1"/>
              <a:t>tohoto</a:t>
            </a:r>
            <a:r>
              <a:rPr lang="pl-PL" sz="2400" dirty="0"/>
              <a:t> projektu </a:t>
            </a:r>
            <a:r>
              <a:rPr lang="pl-PL" sz="2400" dirty="0" err="1"/>
              <a:t>budete</a:t>
            </a:r>
            <a:r>
              <a:rPr lang="pl-PL" sz="2400" dirty="0"/>
              <a:t> </a:t>
            </a:r>
            <a:r>
              <a:rPr lang="pl-PL" sz="2400" dirty="0" err="1"/>
              <a:t>rozděleni</a:t>
            </a:r>
            <a:r>
              <a:rPr lang="pl-PL" sz="2400" dirty="0"/>
              <a:t> do </a:t>
            </a:r>
            <a:r>
              <a:rPr lang="pl-PL" sz="2400" dirty="0" err="1"/>
              <a:t>tří</a:t>
            </a:r>
            <a:r>
              <a:rPr lang="pl-PL" sz="2400" dirty="0"/>
              <a:t> skupin a </a:t>
            </a:r>
            <a:r>
              <a:rPr lang="pl-PL" sz="2400" dirty="0" err="1"/>
              <a:t>vaším</a:t>
            </a:r>
            <a:r>
              <a:rPr lang="pl-PL" sz="2400" dirty="0"/>
              <a:t> </a:t>
            </a:r>
            <a:r>
              <a:rPr lang="pl-PL" sz="2400" dirty="0" err="1"/>
              <a:t>úkolem</a:t>
            </a:r>
            <a:r>
              <a:rPr lang="pl-PL" sz="2400" dirty="0"/>
              <a:t> </a:t>
            </a:r>
            <a:r>
              <a:rPr lang="pl-PL" sz="2400" dirty="0" err="1"/>
              <a:t>bude</a:t>
            </a:r>
            <a:r>
              <a:rPr lang="pl-PL" sz="2400" dirty="0"/>
              <a:t> </a:t>
            </a:r>
            <a:r>
              <a:rPr lang="pl-PL" sz="2400" dirty="0" err="1"/>
              <a:t>připravit</a:t>
            </a:r>
            <a:r>
              <a:rPr lang="pl-PL" sz="2400" dirty="0"/>
              <a:t> </a:t>
            </a:r>
            <a:r>
              <a:rPr lang="pl-PL" sz="2400" dirty="0" err="1"/>
              <a:t>plakáty</a:t>
            </a:r>
            <a:r>
              <a:rPr lang="pl-PL" sz="2400" dirty="0"/>
              <a:t> </a:t>
            </a:r>
            <a:r>
              <a:rPr lang="pl-PL" sz="2400" dirty="0" err="1"/>
              <a:t>nebo</a:t>
            </a:r>
            <a:r>
              <a:rPr lang="pl-PL" sz="2400" dirty="0"/>
              <a:t> </a:t>
            </a:r>
            <a:r>
              <a:rPr lang="pl-PL" sz="2400" dirty="0" err="1"/>
              <a:t>lapbooky</a:t>
            </a:r>
            <a:r>
              <a:rPr lang="pl-PL" sz="2400" dirty="0"/>
              <a:t> na </a:t>
            </a:r>
            <a:r>
              <a:rPr lang="pl-PL" sz="2400" dirty="0" err="1"/>
              <a:t>téma</a:t>
            </a:r>
            <a:r>
              <a:rPr lang="pl-PL" sz="2400" dirty="0"/>
              <a:t>:</a:t>
            </a:r>
          </a:p>
          <a:p>
            <a:pPr algn="just">
              <a:buNone/>
            </a:pPr>
            <a:r>
              <a:rPr lang="pl-PL" sz="2400" dirty="0"/>
              <a:t>Skupina I - Tance jako </a:t>
            </a:r>
            <a:r>
              <a:rPr lang="pl-PL" sz="2400" dirty="0" err="1"/>
              <a:t>rituální</a:t>
            </a:r>
            <a:r>
              <a:rPr lang="pl-PL" sz="2400" dirty="0"/>
              <a:t> forma</a:t>
            </a:r>
          </a:p>
          <a:p>
            <a:pPr algn="just">
              <a:buNone/>
            </a:pPr>
            <a:r>
              <a:rPr lang="pl-PL" sz="2400" dirty="0"/>
              <a:t>Skupina II - </a:t>
            </a:r>
            <a:r>
              <a:rPr lang="pl-PL" sz="2400" dirty="0" err="1"/>
              <a:t>Společenské</a:t>
            </a:r>
            <a:r>
              <a:rPr lang="pl-PL" sz="2400" dirty="0"/>
              <a:t> </a:t>
            </a:r>
            <a:r>
              <a:rPr lang="pl-PL" sz="2400" dirty="0" err="1"/>
              <a:t>standardní</a:t>
            </a:r>
            <a:r>
              <a:rPr lang="pl-PL" sz="2400" dirty="0"/>
              <a:t> tance</a:t>
            </a:r>
          </a:p>
          <a:p>
            <a:pPr algn="just">
              <a:buNone/>
            </a:pPr>
            <a:r>
              <a:rPr lang="pl-PL" sz="2400" dirty="0"/>
              <a:t>Skupina III - </a:t>
            </a:r>
            <a:r>
              <a:rPr lang="pl-PL" sz="2400" dirty="0" err="1"/>
              <a:t>Společenské</a:t>
            </a:r>
            <a:r>
              <a:rPr lang="pl-PL" sz="2400" dirty="0"/>
              <a:t> </a:t>
            </a:r>
            <a:r>
              <a:rPr lang="pl-PL" sz="2400" dirty="0" err="1"/>
              <a:t>latinskoamerické</a:t>
            </a:r>
            <a:r>
              <a:rPr lang="pl-PL" sz="2400" dirty="0"/>
              <a:t> tance</a:t>
            </a:r>
          </a:p>
          <a:p>
            <a:pPr algn="just">
              <a:buNone/>
            </a:pPr>
            <a:r>
              <a:rPr lang="pl-PL" sz="2400" dirty="0" err="1"/>
              <a:t>Tento</a:t>
            </a:r>
            <a:r>
              <a:rPr lang="pl-PL" sz="2400" dirty="0"/>
              <a:t> </a:t>
            </a:r>
            <a:r>
              <a:rPr lang="pl-PL" sz="2400" dirty="0" err="1"/>
              <a:t>úkol</a:t>
            </a:r>
            <a:r>
              <a:rPr lang="pl-PL" sz="2400" dirty="0"/>
              <a:t> </a:t>
            </a:r>
            <a:r>
              <a:rPr lang="pl-PL" sz="2400" dirty="0" err="1"/>
              <a:t>má</a:t>
            </a:r>
            <a:r>
              <a:rPr lang="pl-PL" sz="2400" dirty="0"/>
              <a:t> za </a:t>
            </a:r>
            <a:r>
              <a:rPr lang="pl-PL" sz="2400" dirty="0" err="1"/>
              <a:t>cíl</a:t>
            </a:r>
            <a:r>
              <a:rPr lang="pl-PL" sz="2400" dirty="0"/>
              <a:t> </a:t>
            </a:r>
            <a:r>
              <a:rPr lang="pl-PL" sz="2400" dirty="0" err="1"/>
              <a:t>ukázat</a:t>
            </a:r>
            <a:r>
              <a:rPr lang="pl-PL" sz="2400" dirty="0"/>
              <a:t>, </a:t>
            </a:r>
            <a:r>
              <a:rPr lang="pl-PL" sz="2400" dirty="0" err="1"/>
              <a:t>že</a:t>
            </a:r>
            <a:r>
              <a:rPr lang="pl-PL" sz="2400" dirty="0"/>
              <a:t> </a:t>
            </a:r>
            <a:r>
              <a:rPr lang="pl-PL" sz="2400" dirty="0" err="1"/>
              <a:t>tanec</a:t>
            </a:r>
            <a:r>
              <a:rPr lang="pl-PL" sz="2400" dirty="0"/>
              <a:t> </a:t>
            </a:r>
            <a:r>
              <a:rPr lang="pl-PL" sz="2400" dirty="0" err="1"/>
              <a:t>není</a:t>
            </a:r>
            <a:r>
              <a:rPr lang="pl-PL" sz="2400" dirty="0"/>
              <a:t> </a:t>
            </a:r>
            <a:r>
              <a:rPr lang="pl-PL" sz="2400" dirty="0" err="1"/>
              <a:t>pouze</a:t>
            </a:r>
            <a:r>
              <a:rPr lang="pl-PL" sz="2400" dirty="0"/>
              <a:t> </a:t>
            </a:r>
            <a:r>
              <a:rPr lang="pl-PL" sz="2400" dirty="0" err="1"/>
              <a:t>zábavou</a:t>
            </a:r>
            <a:r>
              <a:rPr lang="pl-PL" sz="2400" dirty="0"/>
              <a:t>, jak je tomu </a:t>
            </a:r>
            <a:r>
              <a:rPr lang="pl-PL" sz="2400" dirty="0" err="1"/>
              <a:t>většinou</a:t>
            </a:r>
            <a:r>
              <a:rPr lang="pl-PL" sz="2400" dirty="0"/>
              <a:t> v </a:t>
            </a:r>
            <a:r>
              <a:rPr lang="pl-PL" sz="2400" dirty="0" err="1"/>
              <a:t>evropských</a:t>
            </a:r>
            <a:r>
              <a:rPr lang="pl-PL" sz="2400" dirty="0"/>
              <a:t> </a:t>
            </a:r>
            <a:r>
              <a:rPr lang="pl-PL" sz="2400" dirty="0" err="1"/>
              <a:t>zemích</a:t>
            </a:r>
            <a:r>
              <a:rPr lang="pl-PL" sz="2400" dirty="0"/>
              <a:t>. V </a:t>
            </a:r>
            <a:r>
              <a:rPr lang="pl-PL" sz="2400" dirty="0" err="1"/>
              <a:t>různých</a:t>
            </a:r>
            <a:r>
              <a:rPr lang="pl-PL" sz="2400" dirty="0"/>
              <a:t> </a:t>
            </a:r>
            <a:r>
              <a:rPr lang="pl-PL" sz="2400" dirty="0" err="1"/>
              <a:t>částech</a:t>
            </a:r>
            <a:r>
              <a:rPr lang="pl-PL" sz="2400" dirty="0"/>
              <a:t> </a:t>
            </a:r>
            <a:r>
              <a:rPr lang="pl-PL" sz="2400" dirty="0" err="1"/>
              <a:t>světa</a:t>
            </a:r>
            <a:r>
              <a:rPr lang="pl-PL" sz="2400" dirty="0"/>
              <a:t> je </a:t>
            </a:r>
            <a:r>
              <a:rPr lang="pl-PL" sz="2400" dirty="0" err="1"/>
              <a:t>tanec</a:t>
            </a:r>
            <a:r>
              <a:rPr lang="pl-PL" sz="2400" dirty="0"/>
              <a:t> </a:t>
            </a:r>
            <a:r>
              <a:rPr lang="pl-PL" sz="2400" dirty="0" err="1"/>
              <a:t>často</a:t>
            </a:r>
            <a:r>
              <a:rPr lang="pl-PL" sz="2400" dirty="0"/>
              <a:t> </a:t>
            </a:r>
            <a:r>
              <a:rPr lang="pl-PL" sz="2400" dirty="0" err="1"/>
              <a:t>spojen</a:t>
            </a:r>
            <a:r>
              <a:rPr lang="pl-PL" sz="2400" dirty="0"/>
              <a:t> s </a:t>
            </a:r>
            <a:r>
              <a:rPr lang="pl-PL" sz="2400" dirty="0" err="1"/>
              <a:t>určitými</a:t>
            </a:r>
            <a:r>
              <a:rPr lang="pl-PL" sz="2400" dirty="0"/>
              <a:t> </a:t>
            </a:r>
            <a:r>
              <a:rPr lang="pl-PL" sz="2400" dirty="0" err="1"/>
              <a:t>rituály</a:t>
            </a:r>
            <a:r>
              <a:rPr lang="pl-PL" sz="2400" dirty="0"/>
              <a:t>, </a:t>
            </a:r>
            <a:r>
              <a:rPr lang="pl-PL" sz="2400" dirty="0" err="1"/>
              <a:t>nejčastěji</a:t>
            </a:r>
            <a:r>
              <a:rPr lang="pl-PL" sz="2400" dirty="0"/>
              <a:t> </a:t>
            </a:r>
            <a:r>
              <a:rPr lang="pl-PL" sz="2400" dirty="0" err="1"/>
              <a:t>náboženskými</a:t>
            </a:r>
            <a:r>
              <a:rPr lang="pl-PL" sz="2400" dirty="0"/>
              <a:t>, ale </a:t>
            </a:r>
            <a:r>
              <a:rPr lang="pl-PL" sz="2400" dirty="0" err="1"/>
              <a:t>může</a:t>
            </a:r>
            <a:r>
              <a:rPr lang="pl-PL" sz="2400" dirty="0"/>
              <a:t> </a:t>
            </a:r>
            <a:r>
              <a:rPr lang="pl-PL" sz="2400" dirty="0" err="1"/>
              <a:t>také</a:t>
            </a:r>
            <a:r>
              <a:rPr lang="pl-PL" sz="2400" dirty="0"/>
              <a:t> </a:t>
            </a:r>
            <a:r>
              <a:rPr lang="pl-PL" sz="2400" dirty="0" err="1"/>
              <a:t>sloužit</a:t>
            </a:r>
            <a:r>
              <a:rPr lang="pl-PL" sz="2400" dirty="0"/>
              <a:t> jako forma </a:t>
            </a:r>
            <a:r>
              <a:rPr lang="pl-PL" sz="2400" dirty="0" err="1"/>
              <a:t>vyjádření</a:t>
            </a:r>
            <a:r>
              <a:rPr lang="pl-PL" sz="2400" dirty="0"/>
              <a:t> </a:t>
            </a:r>
            <a:r>
              <a:rPr lang="pl-PL" sz="2400" dirty="0" err="1"/>
              <a:t>agrese</a:t>
            </a:r>
            <a:r>
              <a:rPr lang="pl-PL" sz="2400" dirty="0"/>
              <a:t>, </a:t>
            </a:r>
            <a:r>
              <a:rPr lang="pl-PL" sz="2400" dirty="0" err="1"/>
              <a:t>například</a:t>
            </a:r>
            <a:r>
              <a:rPr lang="pl-PL" sz="2400" dirty="0"/>
              <a:t> </a:t>
            </a:r>
            <a:r>
              <a:rPr lang="pl-PL" sz="2400" dirty="0" err="1"/>
              <a:t>válečný</a:t>
            </a:r>
            <a:r>
              <a:rPr lang="pl-PL" sz="2400" dirty="0"/>
              <a:t> </a:t>
            </a:r>
            <a:r>
              <a:rPr lang="pl-PL" sz="2400" dirty="0" err="1"/>
              <a:t>tanec</a:t>
            </a:r>
            <a:r>
              <a:rPr lang="pl-PL" sz="2400" dirty="0"/>
              <a:t>.</a:t>
            </a:r>
          </a:p>
          <a:p>
            <a:pPr algn="just">
              <a:buNone/>
            </a:pPr>
            <a:endParaRPr lang="pl-PL" sz="2400" dirty="0"/>
          </a:p>
        </p:txBody>
      </p:sp>
      <p:sp>
        <p:nvSpPr>
          <p:cNvPr id="61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Úkol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96F9119-D18E-6E16-CF87-2EBBD286D7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6750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72000"/>
          </a:xfrm>
        </p:spPr>
        <p:txBody>
          <a:bodyPr/>
          <a:lstStyle/>
          <a:p>
            <a:pPr algn="just"/>
            <a:r>
              <a:rPr lang="pl-PL" sz="2400" dirty="0"/>
              <a:t>V </a:t>
            </a:r>
            <a:r>
              <a:rPr lang="pl-PL" sz="2400" dirty="0" err="1"/>
              <a:t>evropské</a:t>
            </a:r>
            <a:r>
              <a:rPr lang="pl-PL" sz="2400" dirty="0"/>
              <a:t> </a:t>
            </a:r>
            <a:r>
              <a:rPr lang="pl-PL" sz="2400" dirty="0" err="1"/>
              <a:t>kultuře</a:t>
            </a:r>
            <a:r>
              <a:rPr lang="pl-PL" sz="2400" dirty="0"/>
              <a:t> je </a:t>
            </a:r>
            <a:r>
              <a:rPr lang="pl-PL" sz="2400" dirty="0" err="1"/>
              <a:t>tanec</a:t>
            </a:r>
            <a:r>
              <a:rPr lang="pl-PL" sz="2400" dirty="0"/>
              <a:t> </a:t>
            </a:r>
            <a:r>
              <a:rPr lang="pl-PL" sz="2400" dirty="0" err="1"/>
              <a:t>vnímán</a:t>
            </a:r>
            <a:r>
              <a:rPr lang="pl-PL" sz="2400" dirty="0"/>
              <a:t> </a:t>
            </a:r>
            <a:r>
              <a:rPr lang="pl-PL" sz="2400" dirty="0" err="1"/>
              <a:t>zcela</a:t>
            </a:r>
            <a:r>
              <a:rPr lang="pl-PL" sz="2400" dirty="0"/>
              <a:t> </a:t>
            </a:r>
            <a:r>
              <a:rPr lang="pl-PL" sz="2400" dirty="0" err="1"/>
              <a:t>odlišně</a:t>
            </a:r>
            <a:r>
              <a:rPr lang="pl-PL" sz="2400" dirty="0"/>
              <a:t> </a:t>
            </a:r>
            <a:r>
              <a:rPr lang="pl-PL" sz="2400" dirty="0" err="1"/>
              <a:t>než</a:t>
            </a:r>
            <a:r>
              <a:rPr lang="pl-PL" sz="2400" dirty="0"/>
              <a:t> </a:t>
            </a:r>
            <a:r>
              <a:rPr lang="pl-PL" sz="2400" dirty="0" err="1"/>
              <a:t>například</a:t>
            </a:r>
            <a:r>
              <a:rPr lang="pl-PL" sz="2400" dirty="0"/>
              <a:t> v </a:t>
            </a:r>
            <a:r>
              <a:rPr lang="pl-PL" sz="2400" dirty="0" err="1"/>
              <a:t>Africe</a:t>
            </a:r>
            <a:r>
              <a:rPr lang="pl-PL" sz="2400" dirty="0"/>
              <a:t> a </a:t>
            </a:r>
            <a:r>
              <a:rPr lang="pl-PL" sz="2400" dirty="0" err="1"/>
              <a:t>Asii</a:t>
            </a:r>
            <a:r>
              <a:rPr lang="pl-PL" sz="2400" dirty="0"/>
              <a:t>, </a:t>
            </a:r>
            <a:r>
              <a:rPr lang="pl-PL" sz="2400" dirty="0" err="1"/>
              <a:t>kde</a:t>
            </a:r>
            <a:r>
              <a:rPr lang="pl-PL" sz="2400" dirty="0"/>
              <a:t> </a:t>
            </a:r>
            <a:r>
              <a:rPr lang="pl-PL" sz="2400" dirty="0" err="1"/>
              <a:t>slouží</a:t>
            </a:r>
            <a:r>
              <a:rPr lang="pl-PL" sz="2400" dirty="0"/>
              <a:t> jako </a:t>
            </a:r>
            <a:r>
              <a:rPr lang="pl-PL" sz="2400" dirty="0" err="1"/>
              <a:t>rituální</a:t>
            </a:r>
            <a:r>
              <a:rPr lang="pl-PL" sz="2400" dirty="0"/>
              <a:t> forma. </a:t>
            </a:r>
            <a:r>
              <a:rPr lang="pl-PL" sz="2400" dirty="0" err="1"/>
              <a:t>Velmi</a:t>
            </a:r>
            <a:r>
              <a:rPr lang="pl-PL" sz="2400" dirty="0"/>
              <a:t> </a:t>
            </a:r>
            <a:r>
              <a:rPr lang="pl-PL" sz="2400" dirty="0" err="1"/>
              <a:t>často</a:t>
            </a:r>
            <a:r>
              <a:rPr lang="pl-PL" sz="2400" dirty="0"/>
              <a:t> </a:t>
            </a:r>
            <a:r>
              <a:rPr lang="pl-PL" sz="2400" dirty="0" err="1"/>
              <a:t>těmto</a:t>
            </a:r>
            <a:r>
              <a:rPr lang="pl-PL" sz="2400" dirty="0"/>
              <a:t> </a:t>
            </a:r>
            <a:r>
              <a:rPr lang="pl-PL" sz="2400" dirty="0" err="1"/>
              <a:t>tancům</a:t>
            </a:r>
            <a:r>
              <a:rPr lang="pl-PL" sz="2400" dirty="0"/>
              <a:t> </a:t>
            </a:r>
            <a:r>
              <a:rPr lang="pl-PL" sz="2400" dirty="0" err="1"/>
              <a:t>doprovází</a:t>
            </a:r>
            <a:r>
              <a:rPr lang="pl-PL" sz="2400" dirty="0"/>
              <a:t> </a:t>
            </a:r>
            <a:r>
              <a:rPr lang="pl-PL" sz="2400" dirty="0" err="1"/>
              <a:t>zpěv</a:t>
            </a:r>
            <a:r>
              <a:rPr lang="pl-PL" sz="2400" dirty="0"/>
              <a:t>. </a:t>
            </a:r>
            <a:r>
              <a:rPr lang="pl-PL" sz="2400" dirty="0" err="1"/>
              <a:t>Nejvýraznější</a:t>
            </a:r>
            <a:r>
              <a:rPr lang="pl-PL" sz="2400" dirty="0"/>
              <a:t> </a:t>
            </a:r>
            <a:r>
              <a:rPr lang="pl-PL" sz="2400" dirty="0" err="1"/>
              <a:t>charakteristickou</a:t>
            </a:r>
            <a:r>
              <a:rPr lang="pl-PL" sz="2400" dirty="0"/>
              <a:t> </a:t>
            </a:r>
            <a:r>
              <a:rPr lang="pl-PL" sz="2400" dirty="0" err="1"/>
              <a:t>vlastností</a:t>
            </a:r>
            <a:r>
              <a:rPr lang="pl-PL" sz="2400" dirty="0"/>
              <a:t>, </a:t>
            </a:r>
            <a:r>
              <a:rPr lang="pl-PL" sz="2400" dirty="0" err="1"/>
              <a:t>která</a:t>
            </a:r>
            <a:r>
              <a:rPr lang="pl-PL" sz="2400" dirty="0"/>
              <a:t> </a:t>
            </a:r>
            <a:r>
              <a:rPr lang="pl-PL" sz="2400" dirty="0" err="1"/>
              <a:t>odlišuje</a:t>
            </a:r>
            <a:r>
              <a:rPr lang="pl-PL" sz="2400" dirty="0"/>
              <a:t> </a:t>
            </a:r>
            <a:r>
              <a:rPr lang="pl-PL" sz="2400" dirty="0" err="1"/>
              <a:t>evropský</a:t>
            </a:r>
            <a:r>
              <a:rPr lang="pl-PL" sz="2400" dirty="0"/>
              <a:t> </a:t>
            </a:r>
            <a:r>
              <a:rPr lang="pl-PL" sz="2400" dirty="0" err="1"/>
              <a:t>tanec</a:t>
            </a:r>
            <a:r>
              <a:rPr lang="pl-PL" sz="2400" dirty="0"/>
              <a:t> od </a:t>
            </a:r>
            <a:r>
              <a:rPr lang="pl-PL" sz="2400" dirty="0" err="1"/>
              <a:t>tanců</a:t>
            </a:r>
            <a:r>
              <a:rPr lang="pl-PL" sz="2400" dirty="0"/>
              <a:t> </a:t>
            </a:r>
            <a:r>
              <a:rPr lang="pl-PL" sz="2400" dirty="0" err="1"/>
              <a:t>ostatních</a:t>
            </a:r>
            <a:r>
              <a:rPr lang="pl-PL" sz="2400" dirty="0"/>
              <a:t> </a:t>
            </a:r>
            <a:r>
              <a:rPr lang="pl-PL" sz="2400" dirty="0" err="1"/>
              <a:t>kontinentů</a:t>
            </a:r>
            <a:r>
              <a:rPr lang="pl-PL" sz="2400" dirty="0"/>
              <a:t>, je </a:t>
            </a:r>
            <a:r>
              <a:rPr lang="pl-PL" sz="2400" dirty="0" err="1"/>
              <a:t>vzpřímená</a:t>
            </a:r>
            <a:r>
              <a:rPr lang="pl-PL" sz="2400" dirty="0"/>
              <a:t> </a:t>
            </a:r>
            <a:r>
              <a:rPr lang="pl-PL" sz="2400" dirty="0" err="1"/>
              <a:t>postava</a:t>
            </a:r>
            <a:r>
              <a:rPr lang="pl-PL" sz="2400" dirty="0"/>
              <a:t> </a:t>
            </a:r>
            <a:r>
              <a:rPr lang="pl-PL" sz="2400" dirty="0" err="1"/>
              <a:t>tanečníka</a:t>
            </a:r>
            <a:r>
              <a:rPr lang="pl-PL" sz="2400" dirty="0"/>
              <a:t>, </a:t>
            </a:r>
            <a:r>
              <a:rPr lang="pl-PL" sz="2400" dirty="0" err="1"/>
              <a:t>který</a:t>
            </a:r>
            <a:r>
              <a:rPr lang="pl-PL" sz="2400" dirty="0"/>
              <a:t> </a:t>
            </a:r>
            <a:r>
              <a:rPr lang="pl-PL" sz="2400" dirty="0" err="1"/>
              <a:t>provádí</a:t>
            </a:r>
            <a:r>
              <a:rPr lang="pl-PL" sz="2400" dirty="0"/>
              <a:t> </a:t>
            </a:r>
            <a:r>
              <a:rPr lang="pl-PL" sz="2400" dirty="0" err="1"/>
              <a:t>složité</a:t>
            </a:r>
            <a:r>
              <a:rPr lang="pl-PL" sz="2400" dirty="0"/>
              <a:t> </a:t>
            </a:r>
            <a:r>
              <a:rPr lang="pl-PL" sz="2400" dirty="0" err="1"/>
              <a:t>kroky</a:t>
            </a:r>
            <a:r>
              <a:rPr lang="pl-PL" sz="2400" dirty="0"/>
              <a:t>, ale jen </a:t>
            </a:r>
            <a:r>
              <a:rPr lang="pl-PL" sz="2400" dirty="0" err="1"/>
              <a:t>mírně</a:t>
            </a:r>
            <a:r>
              <a:rPr lang="pl-PL" sz="2400" dirty="0"/>
              <a:t> </a:t>
            </a:r>
            <a:r>
              <a:rPr lang="pl-PL" sz="2400" dirty="0" err="1"/>
              <a:t>pohybuje</a:t>
            </a:r>
            <a:r>
              <a:rPr lang="pl-PL" sz="2400" dirty="0"/>
              <a:t> </a:t>
            </a:r>
            <a:r>
              <a:rPr lang="pl-PL" sz="2400" dirty="0" err="1"/>
              <a:t>hlavou</a:t>
            </a:r>
            <a:r>
              <a:rPr lang="pl-PL" sz="2400" dirty="0"/>
              <a:t>, </a:t>
            </a:r>
            <a:r>
              <a:rPr lang="pl-PL" sz="2400" dirty="0" err="1"/>
              <a:t>rukama</a:t>
            </a:r>
            <a:r>
              <a:rPr lang="pl-PL" sz="2400" dirty="0"/>
              <a:t> a </a:t>
            </a:r>
            <a:r>
              <a:rPr lang="pl-PL" sz="2400" dirty="0" err="1"/>
              <a:t>tělem</a:t>
            </a:r>
            <a:r>
              <a:rPr lang="pl-PL" sz="2400" dirty="0"/>
              <a:t>. Na </a:t>
            </a:r>
            <a:r>
              <a:rPr lang="pl-PL" sz="2400" dirty="0" err="1"/>
              <a:t>našem</a:t>
            </a:r>
            <a:r>
              <a:rPr lang="pl-PL" sz="2400" dirty="0"/>
              <a:t> </a:t>
            </a:r>
            <a:r>
              <a:rPr lang="pl-PL" sz="2400" dirty="0" err="1"/>
              <a:t>kontinentu</a:t>
            </a:r>
            <a:r>
              <a:rPr lang="pl-PL" sz="2400" dirty="0"/>
              <a:t> </a:t>
            </a:r>
            <a:r>
              <a:rPr lang="pl-PL" sz="2400" dirty="0" err="1"/>
              <a:t>tanec</a:t>
            </a:r>
            <a:r>
              <a:rPr lang="pl-PL" sz="2400" dirty="0"/>
              <a:t> </a:t>
            </a:r>
            <a:r>
              <a:rPr lang="pl-PL" sz="2400" dirty="0" err="1"/>
              <a:t>slouží</a:t>
            </a:r>
            <a:r>
              <a:rPr lang="pl-PL" sz="2400" dirty="0"/>
              <a:t> k </a:t>
            </a:r>
            <a:r>
              <a:rPr lang="pl-PL" sz="2400" dirty="0" err="1"/>
              <a:t>zábavě</a:t>
            </a:r>
            <a:r>
              <a:rPr lang="pl-PL" sz="2400" dirty="0"/>
              <a:t>, jako forma </a:t>
            </a:r>
            <a:r>
              <a:rPr lang="pl-PL" sz="2400" dirty="0" err="1"/>
              <a:t>rozšíření</a:t>
            </a:r>
            <a:r>
              <a:rPr lang="pl-PL" sz="2400" dirty="0"/>
              <a:t> </a:t>
            </a:r>
            <a:r>
              <a:rPr lang="pl-PL" sz="2400" dirty="0" err="1"/>
              <a:t>společenských</a:t>
            </a:r>
            <a:r>
              <a:rPr lang="pl-PL" sz="2400" dirty="0"/>
              <a:t> </a:t>
            </a:r>
            <a:r>
              <a:rPr lang="pl-PL" sz="2400" dirty="0" err="1"/>
              <a:t>vztahů</a:t>
            </a:r>
            <a:r>
              <a:rPr lang="pl-PL" sz="2400" dirty="0"/>
              <a:t>, </a:t>
            </a:r>
            <a:r>
              <a:rPr lang="pl-PL" sz="2400" dirty="0" err="1"/>
              <a:t>často</a:t>
            </a:r>
            <a:r>
              <a:rPr lang="pl-PL" sz="2400" dirty="0"/>
              <a:t> je </a:t>
            </a:r>
            <a:r>
              <a:rPr lang="pl-PL" sz="2400" dirty="0" err="1"/>
              <a:t>doprovázen</a:t>
            </a:r>
            <a:r>
              <a:rPr lang="pl-PL" sz="2400" dirty="0"/>
              <a:t> </a:t>
            </a:r>
            <a:r>
              <a:rPr lang="pl-PL" sz="2400" dirty="0" err="1"/>
              <a:t>hudbou</a:t>
            </a:r>
            <a:r>
              <a:rPr lang="pl-PL" sz="2400" dirty="0"/>
              <a:t>, </a:t>
            </a:r>
            <a:r>
              <a:rPr lang="pl-PL" sz="2400" dirty="0" err="1"/>
              <a:t>která</a:t>
            </a:r>
            <a:r>
              <a:rPr lang="pl-PL" sz="2400" dirty="0"/>
              <a:t> </a:t>
            </a:r>
            <a:r>
              <a:rPr lang="pl-PL" sz="2400" dirty="0" err="1"/>
              <a:t>určuje</a:t>
            </a:r>
            <a:r>
              <a:rPr lang="pl-PL" sz="2400" dirty="0"/>
              <a:t> tempo, </a:t>
            </a:r>
            <a:r>
              <a:rPr lang="pl-PL" sz="2400" dirty="0" err="1"/>
              <a:t>náladu</a:t>
            </a:r>
            <a:r>
              <a:rPr lang="pl-PL" sz="2400" dirty="0"/>
              <a:t> a charakter tance.</a:t>
            </a:r>
          </a:p>
        </p:txBody>
      </p:sp>
      <p:sp>
        <p:nvSpPr>
          <p:cNvPr id="51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Úvod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9A25BC36-63CC-EF89-0F1A-A083A50EAA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594928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b="1" dirty="0" err="1"/>
              <a:t>Plakáty</a:t>
            </a:r>
            <a:r>
              <a:rPr lang="pl-PL" b="1" dirty="0"/>
              <a:t> / </a:t>
            </a:r>
            <a:r>
              <a:rPr lang="pl-PL" b="1" dirty="0" err="1"/>
              <a:t>Lapbooky</a:t>
            </a:r>
            <a:r>
              <a:rPr lang="pl-PL" b="1" dirty="0"/>
              <a:t> by </a:t>
            </a:r>
            <a:r>
              <a:rPr lang="pl-PL" b="1" dirty="0" err="1"/>
              <a:t>měly</a:t>
            </a:r>
            <a:r>
              <a:rPr lang="pl-PL" b="1" dirty="0"/>
              <a:t> </a:t>
            </a:r>
            <a:r>
              <a:rPr lang="pl-PL" b="1" dirty="0" err="1"/>
              <a:t>obsahovat</a:t>
            </a:r>
            <a:r>
              <a:rPr lang="pl-PL" b="1" dirty="0"/>
              <a:t> </a:t>
            </a:r>
            <a:r>
              <a:rPr lang="pl-PL" b="1" dirty="0" err="1"/>
              <a:t>následující</a:t>
            </a:r>
            <a:r>
              <a:rPr lang="pl-PL" b="1" dirty="0"/>
              <a:t> </a:t>
            </a:r>
            <a:r>
              <a:rPr lang="pl-PL" b="1" dirty="0" err="1"/>
              <a:t>kroky</a:t>
            </a:r>
            <a:r>
              <a:rPr lang="pl-PL" b="1" dirty="0"/>
              <a:t>:</a:t>
            </a:r>
          </a:p>
          <a:p>
            <a:pPr marL="0" indent="0" algn="just">
              <a:buNone/>
            </a:pPr>
            <a:endParaRPr lang="pl-PL" b="1" dirty="0"/>
          </a:p>
          <a:p>
            <a:pPr algn="just"/>
            <a:r>
              <a:rPr lang="pl-PL" dirty="0" err="1"/>
              <a:t>Seznam</a:t>
            </a:r>
            <a:r>
              <a:rPr lang="pl-PL" dirty="0"/>
              <a:t> a </a:t>
            </a:r>
            <a:r>
              <a:rPr lang="pl-PL" dirty="0" err="1"/>
              <a:t>analýza</a:t>
            </a:r>
            <a:r>
              <a:rPr lang="pl-PL" dirty="0"/>
              <a:t> </a:t>
            </a:r>
            <a:r>
              <a:rPr lang="pl-PL" dirty="0" err="1"/>
              <a:t>druhů</a:t>
            </a:r>
            <a:r>
              <a:rPr lang="pl-PL" dirty="0"/>
              <a:t> </a:t>
            </a:r>
            <a:r>
              <a:rPr lang="pl-PL" dirty="0" err="1"/>
              <a:t>rituálních</a:t>
            </a:r>
            <a:r>
              <a:rPr lang="pl-PL" dirty="0"/>
              <a:t> a </a:t>
            </a:r>
            <a:r>
              <a:rPr lang="pl-PL" dirty="0" err="1"/>
              <a:t>obrzędových</a:t>
            </a:r>
            <a:r>
              <a:rPr lang="pl-PL" dirty="0"/>
              <a:t> </a:t>
            </a:r>
            <a:r>
              <a:rPr lang="pl-PL" dirty="0" err="1"/>
              <a:t>tanců</a:t>
            </a:r>
            <a:r>
              <a:rPr lang="pl-PL" dirty="0"/>
              <a:t> pro </a:t>
            </a:r>
            <a:r>
              <a:rPr lang="pl-PL" dirty="0" err="1"/>
              <a:t>skupinu</a:t>
            </a:r>
            <a:r>
              <a:rPr lang="pl-PL" dirty="0"/>
              <a:t> I a </a:t>
            </a:r>
            <a:r>
              <a:rPr lang="pl-PL" dirty="0" err="1"/>
              <a:t>standardních</a:t>
            </a:r>
            <a:r>
              <a:rPr lang="pl-PL" dirty="0"/>
              <a:t> </a:t>
            </a:r>
            <a:r>
              <a:rPr lang="pl-PL" dirty="0" err="1"/>
              <a:t>tanců</a:t>
            </a:r>
            <a:r>
              <a:rPr lang="pl-PL" dirty="0"/>
              <a:t> pro skupiny II a III.</a:t>
            </a:r>
          </a:p>
          <a:p>
            <a:pPr algn="just"/>
            <a:r>
              <a:rPr lang="pl-PL" dirty="0"/>
              <a:t>Pro </a:t>
            </a:r>
            <a:r>
              <a:rPr lang="pl-PL" dirty="0" err="1"/>
              <a:t>skupinu</a:t>
            </a:r>
            <a:r>
              <a:rPr lang="pl-PL" dirty="0"/>
              <a:t> I: </a:t>
            </a:r>
            <a:r>
              <a:rPr lang="pl-PL" dirty="0" err="1"/>
              <a:t>Analýza</a:t>
            </a:r>
            <a:r>
              <a:rPr lang="pl-PL" dirty="0"/>
              <a:t>, </a:t>
            </a:r>
            <a:r>
              <a:rPr lang="pl-PL" dirty="0" err="1"/>
              <a:t>kde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</a:t>
            </a:r>
            <a:r>
              <a:rPr lang="pl-PL" dirty="0" err="1"/>
              <a:t>rituální</a:t>
            </a:r>
            <a:r>
              <a:rPr lang="pl-PL" dirty="0"/>
              <a:t> tance </a:t>
            </a:r>
            <a:r>
              <a:rPr lang="pl-PL" dirty="0" err="1"/>
              <a:t>vyskytují</a:t>
            </a:r>
            <a:r>
              <a:rPr lang="pl-PL" dirty="0"/>
              <a:t>, k </a:t>
            </a:r>
            <a:r>
              <a:rPr lang="pl-PL" dirty="0" err="1"/>
              <a:t>čemu</a:t>
            </a:r>
            <a:r>
              <a:rPr lang="pl-PL" dirty="0"/>
              <a:t> </a:t>
            </a:r>
            <a:r>
              <a:rPr lang="pl-PL" dirty="0" err="1"/>
              <a:t>slouží</a:t>
            </a:r>
            <a:r>
              <a:rPr lang="pl-PL" dirty="0"/>
              <a:t>, jak </a:t>
            </a:r>
            <a:r>
              <a:rPr lang="pl-PL" dirty="0" err="1"/>
              <a:t>jsou</a:t>
            </a:r>
            <a:r>
              <a:rPr lang="pl-PL" dirty="0"/>
              <a:t> </a:t>
            </a:r>
            <a:r>
              <a:rPr lang="pl-PL" dirty="0" err="1"/>
              <a:t>prezentovány</a:t>
            </a:r>
            <a:r>
              <a:rPr lang="pl-PL" dirty="0"/>
              <a:t>, a </a:t>
            </a:r>
            <a:r>
              <a:rPr lang="pl-PL" dirty="0" err="1"/>
              <a:t>kostýmy</a:t>
            </a:r>
            <a:r>
              <a:rPr lang="pl-PL" dirty="0"/>
              <a:t>, </a:t>
            </a:r>
            <a:r>
              <a:rPr lang="pl-PL" dirty="0" err="1"/>
              <a:t>ve</a:t>
            </a:r>
            <a:r>
              <a:rPr lang="pl-PL" dirty="0"/>
              <a:t> </a:t>
            </a:r>
            <a:r>
              <a:rPr lang="pl-PL" dirty="0" err="1"/>
              <a:t>kterých</a:t>
            </a:r>
            <a:r>
              <a:rPr lang="pl-PL" dirty="0"/>
              <a:t> </a:t>
            </a:r>
            <a:r>
              <a:rPr lang="pl-PL" dirty="0" err="1"/>
              <a:t>tanečníci</a:t>
            </a:r>
            <a:r>
              <a:rPr lang="pl-PL" dirty="0"/>
              <a:t> </a:t>
            </a:r>
            <a:r>
              <a:rPr lang="pl-PL" dirty="0" err="1"/>
              <a:t>vystupují</a:t>
            </a:r>
            <a:r>
              <a:rPr lang="pl-PL" dirty="0"/>
              <a:t>.</a:t>
            </a:r>
          </a:p>
          <a:p>
            <a:pPr algn="just"/>
            <a:r>
              <a:rPr lang="pl-PL" dirty="0"/>
              <a:t>Pro skupiny II a III: </a:t>
            </a:r>
            <a:r>
              <a:rPr lang="pl-PL" dirty="0" err="1"/>
              <a:t>Představení</a:t>
            </a:r>
            <a:r>
              <a:rPr lang="pl-PL" dirty="0"/>
              <a:t> </a:t>
            </a:r>
            <a:r>
              <a:rPr lang="pl-PL" dirty="0" err="1"/>
              <a:t>charakteristických</a:t>
            </a:r>
            <a:r>
              <a:rPr lang="pl-PL" dirty="0"/>
              <a:t> </a:t>
            </a:r>
            <a:r>
              <a:rPr lang="pl-PL" dirty="0" err="1"/>
              <a:t>prvků</a:t>
            </a:r>
            <a:r>
              <a:rPr lang="pl-PL" dirty="0"/>
              <a:t> </a:t>
            </a:r>
            <a:r>
              <a:rPr lang="pl-PL" dirty="0" err="1"/>
              <a:t>daného</a:t>
            </a:r>
            <a:r>
              <a:rPr lang="pl-PL" dirty="0"/>
              <a:t> </a:t>
            </a:r>
            <a:r>
              <a:rPr lang="pl-PL" dirty="0" err="1"/>
              <a:t>standardního</a:t>
            </a:r>
            <a:r>
              <a:rPr lang="pl-PL" dirty="0"/>
              <a:t> tance (</a:t>
            </a:r>
            <a:r>
              <a:rPr lang="pl-PL" dirty="0" err="1"/>
              <a:t>původ</a:t>
            </a:r>
            <a:r>
              <a:rPr lang="pl-PL" dirty="0"/>
              <a:t>, </a:t>
            </a:r>
            <a:r>
              <a:rPr lang="pl-PL" dirty="0" err="1"/>
              <a:t>rytmus</a:t>
            </a:r>
            <a:r>
              <a:rPr lang="pl-PL" dirty="0"/>
              <a:t>, </a:t>
            </a:r>
            <a:r>
              <a:rPr lang="pl-PL" dirty="0" err="1"/>
              <a:t>základní</a:t>
            </a:r>
            <a:r>
              <a:rPr lang="pl-PL" dirty="0"/>
              <a:t> figury, </a:t>
            </a:r>
            <a:r>
              <a:rPr lang="pl-PL" dirty="0" err="1"/>
              <a:t>kostýmy</a:t>
            </a:r>
            <a:r>
              <a:rPr lang="pl-PL" dirty="0"/>
              <a:t>, </a:t>
            </a:r>
            <a:r>
              <a:rPr lang="pl-PL" dirty="0" err="1"/>
              <a:t>hudba</a:t>
            </a:r>
            <a:r>
              <a:rPr lang="pl-PL" dirty="0"/>
              <a:t>).</a:t>
            </a:r>
          </a:p>
          <a:p>
            <a:pPr algn="just"/>
            <a:r>
              <a:rPr lang="pl-PL" dirty="0"/>
              <a:t>Po </a:t>
            </a:r>
            <a:r>
              <a:rPr lang="pl-PL" dirty="0" err="1"/>
              <a:t>splnění</a:t>
            </a:r>
            <a:r>
              <a:rPr lang="pl-PL" dirty="0"/>
              <a:t> </a:t>
            </a:r>
            <a:r>
              <a:rPr lang="pl-PL" dirty="0" err="1"/>
              <a:t>úkolu</a:t>
            </a:r>
            <a:r>
              <a:rPr lang="pl-PL" dirty="0"/>
              <a:t> </a:t>
            </a:r>
            <a:r>
              <a:rPr lang="pl-PL" dirty="0" err="1"/>
              <a:t>představíte</a:t>
            </a:r>
            <a:r>
              <a:rPr lang="pl-PL" dirty="0"/>
              <a:t> a </a:t>
            </a:r>
            <a:r>
              <a:rPr lang="pl-PL" dirty="0" err="1"/>
              <a:t>projednáte</a:t>
            </a:r>
            <a:r>
              <a:rPr lang="pl-PL" dirty="0"/>
              <a:t> </a:t>
            </a:r>
            <a:r>
              <a:rPr lang="pl-PL" dirty="0" err="1"/>
              <a:t>výsledky</a:t>
            </a:r>
            <a:r>
              <a:rPr lang="pl-PL" dirty="0"/>
              <a:t> </a:t>
            </a:r>
            <a:r>
              <a:rPr lang="pl-PL" dirty="0" err="1"/>
              <a:t>celé</a:t>
            </a:r>
            <a:r>
              <a:rPr lang="pl-PL" dirty="0"/>
              <a:t> </a:t>
            </a:r>
            <a:r>
              <a:rPr lang="pl-PL" dirty="0" err="1"/>
              <a:t>třídě</a:t>
            </a:r>
            <a:r>
              <a:rPr lang="pl-PL" dirty="0"/>
              <a:t>.</a:t>
            </a:r>
          </a:p>
        </p:txBody>
      </p:sp>
      <p:sp>
        <p:nvSpPr>
          <p:cNvPr id="71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Úkol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E4EE1701-9242-4026-B21B-2BC0BFB5D8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6979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err="1"/>
              <a:t>Plakát</a:t>
            </a:r>
            <a:r>
              <a:rPr lang="pl-PL" dirty="0"/>
              <a:t> / </a:t>
            </a:r>
            <a:r>
              <a:rPr lang="pl-PL" dirty="0" err="1"/>
              <a:t>Lapbook</a:t>
            </a:r>
            <a:r>
              <a:rPr lang="pl-PL" dirty="0"/>
              <a:t> by </a:t>
            </a:r>
            <a:r>
              <a:rPr lang="pl-PL" dirty="0" err="1"/>
              <a:t>měl</a:t>
            </a:r>
            <a:r>
              <a:rPr lang="pl-PL" dirty="0"/>
              <a:t> </a:t>
            </a:r>
            <a:r>
              <a:rPr lang="pl-PL" dirty="0" err="1"/>
              <a:t>obsahovat</a:t>
            </a:r>
            <a:r>
              <a:rPr lang="pl-PL" dirty="0"/>
              <a:t> </a:t>
            </a:r>
            <a:r>
              <a:rPr lang="pl-PL" dirty="0" err="1"/>
              <a:t>následující</a:t>
            </a:r>
            <a:r>
              <a:rPr lang="pl-PL" dirty="0"/>
              <a:t> </a:t>
            </a:r>
            <a:r>
              <a:rPr lang="pl-PL" dirty="0" err="1"/>
              <a:t>prvky</a:t>
            </a:r>
            <a:r>
              <a:rPr lang="pl-PL" dirty="0"/>
              <a:t>: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/>
          </a:p>
          <a:p>
            <a:pPr marL="514350" indent="-51435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 err="1"/>
              <a:t>Název</a:t>
            </a:r>
            <a:endParaRPr lang="pl-PL" dirty="0"/>
          </a:p>
          <a:p>
            <a:pPr marL="514350" indent="-51435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 err="1"/>
              <a:t>Autoři</a:t>
            </a:r>
            <a:r>
              <a:rPr lang="pl-PL" dirty="0"/>
              <a:t>: </a:t>
            </a:r>
            <a:r>
              <a:rPr lang="pl-PL" dirty="0" err="1"/>
              <a:t>jména</a:t>
            </a:r>
            <a:r>
              <a:rPr lang="pl-PL" dirty="0"/>
              <a:t> a </a:t>
            </a:r>
            <a:r>
              <a:rPr lang="pl-PL" dirty="0" err="1"/>
              <a:t>příjmení</a:t>
            </a:r>
            <a:r>
              <a:rPr lang="pl-PL" dirty="0"/>
              <a:t> </a:t>
            </a:r>
            <a:r>
              <a:rPr lang="pl-PL" dirty="0" err="1"/>
              <a:t>studentů</a:t>
            </a:r>
            <a:r>
              <a:rPr lang="pl-PL" dirty="0"/>
              <a:t> </a:t>
            </a:r>
            <a:r>
              <a:rPr lang="pl-PL" dirty="0" err="1"/>
              <a:t>provádějících</a:t>
            </a:r>
            <a:r>
              <a:rPr lang="pl-PL" dirty="0"/>
              <a:t> projekt</a:t>
            </a:r>
          </a:p>
          <a:p>
            <a:pPr marL="514350" indent="-51435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/>
              <a:t>Fotografie, </a:t>
            </a:r>
            <a:r>
              <a:rPr lang="pl-PL" dirty="0" err="1"/>
              <a:t>výstřižky</a:t>
            </a:r>
            <a:r>
              <a:rPr lang="pl-PL" dirty="0"/>
              <a:t> z </a:t>
            </a:r>
            <a:r>
              <a:rPr lang="pl-PL" dirty="0" err="1"/>
              <a:t>novin</a:t>
            </a:r>
            <a:r>
              <a:rPr lang="pl-PL" dirty="0"/>
              <a:t>, </a:t>
            </a:r>
            <a:r>
              <a:rPr lang="pl-PL" dirty="0" err="1"/>
              <a:t>vlastní</a:t>
            </a:r>
            <a:r>
              <a:rPr lang="pl-PL" dirty="0"/>
              <a:t> </a:t>
            </a:r>
            <a:r>
              <a:rPr lang="pl-PL" dirty="0" err="1"/>
              <a:t>kresby</a:t>
            </a:r>
            <a:r>
              <a:rPr lang="pl-PL" dirty="0"/>
              <a:t> </a:t>
            </a:r>
            <a:r>
              <a:rPr lang="pl-PL" dirty="0" err="1"/>
              <a:t>zobrazující</a:t>
            </a:r>
            <a:r>
              <a:rPr lang="pl-PL" dirty="0"/>
              <a:t> tance a </a:t>
            </a:r>
            <a:r>
              <a:rPr lang="pl-PL" dirty="0" err="1"/>
              <a:t>kostýmy</a:t>
            </a:r>
            <a:r>
              <a:rPr lang="pl-PL" dirty="0"/>
              <a:t>, </a:t>
            </a:r>
            <a:r>
              <a:rPr lang="pl-PL" dirty="0" err="1"/>
              <a:t>ve</a:t>
            </a:r>
            <a:r>
              <a:rPr lang="pl-PL" dirty="0"/>
              <a:t> </a:t>
            </a:r>
            <a:r>
              <a:rPr lang="pl-PL" dirty="0" err="1"/>
              <a:t>kterých</a:t>
            </a:r>
            <a:r>
              <a:rPr lang="pl-PL" dirty="0"/>
              <a:t> </a:t>
            </a:r>
            <a:r>
              <a:rPr lang="pl-PL" dirty="0" err="1"/>
              <a:t>tanečníci</a:t>
            </a:r>
            <a:r>
              <a:rPr lang="pl-PL" dirty="0"/>
              <a:t> </a:t>
            </a:r>
            <a:r>
              <a:rPr lang="pl-PL" dirty="0" err="1"/>
              <a:t>vystupují</a:t>
            </a:r>
            <a:endParaRPr lang="pl-PL" dirty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err="1"/>
              <a:t>Informace</a:t>
            </a:r>
            <a:r>
              <a:rPr lang="pl-PL" dirty="0"/>
              <a:t> o </a:t>
            </a:r>
            <a:r>
              <a:rPr lang="pl-PL" dirty="0" err="1"/>
              <a:t>obsahu</a:t>
            </a:r>
            <a:r>
              <a:rPr lang="pl-PL" dirty="0"/>
              <a:t>: </a:t>
            </a:r>
            <a:r>
              <a:rPr lang="pl-PL" dirty="0" err="1"/>
              <a:t>Nejdůležitější</a:t>
            </a:r>
            <a:r>
              <a:rPr lang="pl-PL" dirty="0"/>
              <a:t> </a:t>
            </a:r>
            <a:r>
              <a:rPr lang="pl-PL" dirty="0" err="1"/>
              <a:t>informace</a:t>
            </a:r>
            <a:r>
              <a:rPr lang="pl-PL" dirty="0"/>
              <a:t> </a:t>
            </a:r>
            <a:r>
              <a:rPr lang="pl-PL" dirty="0" err="1"/>
              <a:t>týkající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:</a:t>
            </a:r>
          </a:p>
          <a:p>
            <a:pPr algn="just">
              <a:defRPr/>
            </a:pPr>
            <a:r>
              <a:rPr lang="pl-PL" dirty="0" err="1"/>
              <a:t>Ritálních</a:t>
            </a:r>
            <a:r>
              <a:rPr lang="pl-PL" dirty="0"/>
              <a:t> </a:t>
            </a:r>
            <a:r>
              <a:rPr lang="pl-PL" dirty="0" err="1"/>
              <a:t>tanců</a:t>
            </a:r>
            <a:r>
              <a:rPr lang="pl-PL" dirty="0"/>
              <a:t> na </a:t>
            </a:r>
            <a:r>
              <a:rPr lang="pl-PL" dirty="0" err="1"/>
              <a:t>různých</a:t>
            </a:r>
            <a:r>
              <a:rPr lang="pl-PL" dirty="0"/>
              <a:t> </a:t>
            </a:r>
            <a:r>
              <a:rPr lang="pl-PL" dirty="0" err="1"/>
              <a:t>kontinentech</a:t>
            </a:r>
            <a:r>
              <a:rPr lang="pl-PL" dirty="0"/>
              <a:t> (</a:t>
            </a:r>
            <a:r>
              <a:rPr lang="pl-PL" dirty="0" err="1"/>
              <a:t>minimálně</a:t>
            </a:r>
            <a:r>
              <a:rPr lang="pl-PL" dirty="0"/>
              <a:t> 5)</a:t>
            </a:r>
          </a:p>
          <a:p>
            <a:pPr algn="just">
              <a:defRPr/>
            </a:pPr>
            <a:r>
              <a:rPr lang="pl-PL" dirty="0" err="1"/>
              <a:t>Standardních</a:t>
            </a:r>
            <a:r>
              <a:rPr lang="pl-PL" dirty="0"/>
              <a:t> </a:t>
            </a:r>
            <a:r>
              <a:rPr lang="pl-PL" dirty="0" err="1"/>
              <a:t>tanců</a:t>
            </a:r>
            <a:r>
              <a:rPr lang="pl-PL" dirty="0"/>
              <a:t> (</a:t>
            </a:r>
            <a:r>
              <a:rPr lang="pl-PL" dirty="0" err="1"/>
              <a:t>anglický</a:t>
            </a:r>
            <a:r>
              <a:rPr lang="pl-PL" dirty="0"/>
              <a:t> </a:t>
            </a:r>
            <a:r>
              <a:rPr lang="pl-PL" dirty="0" err="1"/>
              <a:t>valčík</a:t>
            </a:r>
            <a:r>
              <a:rPr lang="pl-PL" dirty="0"/>
              <a:t>, </a:t>
            </a:r>
            <a:r>
              <a:rPr lang="pl-PL" dirty="0" err="1"/>
              <a:t>vídeňský</a:t>
            </a:r>
            <a:r>
              <a:rPr lang="pl-PL" dirty="0"/>
              <a:t> </a:t>
            </a:r>
            <a:r>
              <a:rPr lang="pl-PL" dirty="0" err="1"/>
              <a:t>valčík</a:t>
            </a:r>
            <a:r>
              <a:rPr lang="pl-PL" dirty="0"/>
              <a:t>, tango, </a:t>
            </a:r>
            <a:r>
              <a:rPr lang="pl-PL" dirty="0" err="1"/>
              <a:t>foxtrot</a:t>
            </a:r>
            <a:r>
              <a:rPr lang="pl-PL" dirty="0"/>
              <a:t>, </a:t>
            </a:r>
            <a:r>
              <a:rPr lang="pl-PL" dirty="0" err="1"/>
              <a:t>quickstep</a:t>
            </a:r>
            <a:r>
              <a:rPr lang="pl-PL" dirty="0"/>
              <a:t>)</a:t>
            </a:r>
          </a:p>
          <a:p>
            <a:pPr algn="just">
              <a:defRPr/>
            </a:pPr>
            <a:r>
              <a:rPr lang="pl-PL" dirty="0" err="1"/>
              <a:t>Latinskoamerických</a:t>
            </a:r>
            <a:r>
              <a:rPr lang="pl-PL" dirty="0"/>
              <a:t> </a:t>
            </a:r>
            <a:r>
              <a:rPr lang="pl-PL" dirty="0" err="1"/>
              <a:t>tanců</a:t>
            </a:r>
            <a:r>
              <a:rPr lang="pl-PL" dirty="0"/>
              <a:t> (cha-cha, samba, rumba, </a:t>
            </a:r>
            <a:r>
              <a:rPr lang="pl-PL" dirty="0" err="1"/>
              <a:t>pasodoble</a:t>
            </a:r>
            <a:r>
              <a:rPr lang="pl-PL" dirty="0"/>
              <a:t>, </a:t>
            </a:r>
            <a:r>
              <a:rPr lang="pl-PL" dirty="0" err="1"/>
              <a:t>jive</a:t>
            </a:r>
            <a:r>
              <a:rPr lang="pl-PL" dirty="0"/>
              <a:t>)</a:t>
            </a:r>
          </a:p>
          <a:p>
            <a:pPr algn="just">
              <a:defRPr/>
            </a:pPr>
            <a:r>
              <a:rPr lang="pl-PL" dirty="0" err="1"/>
              <a:t>Volitelný</a:t>
            </a:r>
            <a:r>
              <a:rPr lang="pl-PL" dirty="0"/>
              <a:t> </a:t>
            </a:r>
            <a:r>
              <a:rPr lang="pl-PL" dirty="0" err="1"/>
              <a:t>úkol</a:t>
            </a:r>
            <a:r>
              <a:rPr lang="pl-PL" dirty="0"/>
              <a:t>: </a:t>
            </a:r>
            <a:r>
              <a:rPr lang="pl-PL" dirty="0" err="1"/>
              <a:t>Studenti</a:t>
            </a:r>
            <a:r>
              <a:rPr lang="pl-PL" dirty="0"/>
              <a:t>, </a:t>
            </a:r>
            <a:r>
              <a:rPr lang="pl-PL" dirty="0" err="1"/>
              <a:t>kteří</a:t>
            </a:r>
            <a:r>
              <a:rPr lang="pl-PL" dirty="0"/>
              <a:t> </a:t>
            </a:r>
            <a:r>
              <a:rPr lang="pl-PL" dirty="0" err="1"/>
              <a:t>kromě</a:t>
            </a:r>
            <a:r>
              <a:rPr lang="pl-PL" dirty="0"/>
              <a:t> </a:t>
            </a:r>
            <a:r>
              <a:rPr lang="pl-PL" dirty="0" err="1"/>
              <a:t>prezentace</a:t>
            </a:r>
            <a:r>
              <a:rPr lang="pl-PL" dirty="0"/>
              <a:t> </a:t>
            </a:r>
            <a:r>
              <a:rPr lang="pl-PL" dirty="0" err="1"/>
              <a:t>plakátu</a:t>
            </a:r>
            <a:r>
              <a:rPr lang="pl-PL" dirty="0"/>
              <a:t> </a:t>
            </a:r>
            <a:r>
              <a:rPr lang="pl-PL" dirty="0" err="1"/>
              <a:t>také</a:t>
            </a:r>
            <a:r>
              <a:rPr lang="pl-PL" dirty="0"/>
              <a:t> </a:t>
            </a:r>
            <a:r>
              <a:rPr lang="pl-PL" dirty="0" err="1"/>
              <a:t>demonstrovují</a:t>
            </a:r>
            <a:r>
              <a:rPr lang="pl-PL" dirty="0"/>
              <a:t> </a:t>
            </a:r>
            <a:r>
              <a:rPr lang="pl-PL" dirty="0" err="1"/>
              <a:t>základní</a:t>
            </a:r>
            <a:r>
              <a:rPr lang="pl-PL" dirty="0"/>
              <a:t> krok </a:t>
            </a:r>
            <a:r>
              <a:rPr lang="pl-PL" dirty="0" err="1"/>
              <a:t>vybraného</a:t>
            </a:r>
            <a:r>
              <a:rPr lang="pl-PL" dirty="0"/>
              <a:t> tance, </a:t>
            </a:r>
            <a:r>
              <a:rPr lang="pl-PL" dirty="0" err="1"/>
              <a:t>mají</a:t>
            </a:r>
            <a:r>
              <a:rPr lang="pl-PL" dirty="0"/>
              <a:t> </a:t>
            </a:r>
            <a:r>
              <a:rPr lang="pl-PL" dirty="0" err="1"/>
              <a:t>možnost</a:t>
            </a:r>
            <a:r>
              <a:rPr lang="pl-PL" dirty="0"/>
              <a:t> </a:t>
            </a:r>
            <a:r>
              <a:rPr lang="pl-PL" dirty="0" err="1"/>
              <a:t>získat</a:t>
            </a:r>
            <a:r>
              <a:rPr lang="pl-PL" dirty="0"/>
              <a:t> </a:t>
            </a:r>
            <a:r>
              <a:rPr lang="pl-PL" dirty="0" err="1"/>
              <a:t>vynikající</a:t>
            </a:r>
            <a:r>
              <a:rPr lang="pl-PL" dirty="0"/>
              <a:t> </a:t>
            </a:r>
            <a:r>
              <a:rPr lang="pl-PL" dirty="0" err="1"/>
              <a:t>hodnocení</a:t>
            </a:r>
            <a:r>
              <a:rPr lang="pl-PL" dirty="0"/>
              <a:t>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Úkol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CB63E03-8428-5490-6D56-9B8C79A073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96979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0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err="1"/>
              <a:t>Plakáty</a:t>
            </a:r>
            <a:r>
              <a:rPr lang="pl-PL" dirty="0"/>
              <a:t> / </a:t>
            </a:r>
            <a:r>
              <a:rPr lang="pl-PL" dirty="0" err="1"/>
              <a:t>Lapbooky</a:t>
            </a:r>
            <a:r>
              <a:rPr lang="pl-PL" dirty="0"/>
              <a:t> by </a:t>
            </a:r>
            <a:r>
              <a:rPr lang="pl-PL" dirty="0" err="1"/>
              <a:t>měly</a:t>
            </a:r>
            <a:r>
              <a:rPr lang="pl-PL" dirty="0"/>
              <a:t> </a:t>
            </a:r>
            <a:r>
              <a:rPr lang="pl-PL" dirty="0" err="1"/>
              <a:t>obsahovat</a:t>
            </a:r>
            <a:r>
              <a:rPr lang="pl-PL" dirty="0"/>
              <a:t> </a:t>
            </a:r>
            <a:r>
              <a:rPr lang="pl-PL" dirty="0" err="1"/>
              <a:t>následující</a:t>
            </a:r>
            <a:r>
              <a:rPr lang="pl-PL" dirty="0"/>
              <a:t> </a:t>
            </a:r>
            <a:r>
              <a:rPr lang="pl-PL" dirty="0" err="1"/>
              <a:t>prvky</a:t>
            </a:r>
            <a:r>
              <a:rPr lang="pl-PL" dirty="0"/>
              <a:t>:</a:t>
            </a:r>
          </a:p>
          <a:p>
            <a:pPr marL="0" indent="0" algn="just">
              <a:buNone/>
            </a:pPr>
            <a:endParaRPr lang="pl-PL" dirty="0"/>
          </a:p>
          <a:p>
            <a:pPr algn="just"/>
            <a:r>
              <a:rPr lang="pl-PL" dirty="0" err="1"/>
              <a:t>Seznam</a:t>
            </a:r>
            <a:r>
              <a:rPr lang="pl-PL" dirty="0"/>
              <a:t> </a:t>
            </a:r>
            <a:r>
              <a:rPr lang="pl-PL" dirty="0" err="1"/>
              <a:t>standardních</a:t>
            </a:r>
            <a:r>
              <a:rPr lang="pl-PL" dirty="0"/>
              <a:t>, </a:t>
            </a:r>
            <a:r>
              <a:rPr lang="pl-PL" dirty="0" err="1"/>
              <a:t>latinskoamerických</a:t>
            </a:r>
            <a:r>
              <a:rPr lang="pl-PL" dirty="0"/>
              <a:t> a </a:t>
            </a:r>
            <a:r>
              <a:rPr lang="pl-PL" dirty="0" err="1"/>
              <a:t>rituálních</a:t>
            </a:r>
            <a:r>
              <a:rPr lang="pl-PL" dirty="0"/>
              <a:t> </a:t>
            </a:r>
            <a:r>
              <a:rPr lang="pl-PL" dirty="0" err="1"/>
              <a:t>tanců</a:t>
            </a:r>
            <a:endParaRPr lang="pl-PL" dirty="0"/>
          </a:p>
          <a:p>
            <a:pPr algn="just"/>
            <a:r>
              <a:rPr lang="pl-PL" dirty="0" err="1"/>
              <a:t>Představení</a:t>
            </a:r>
            <a:r>
              <a:rPr lang="pl-PL" dirty="0"/>
              <a:t> </a:t>
            </a:r>
            <a:r>
              <a:rPr lang="pl-PL" dirty="0" err="1"/>
              <a:t>charakteristických</a:t>
            </a:r>
            <a:r>
              <a:rPr lang="pl-PL" dirty="0"/>
              <a:t> </a:t>
            </a:r>
            <a:r>
              <a:rPr lang="pl-PL" dirty="0" err="1"/>
              <a:t>rysů</a:t>
            </a:r>
            <a:r>
              <a:rPr lang="pl-PL" dirty="0"/>
              <a:t> </a:t>
            </a:r>
            <a:r>
              <a:rPr lang="pl-PL" dirty="0" err="1"/>
              <a:t>vybraných</a:t>
            </a:r>
            <a:r>
              <a:rPr lang="pl-PL" dirty="0"/>
              <a:t> </a:t>
            </a:r>
            <a:r>
              <a:rPr lang="pl-PL" dirty="0" err="1"/>
              <a:t>tanců</a:t>
            </a:r>
            <a:endParaRPr lang="pl-PL" dirty="0"/>
          </a:p>
          <a:p>
            <a:pPr marL="0" indent="0" algn="just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 err="1"/>
              <a:t>Zamyslete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nad </a:t>
            </a:r>
            <a:r>
              <a:rPr lang="pl-PL" dirty="0" err="1"/>
              <a:t>tím</a:t>
            </a:r>
            <a:r>
              <a:rPr lang="pl-PL" dirty="0"/>
              <a:t>, </a:t>
            </a:r>
            <a:r>
              <a:rPr lang="pl-PL" dirty="0" err="1"/>
              <a:t>jaký</a:t>
            </a:r>
            <a:r>
              <a:rPr lang="pl-PL" dirty="0"/>
              <a:t> je </a:t>
            </a:r>
            <a:r>
              <a:rPr lang="pl-PL" dirty="0" err="1"/>
              <a:t>rozdíl</a:t>
            </a:r>
            <a:r>
              <a:rPr lang="pl-PL" dirty="0"/>
              <a:t> </a:t>
            </a:r>
            <a:r>
              <a:rPr lang="pl-PL" dirty="0" err="1"/>
              <a:t>mezi</a:t>
            </a:r>
            <a:r>
              <a:rPr lang="pl-PL" dirty="0"/>
              <a:t> </a:t>
            </a:r>
            <a:r>
              <a:rPr lang="pl-PL" dirty="0" err="1"/>
              <a:t>těmito</a:t>
            </a:r>
            <a:r>
              <a:rPr lang="pl-PL" dirty="0"/>
              <a:t> </a:t>
            </a:r>
            <a:r>
              <a:rPr lang="pl-PL" dirty="0" err="1"/>
              <a:t>tanci</a:t>
            </a:r>
            <a:r>
              <a:rPr lang="pl-PL" dirty="0"/>
              <a:t>, k </a:t>
            </a:r>
            <a:r>
              <a:rPr lang="pl-PL" dirty="0" err="1"/>
              <a:t>čemu</a:t>
            </a:r>
            <a:r>
              <a:rPr lang="pl-PL" dirty="0"/>
              <a:t> </a:t>
            </a:r>
            <a:r>
              <a:rPr lang="pl-PL" dirty="0" err="1"/>
              <a:t>slouží</a:t>
            </a:r>
            <a:r>
              <a:rPr lang="pl-PL" dirty="0"/>
              <a:t> </a:t>
            </a:r>
            <a:r>
              <a:rPr lang="pl-PL" dirty="0" err="1"/>
              <a:t>jednotlivé</a:t>
            </a:r>
            <a:r>
              <a:rPr lang="pl-PL" dirty="0"/>
              <a:t> z nich, </a:t>
            </a:r>
            <a:r>
              <a:rPr lang="pl-PL" dirty="0" err="1"/>
              <a:t>jakou</a:t>
            </a:r>
            <a:r>
              <a:rPr lang="pl-PL" dirty="0"/>
              <a:t> roli </a:t>
            </a:r>
            <a:r>
              <a:rPr lang="pl-PL" dirty="0" err="1"/>
              <a:t>hraje</a:t>
            </a:r>
            <a:r>
              <a:rPr lang="pl-PL" dirty="0"/>
              <a:t> </a:t>
            </a:r>
            <a:r>
              <a:rPr lang="pl-PL" dirty="0" err="1"/>
              <a:t>hudba</a:t>
            </a:r>
            <a:r>
              <a:rPr lang="pl-PL" dirty="0"/>
              <a:t> v </a:t>
            </a:r>
            <a:r>
              <a:rPr lang="pl-PL" dirty="0" err="1"/>
              <a:t>jednotlivých</a:t>
            </a:r>
            <a:r>
              <a:rPr lang="pl-PL" dirty="0"/>
              <a:t> </a:t>
            </a:r>
            <a:r>
              <a:rPr lang="pl-PL" dirty="0" err="1"/>
              <a:t>tancích</a:t>
            </a:r>
            <a:r>
              <a:rPr lang="pl-PL" dirty="0"/>
              <a:t>?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Proces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3D48E191-F3E0-B35A-4B69-EC3C7FE8ED4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581739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2396</TotalTime>
  <Words>1495</Words>
  <Application>Microsoft Office PowerPoint</Application>
  <PresentationFormat>Pokaz na ekranie (4:3)</PresentationFormat>
  <Paragraphs>161</Paragraphs>
  <Slides>22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7" baseType="lpstr">
      <vt:lpstr>Arial</vt:lpstr>
      <vt:lpstr>Calibri</vt:lpstr>
      <vt:lpstr>Constantia</vt:lpstr>
      <vt:lpstr>Wingdings 2</vt:lpstr>
      <vt:lpstr>Papier</vt:lpstr>
      <vt:lpstr>TANEC VE SVĚTOVÝCH KULTURÁCH</vt:lpstr>
      <vt:lpstr>Obsah</vt:lpstr>
      <vt:lpstr>Úvod</vt:lpstr>
      <vt:lpstr>Úvod</vt:lpstr>
      <vt:lpstr>Úkol</vt:lpstr>
      <vt:lpstr>Úvod</vt:lpstr>
      <vt:lpstr>Úkol</vt:lpstr>
      <vt:lpstr>Úkol</vt:lpstr>
      <vt:lpstr>Proces</vt:lpstr>
      <vt:lpstr>Proces</vt:lpstr>
      <vt:lpstr>Proces I týden</vt:lpstr>
      <vt:lpstr>Proces II-III týden</vt:lpstr>
      <vt:lpstr>Proces</vt:lpstr>
      <vt:lpstr>Proces</vt:lpstr>
      <vt:lpstr>ZDROJE</vt:lpstr>
      <vt:lpstr>Hodnocení</vt:lpstr>
      <vt:lpstr>Hodnocení</vt:lpstr>
      <vt:lpstr>Hodnocení</vt:lpstr>
      <vt:lpstr>Závěr</vt:lpstr>
      <vt:lpstr>Příručka pro učitele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Admin</dc:creator>
  <cp:lastModifiedBy>xx xx</cp:lastModifiedBy>
  <cp:revision>75</cp:revision>
  <dcterms:created xsi:type="dcterms:W3CDTF">2018-09-22T18:45:29Z</dcterms:created>
  <dcterms:modified xsi:type="dcterms:W3CDTF">2025-05-13T13:00:57Z</dcterms:modified>
</cp:coreProperties>
</file>