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4"/>
  </p:notes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6" r:id="rId18"/>
    <p:sldId id="271" r:id="rId19"/>
    <p:sldId id="272" r:id="rId20"/>
    <p:sldId id="274" r:id="rId21"/>
    <p:sldId id="278" r:id="rId22"/>
    <p:sldId id="277" r:id="rId23"/>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x xx" initials="xx" lastIdx="1" clrIdx="0">
    <p:extLst>
      <p:ext uri="{19B8F6BF-5375-455C-9EA6-DF929625EA0E}">
        <p15:presenceInfo xmlns:p15="http://schemas.microsoft.com/office/powerpoint/2012/main" userId="cdb990f4b164438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78" d="100"/>
          <a:sy n="78" d="100"/>
        </p:scale>
        <p:origin x="1594" y="62"/>
      </p:cViewPr>
      <p:guideLst>
        <p:guide orient="horz" pos="2160"/>
        <p:guide pos="2880"/>
      </p:guideLst>
    </p:cSldViewPr>
  </p:slideViewPr>
  <p:outlineViewPr>
    <p:cViewPr>
      <p:scale>
        <a:sx n="33" d="100"/>
        <a:sy n="33" d="100"/>
      </p:scale>
      <p:origin x="3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8161F7A-24CF-4EF5-A9AB-AD13E472CF1F}" type="datetimeFigureOut">
              <a:rPr lang="pl-PL"/>
              <a:pPr>
                <a:defRPr/>
              </a:pPr>
              <a:t>06.05.2025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noProof="0"/>
              <a:t>Kliknij, aby edytować style wzorca tekstu</a:t>
            </a:r>
          </a:p>
          <a:p>
            <a:pPr lvl="1"/>
            <a:r>
              <a:rPr lang="pl-PL" noProof="0"/>
              <a:t>Drugi poziom</a:t>
            </a:r>
          </a:p>
          <a:p>
            <a:pPr lvl="2"/>
            <a:r>
              <a:rPr lang="pl-PL" noProof="0"/>
              <a:t>Trzeci poziom</a:t>
            </a:r>
          </a:p>
          <a:p>
            <a:pPr lvl="3"/>
            <a:r>
              <a:rPr lang="pl-PL" noProof="0"/>
              <a:t>Czwarty poziom</a:t>
            </a:r>
          </a:p>
          <a:p>
            <a:pPr lvl="4"/>
            <a:r>
              <a:rPr lang="pl-PL" noProof="0"/>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D3DC80A-373D-47AA-8A1C-D575BE431AF2}" type="slidenum">
              <a:rPr lang="pl-PL"/>
              <a:pPr>
                <a:defRPr/>
              </a:pPr>
              <a:t>‹#›</a:t>
            </a:fld>
            <a:endParaRPr lang="pl-PL"/>
          </a:p>
        </p:txBody>
      </p:sp>
    </p:spTree>
    <p:extLst>
      <p:ext uri="{BB962C8B-B14F-4D97-AF65-F5344CB8AC3E}">
        <p14:creationId xmlns:p14="http://schemas.microsoft.com/office/powerpoint/2010/main" val="177016294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pPr>
              <a:defRPr/>
            </a:pPr>
            <a:fld id="{AD3DC80A-373D-47AA-8A1C-D575BE431AF2}" type="slidenum">
              <a:rPr lang="pl-PL" smtClean="0"/>
              <a:pPr>
                <a:defRPr/>
              </a:pPr>
              <a:t>2</a:t>
            </a:fld>
            <a:endParaRPr lang="pl-PL"/>
          </a:p>
        </p:txBody>
      </p:sp>
    </p:spTree>
    <p:extLst>
      <p:ext uri="{BB962C8B-B14F-4D97-AF65-F5344CB8AC3E}">
        <p14:creationId xmlns:p14="http://schemas.microsoft.com/office/powerpoint/2010/main" val="59317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ymbol zastępczy obrazu slajdu 1"/>
          <p:cNvSpPr>
            <a:spLocks noGrp="1" noRot="1" noChangeAspect="1" noTextEdit="1"/>
          </p:cNvSpPr>
          <p:nvPr>
            <p:ph type="sldImg"/>
          </p:nvPr>
        </p:nvSpPr>
        <p:spPr bwMode="auto">
          <a:noFill/>
          <a:ln>
            <a:solidFill>
              <a:srgbClr val="000000"/>
            </a:solidFill>
            <a:miter lim="800000"/>
            <a:headEnd/>
            <a:tailEnd/>
          </a:ln>
        </p:spPr>
      </p:sp>
      <p:sp>
        <p:nvSpPr>
          <p:cNvPr id="9219"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a:p>
        </p:txBody>
      </p:sp>
      <p:sp>
        <p:nvSpPr>
          <p:cNvPr id="9220"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6485E1-084C-4AE7-B9E1-B18D2573F4BE}" type="slidenum">
              <a:rPr lang="pl-PL"/>
              <a:pPr fontAlgn="base">
                <a:spcBef>
                  <a:spcPct val="0"/>
                </a:spcBef>
                <a:spcAft>
                  <a:spcPct val="0"/>
                </a:spcAft>
              </a:pPr>
              <a:t>4</a:t>
            </a:fld>
            <a:endParaRPr lang="pl-PL"/>
          </a:p>
        </p:txBody>
      </p:sp>
    </p:spTree>
    <p:extLst>
      <p:ext uri="{BB962C8B-B14F-4D97-AF65-F5344CB8AC3E}">
        <p14:creationId xmlns:p14="http://schemas.microsoft.com/office/powerpoint/2010/main" val="3517304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pPr>
              <a:defRPr/>
            </a:pPr>
            <a:fld id="{AD3DC80A-373D-47AA-8A1C-D575BE431AF2}" type="slidenum">
              <a:rPr lang="pl-PL" smtClean="0"/>
              <a:pPr>
                <a:defRPr/>
              </a:pPr>
              <a:t>5</a:t>
            </a:fld>
            <a:endParaRPr lang="pl-PL"/>
          </a:p>
        </p:txBody>
      </p:sp>
    </p:spTree>
    <p:extLst>
      <p:ext uri="{BB962C8B-B14F-4D97-AF65-F5344CB8AC3E}">
        <p14:creationId xmlns:p14="http://schemas.microsoft.com/office/powerpoint/2010/main" val="3145495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r>
              <a:rPr lang="pl-PL" dirty="0"/>
              <a:t>Aby uzyskać ocenę celującą</a:t>
            </a:r>
          </a:p>
        </p:txBody>
      </p:sp>
      <p:sp>
        <p:nvSpPr>
          <p:cNvPr id="4" name="Symbol zastępczy numeru slajdu 3"/>
          <p:cNvSpPr>
            <a:spLocks noGrp="1"/>
          </p:cNvSpPr>
          <p:nvPr>
            <p:ph type="sldNum" sz="quarter" idx="10"/>
          </p:nvPr>
        </p:nvSpPr>
        <p:spPr/>
        <p:txBody>
          <a:bodyPr/>
          <a:lstStyle/>
          <a:p>
            <a:pPr>
              <a:defRPr/>
            </a:pPr>
            <a:fld id="{AD3DC80A-373D-47AA-8A1C-D575BE431AF2}" type="slidenum">
              <a:rPr lang="pl-PL" smtClean="0"/>
              <a:pPr>
                <a:defRPr/>
              </a:pPr>
              <a:t>18</a:t>
            </a:fld>
            <a:endParaRPr lang="pl-PL"/>
          </a:p>
        </p:txBody>
      </p:sp>
    </p:spTree>
    <p:extLst>
      <p:ext uri="{BB962C8B-B14F-4D97-AF65-F5344CB8AC3E}">
        <p14:creationId xmlns:p14="http://schemas.microsoft.com/office/powerpoint/2010/main" val="1545039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9" name="Podtytuł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a:t>Kliknij, aby edytować styl wzorca podtytułu</a:t>
            </a:r>
            <a:endParaRPr kumimoji="0" lang="en-US"/>
          </a:p>
        </p:txBody>
      </p:sp>
      <p:sp>
        <p:nvSpPr>
          <p:cNvPr id="28" name="Tytuł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l-PL"/>
              <a:t>Kliknij, aby edytować styl</a:t>
            </a:r>
            <a:endParaRPr kumimoji="0" lang="en-US"/>
          </a:p>
        </p:txBody>
      </p:sp>
      <p:cxnSp>
        <p:nvCxnSpPr>
          <p:cNvPr id="8" name="Łącznik prosty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Łącznik prosty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a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ymbol zastępczy daty 14"/>
          <p:cNvSpPr>
            <a:spLocks noGrp="1"/>
          </p:cNvSpPr>
          <p:nvPr>
            <p:ph type="dt" sz="half" idx="10"/>
          </p:nvPr>
        </p:nvSpPr>
        <p:spPr/>
        <p:txBody>
          <a:bodyPr/>
          <a:lstStyle/>
          <a:p>
            <a:pPr>
              <a:defRPr/>
            </a:pPr>
            <a:fld id="{8A4E1C7D-2CB8-4984-96C8-118DB58B3195}" type="datetimeFigureOut">
              <a:rPr lang="pl-PL" smtClean="0"/>
              <a:pPr>
                <a:defRPr/>
              </a:pPr>
              <a:t>06.05.2025</a:t>
            </a:fld>
            <a:endParaRPr lang="pl-PL"/>
          </a:p>
        </p:txBody>
      </p:sp>
      <p:sp>
        <p:nvSpPr>
          <p:cNvPr id="16" name="Symbol zastępczy numeru slajdu 15"/>
          <p:cNvSpPr>
            <a:spLocks noGrp="1"/>
          </p:cNvSpPr>
          <p:nvPr>
            <p:ph type="sldNum" sz="quarter" idx="11"/>
          </p:nvPr>
        </p:nvSpPr>
        <p:spPr/>
        <p:txBody>
          <a:bodyPr/>
          <a:lstStyle/>
          <a:p>
            <a:pPr>
              <a:defRPr/>
            </a:pPr>
            <a:fld id="{813C14AD-4D7B-4E0C-B87B-7782F7DF8298}" type="slidenum">
              <a:rPr lang="pl-PL" smtClean="0"/>
              <a:pPr>
                <a:defRPr/>
              </a:pPr>
              <a:t>‹#›</a:t>
            </a:fld>
            <a:endParaRPr lang="pl-PL"/>
          </a:p>
        </p:txBody>
      </p:sp>
      <p:sp>
        <p:nvSpPr>
          <p:cNvPr id="17" name="Symbol zastępczy stopki 16"/>
          <p:cNvSpPr>
            <a:spLocks noGrp="1"/>
          </p:cNvSpPr>
          <p:nvPr>
            <p:ph type="ftr" sz="quarter" idx="12"/>
          </p:nvPr>
        </p:nvSpPr>
        <p:spPr/>
        <p:txBody>
          <a:bodyPr/>
          <a:lstStyle/>
          <a:p>
            <a:pPr>
              <a:defRPr/>
            </a:pPr>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pPr>
              <a:defRPr/>
            </a:pPr>
            <a:fld id="{8644252C-9A5F-4DEF-B0A4-55248411A9A9}" type="datetimeFigureOut">
              <a:rPr lang="pl-PL" smtClean="0"/>
              <a:pPr>
                <a:defRPr/>
              </a:pPr>
              <a:t>06.05.2025</a:t>
            </a:fld>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8C5D77B1-F7D3-413A-954F-9E5FF08588F3}" type="slidenum">
              <a:rPr lang="pl-PL" smtClean="0"/>
              <a:pPr>
                <a:defRPr/>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kumimoji="0" lang="pl-PL"/>
              <a:t>Kliknij, aby edytować styl</a:t>
            </a:r>
            <a:endParaRPr kumimoji="0"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4" name="Symbol zastępczy daty 3"/>
          <p:cNvSpPr>
            <a:spLocks noGrp="1"/>
          </p:cNvSpPr>
          <p:nvPr>
            <p:ph type="dt" sz="half" idx="10"/>
          </p:nvPr>
        </p:nvSpPr>
        <p:spPr/>
        <p:txBody>
          <a:bodyPr/>
          <a:lstStyle/>
          <a:p>
            <a:pPr>
              <a:defRPr/>
            </a:pPr>
            <a:fld id="{00DFDD9B-F885-48E3-A1CC-B6B1D6816CF3}" type="datetimeFigureOut">
              <a:rPr lang="pl-PL" smtClean="0"/>
              <a:pPr>
                <a:defRPr/>
              </a:pPr>
              <a:t>06.05.2025</a:t>
            </a:fld>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6234D1C7-D05D-4DA9-9738-22D2D2123945}" type="slidenum">
              <a:rPr lang="pl-PL" smtClean="0"/>
              <a:pPr>
                <a:defRPr/>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9" name="Symbol zastępczy zawartości 8"/>
          <p:cNvSpPr>
            <a:spLocks noGrp="1"/>
          </p:cNvSpPr>
          <p:nvPr>
            <p:ph idx="1"/>
          </p:nvPr>
        </p:nvSpPr>
        <p:spPr>
          <a:xfrm>
            <a:off x="457200" y="1524000"/>
            <a:ext cx="8229600" cy="45720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14" name="Symbol zastępczy daty 13"/>
          <p:cNvSpPr>
            <a:spLocks noGrp="1"/>
          </p:cNvSpPr>
          <p:nvPr>
            <p:ph type="dt" sz="half" idx="14"/>
          </p:nvPr>
        </p:nvSpPr>
        <p:spPr/>
        <p:txBody>
          <a:bodyPr/>
          <a:lstStyle/>
          <a:p>
            <a:pPr>
              <a:defRPr/>
            </a:pPr>
            <a:fld id="{2889EE51-0C10-4664-ABD6-3C6A4036AE23}" type="datetimeFigureOut">
              <a:rPr lang="pl-PL" smtClean="0"/>
              <a:pPr>
                <a:defRPr/>
              </a:pPr>
              <a:t>06.05.2025</a:t>
            </a:fld>
            <a:endParaRPr lang="pl-PL"/>
          </a:p>
        </p:txBody>
      </p:sp>
      <p:sp>
        <p:nvSpPr>
          <p:cNvPr id="15" name="Symbol zastępczy numeru slajdu 14"/>
          <p:cNvSpPr>
            <a:spLocks noGrp="1"/>
          </p:cNvSpPr>
          <p:nvPr>
            <p:ph type="sldNum" sz="quarter" idx="15"/>
          </p:nvPr>
        </p:nvSpPr>
        <p:spPr/>
        <p:txBody>
          <a:bodyPr/>
          <a:lstStyle>
            <a:lvl1pPr algn="ctr">
              <a:defRPr/>
            </a:lvl1pPr>
          </a:lstStyle>
          <a:p>
            <a:pPr>
              <a:defRPr/>
            </a:pPr>
            <a:fld id="{1D49BE2C-36A3-4FFE-A657-C11D81C2C3E3}" type="slidenum">
              <a:rPr lang="pl-PL" smtClean="0"/>
              <a:pPr>
                <a:defRPr/>
              </a:pPr>
              <a:t>‹#›</a:t>
            </a:fld>
            <a:endParaRPr lang="pl-PL"/>
          </a:p>
        </p:txBody>
      </p:sp>
      <p:sp>
        <p:nvSpPr>
          <p:cNvPr id="16" name="Symbol zastępczy stopki 15"/>
          <p:cNvSpPr>
            <a:spLocks noGrp="1"/>
          </p:cNvSpPr>
          <p:nvPr>
            <p:ph type="ftr" sz="quarter" idx="16"/>
          </p:nvPr>
        </p:nvSpPr>
        <p:spPr/>
        <p:txBody>
          <a:bodyPr/>
          <a:lstStyle/>
          <a:p>
            <a:pPr>
              <a:defRPr/>
            </a:pPr>
            <a:endParaRPr lang="pl-PL"/>
          </a:p>
        </p:txBody>
      </p:sp>
      <p:sp>
        <p:nvSpPr>
          <p:cNvPr id="17" name="Tytuł 16"/>
          <p:cNvSpPr>
            <a:spLocks noGrp="1"/>
          </p:cNvSpPr>
          <p:nvPr>
            <p:ph type="title"/>
          </p:nvPr>
        </p:nvSpPr>
        <p:spPr/>
        <p:txBody>
          <a:bodyPr rtlCol="0" anchor="b" anchorCtr="0"/>
          <a:lstStyle/>
          <a:p>
            <a:r>
              <a:rPr kumimoji="0" lang="pl-PL"/>
              <a:t>Kliknij, aby edytować styl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4" name="Symbol zastępczy daty 3"/>
          <p:cNvSpPr>
            <a:spLocks noGrp="1"/>
          </p:cNvSpPr>
          <p:nvPr>
            <p:ph type="dt" sz="half" idx="10"/>
          </p:nvPr>
        </p:nvSpPr>
        <p:spPr/>
        <p:txBody>
          <a:bodyPr/>
          <a:lstStyle/>
          <a:p>
            <a:pPr>
              <a:defRPr/>
            </a:pPr>
            <a:fld id="{AD67A27A-4EC0-4774-88B7-35E33FD5D14B}" type="datetimeFigureOut">
              <a:rPr lang="pl-PL" smtClean="0"/>
              <a:pPr>
                <a:defRPr/>
              </a:pPr>
              <a:t>06.05.2025</a:t>
            </a:fld>
            <a:endParaRPr lang="pl-PL"/>
          </a:p>
        </p:txBody>
      </p:sp>
      <p:sp>
        <p:nvSpPr>
          <p:cNvPr id="5" name="Symbol zastępczy stopki 4"/>
          <p:cNvSpPr>
            <a:spLocks noGrp="1"/>
          </p:cNvSpPr>
          <p:nvPr>
            <p:ph type="ftr" sz="quarter" idx="11"/>
          </p:nvPr>
        </p:nvSpPr>
        <p:spPr/>
        <p:txBody>
          <a:bodyPr/>
          <a:lstStyle/>
          <a:p>
            <a:pPr>
              <a:defRPr/>
            </a:pPr>
            <a:endParaRPr lang="pl-PL"/>
          </a:p>
        </p:txBody>
      </p:sp>
      <p:sp>
        <p:nvSpPr>
          <p:cNvPr id="6" name="Symbol zastępczy numeru slajdu 5"/>
          <p:cNvSpPr>
            <a:spLocks noGrp="1"/>
          </p:cNvSpPr>
          <p:nvPr>
            <p:ph type="sldNum" sz="quarter" idx="12"/>
          </p:nvPr>
        </p:nvSpPr>
        <p:spPr/>
        <p:txBody>
          <a:bodyPr/>
          <a:lstStyle/>
          <a:p>
            <a:pPr>
              <a:defRPr/>
            </a:pPr>
            <a:fld id="{0DB0FBA0-1A7E-485D-B09B-50A3E2BD922D}" type="slidenum">
              <a:rPr lang="pl-PL" smtClean="0"/>
              <a:pPr>
                <a:defRPr/>
              </a:pPr>
              <a:t>‹#›</a:t>
            </a:fld>
            <a:endParaRPr lang="pl-PL"/>
          </a:p>
        </p:txBody>
      </p:sp>
      <p:sp>
        <p:nvSpPr>
          <p:cNvPr id="2" name="Tytuł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l-PL"/>
              <a:t>Kliknij, aby edytować styl</a:t>
            </a:r>
            <a:endParaRPr kumimoji="0" lang="en-US"/>
          </a:p>
        </p:txBody>
      </p:sp>
      <p:sp>
        <p:nvSpPr>
          <p:cNvPr id="3" name="Symbol zastępczy tekstu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a:t>Kliknij, aby edytować style wzorca tekstu</a:t>
            </a:r>
          </a:p>
        </p:txBody>
      </p:sp>
      <p:cxnSp>
        <p:nvCxnSpPr>
          <p:cNvPr id="7" name="Łącznik prosty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5" name="Symbol zastępczy daty 4"/>
          <p:cNvSpPr>
            <a:spLocks noGrp="1"/>
          </p:cNvSpPr>
          <p:nvPr>
            <p:ph type="dt" sz="half" idx="10"/>
          </p:nvPr>
        </p:nvSpPr>
        <p:spPr/>
        <p:txBody>
          <a:bodyPr/>
          <a:lstStyle/>
          <a:p>
            <a:pPr>
              <a:defRPr/>
            </a:pPr>
            <a:fld id="{336EA9E1-B7CB-40EC-B35E-8233066BD776}" type="datetimeFigureOut">
              <a:rPr lang="pl-PL" smtClean="0"/>
              <a:pPr>
                <a:defRPr/>
              </a:pPr>
              <a:t>06.05.2025</a:t>
            </a:fld>
            <a:endParaRPr lang="pl-PL"/>
          </a:p>
        </p:txBody>
      </p:sp>
      <p:sp>
        <p:nvSpPr>
          <p:cNvPr id="6" name="Symbol zastępczy stopki 5"/>
          <p:cNvSpPr>
            <a:spLocks noGrp="1"/>
          </p:cNvSpPr>
          <p:nvPr>
            <p:ph type="ftr" sz="quarter" idx="11"/>
          </p:nvPr>
        </p:nvSpPr>
        <p:spPr/>
        <p:txBody>
          <a:bodyPr/>
          <a:lstStyle/>
          <a:p>
            <a:pPr>
              <a:defRPr/>
            </a:pPr>
            <a:endParaRPr lang="pl-PL"/>
          </a:p>
        </p:txBody>
      </p:sp>
      <p:sp>
        <p:nvSpPr>
          <p:cNvPr id="7" name="Symbol zastępczy numeru slajdu 6"/>
          <p:cNvSpPr>
            <a:spLocks noGrp="1"/>
          </p:cNvSpPr>
          <p:nvPr>
            <p:ph type="sldNum" sz="quarter" idx="12"/>
          </p:nvPr>
        </p:nvSpPr>
        <p:spPr/>
        <p:txBody>
          <a:bodyPr/>
          <a:lstStyle/>
          <a:p>
            <a:pPr>
              <a:defRPr/>
            </a:pPr>
            <a:fld id="{EF3FB183-8B55-4E0C-9AA5-FC2C75BE2B7A}" type="slidenum">
              <a:rPr lang="pl-PL" smtClean="0"/>
              <a:pPr>
                <a:defRPr/>
              </a:pPr>
              <a:t>‹#›</a:t>
            </a:fld>
            <a:endParaRPr lang="pl-PL"/>
          </a:p>
        </p:txBody>
      </p:sp>
      <p:sp>
        <p:nvSpPr>
          <p:cNvPr id="2" name="Tytuł 1"/>
          <p:cNvSpPr>
            <a:spLocks noGrp="1"/>
          </p:cNvSpPr>
          <p:nvPr>
            <p:ph type="title"/>
          </p:nvPr>
        </p:nvSpPr>
        <p:spPr/>
        <p:txBody>
          <a:bodyPr/>
          <a:lstStyle/>
          <a:p>
            <a:r>
              <a:rPr kumimoji="0" lang="pl-PL"/>
              <a:t>Kliknij, aby edytować styl</a:t>
            </a:r>
            <a:endParaRPr kumimoji="0" lang="en-US"/>
          </a:p>
        </p:txBody>
      </p:sp>
      <p:sp>
        <p:nvSpPr>
          <p:cNvPr id="11" name="Symbol zastępczy zawartości 10"/>
          <p:cNvSpPr>
            <a:spLocks noGrp="1"/>
          </p:cNvSpPr>
          <p:nvPr>
            <p:ph sz="half" idx="1"/>
          </p:nvPr>
        </p:nvSpPr>
        <p:spPr>
          <a:xfrm>
            <a:off x="457200" y="1524000"/>
            <a:ext cx="4059936" cy="45720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13" name="Symbol zastępczy zawartości 12"/>
          <p:cNvSpPr>
            <a:spLocks noGrp="1"/>
          </p:cNvSpPr>
          <p:nvPr>
            <p:ph sz="half" idx="2"/>
          </p:nvPr>
        </p:nvSpPr>
        <p:spPr>
          <a:xfrm>
            <a:off x="4648200" y="1524000"/>
            <a:ext cx="4059936" cy="45720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9" name="Symbol zastępczy numeru slajdu 8"/>
          <p:cNvSpPr>
            <a:spLocks noGrp="1"/>
          </p:cNvSpPr>
          <p:nvPr>
            <p:ph type="sldNum" sz="quarter" idx="12"/>
          </p:nvPr>
        </p:nvSpPr>
        <p:spPr/>
        <p:txBody>
          <a:bodyPr/>
          <a:lstStyle/>
          <a:p>
            <a:pPr>
              <a:defRPr/>
            </a:pPr>
            <a:fld id="{28E83F33-E8E7-4A7B-AC73-8D0CC23BAC23}" type="slidenum">
              <a:rPr lang="pl-PL" smtClean="0"/>
              <a:pPr>
                <a:defRPr/>
              </a:pPr>
              <a:t>‹#›</a:t>
            </a:fld>
            <a:endParaRPr lang="pl-PL"/>
          </a:p>
        </p:txBody>
      </p:sp>
      <p:sp>
        <p:nvSpPr>
          <p:cNvPr id="8" name="Symbol zastępczy stopki 7"/>
          <p:cNvSpPr>
            <a:spLocks noGrp="1"/>
          </p:cNvSpPr>
          <p:nvPr>
            <p:ph type="ftr" sz="quarter" idx="11"/>
          </p:nvPr>
        </p:nvSpPr>
        <p:spPr/>
        <p:txBody>
          <a:bodyPr/>
          <a:lstStyle/>
          <a:p>
            <a:pPr>
              <a:defRPr/>
            </a:pPr>
            <a:endParaRPr lang="pl-PL"/>
          </a:p>
        </p:txBody>
      </p:sp>
      <p:sp>
        <p:nvSpPr>
          <p:cNvPr id="7" name="Symbol zastępczy daty 6"/>
          <p:cNvSpPr>
            <a:spLocks noGrp="1"/>
          </p:cNvSpPr>
          <p:nvPr>
            <p:ph type="dt" sz="half" idx="10"/>
          </p:nvPr>
        </p:nvSpPr>
        <p:spPr/>
        <p:txBody>
          <a:bodyPr/>
          <a:lstStyle/>
          <a:p>
            <a:pPr>
              <a:defRPr/>
            </a:pPr>
            <a:fld id="{FCF8EEF1-F959-4700-8450-0150FFB54CC6}" type="datetimeFigureOut">
              <a:rPr lang="pl-PL" smtClean="0"/>
              <a:pPr>
                <a:defRPr/>
              </a:pPr>
              <a:t>06.05.2025</a:t>
            </a:fld>
            <a:endParaRPr lang="pl-PL"/>
          </a:p>
        </p:txBody>
      </p:sp>
      <p:sp>
        <p:nvSpPr>
          <p:cNvPr id="3" name="Symbol zastępczy tekstu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sp>
        <p:nvSpPr>
          <p:cNvPr id="32" name="Symbol zastępczy zawartości 31"/>
          <p:cNvSpPr>
            <a:spLocks noGrp="1"/>
          </p:cNvSpPr>
          <p:nvPr>
            <p:ph sz="half" idx="2"/>
          </p:nvPr>
        </p:nvSpPr>
        <p:spPr>
          <a:xfrm>
            <a:off x="457200" y="2201896"/>
            <a:ext cx="4038600" cy="3913632"/>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34" name="Symbol zastępczy zawartości 33"/>
          <p:cNvSpPr>
            <a:spLocks noGrp="1"/>
          </p:cNvSpPr>
          <p:nvPr>
            <p:ph sz="quarter" idx="4"/>
          </p:nvPr>
        </p:nvSpPr>
        <p:spPr>
          <a:xfrm>
            <a:off x="4649788" y="2201896"/>
            <a:ext cx="4038600" cy="3913632"/>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2" name="Tytuł 1"/>
          <p:cNvSpPr>
            <a:spLocks noGrp="1"/>
          </p:cNvSpPr>
          <p:nvPr>
            <p:ph type="title"/>
          </p:nvPr>
        </p:nvSpPr>
        <p:spPr>
          <a:xfrm>
            <a:off x="457200" y="155448"/>
            <a:ext cx="8229600" cy="1143000"/>
          </a:xfrm>
        </p:spPr>
        <p:txBody>
          <a:bodyPr anchor="b" anchorCtr="0"/>
          <a:lstStyle>
            <a:lvl1pPr>
              <a:defRPr/>
            </a:lvl1pPr>
          </a:lstStyle>
          <a:p>
            <a:r>
              <a:rPr kumimoji="0" lang="pl-PL"/>
              <a:t>Kliknij, aby edytować styl</a:t>
            </a:r>
            <a:endParaRPr kumimoji="0" lang="en-US"/>
          </a:p>
        </p:txBody>
      </p:sp>
      <p:sp>
        <p:nvSpPr>
          <p:cNvPr id="12" name="Symbol zastępczy tekstu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a:t>Kliknij, aby edytować style wzorca tekstu</a:t>
            </a:r>
          </a:p>
        </p:txBody>
      </p:sp>
      <p:cxnSp>
        <p:nvCxnSpPr>
          <p:cNvPr id="10" name="Łącznik prosty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Łącznik prosty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3" name="Symbol zastępczy daty 2"/>
          <p:cNvSpPr>
            <a:spLocks noGrp="1"/>
          </p:cNvSpPr>
          <p:nvPr>
            <p:ph type="dt" sz="half" idx="10"/>
          </p:nvPr>
        </p:nvSpPr>
        <p:spPr/>
        <p:txBody>
          <a:bodyPr/>
          <a:lstStyle/>
          <a:p>
            <a:pPr>
              <a:defRPr/>
            </a:pPr>
            <a:fld id="{ABAAF799-E0E8-43F0-A9D7-C8DB9A3CD5CE}" type="datetimeFigureOut">
              <a:rPr lang="pl-PL" smtClean="0"/>
              <a:pPr>
                <a:defRPr/>
              </a:pPr>
              <a:t>06.05.2025</a:t>
            </a:fld>
            <a:endParaRPr lang="pl-PL"/>
          </a:p>
        </p:txBody>
      </p:sp>
      <p:sp>
        <p:nvSpPr>
          <p:cNvPr id="4" name="Symbol zastępczy stopki 3"/>
          <p:cNvSpPr>
            <a:spLocks noGrp="1"/>
          </p:cNvSpPr>
          <p:nvPr>
            <p:ph type="ftr" sz="quarter" idx="11"/>
          </p:nvPr>
        </p:nvSpPr>
        <p:spPr/>
        <p:txBody>
          <a:bodyPr/>
          <a:lstStyle/>
          <a:p>
            <a:pPr>
              <a:defRPr/>
            </a:pPr>
            <a:endParaRPr lang="pl-PL"/>
          </a:p>
        </p:txBody>
      </p:sp>
      <p:sp>
        <p:nvSpPr>
          <p:cNvPr id="5" name="Symbol zastępczy numeru slajdu 4"/>
          <p:cNvSpPr>
            <a:spLocks noGrp="1"/>
          </p:cNvSpPr>
          <p:nvPr>
            <p:ph type="sldNum" sz="quarter" idx="12"/>
          </p:nvPr>
        </p:nvSpPr>
        <p:spPr/>
        <p:txBody>
          <a:bodyPr/>
          <a:lstStyle/>
          <a:p>
            <a:pPr>
              <a:defRPr/>
            </a:pPr>
            <a:fld id="{5932ED9D-8C00-4849-9B29-FB66C757DE6B}" type="slidenum">
              <a:rPr lang="pl-PL" smtClean="0"/>
              <a:pPr>
                <a:defRPr/>
              </a:pPr>
              <a:t>‹#›</a:t>
            </a:fld>
            <a:endParaRPr lang="pl-PL"/>
          </a:p>
        </p:txBody>
      </p:sp>
      <p:sp>
        <p:nvSpPr>
          <p:cNvPr id="2" name="Tytuł 1"/>
          <p:cNvSpPr>
            <a:spLocks noGrp="1"/>
          </p:cNvSpPr>
          <p:nvPr>
            <p:ph type="title"/>
          </p:nvPr>
        </p:nvSpPr>
        <p:spPr/>
        <p:txBody>
          <a:bodyPr/>
          <a:lstStyle/>
          <a:p>
            <a:r>
              <a:rPr kumimoji="0" lang="pl-PL"/>
              <a:t>Kliknij, aby edytować styl</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pPr>
              <a:defRPr/>
            </a:pPr>
            <a:fld id="{7C4DD83D-E2C1-4D59-A285-39609B935D46}" type="datetimeFigureOut">
              <a:rPr lang="pl-PL" smtClean="0"/>
              <a:pPr>
                <a:defRPr/>
              </a:pPr>
              <a:t>06.05.2025</a:t>
            </a:fld>
            <a:endParaRPr lang="pl-PL"/>
          </a:p>
        </p:txBody>
      </p:sp>
      <p:sp>
        <p:nvSpPr>
          <p:cNvPr id="3" name="Symbol zastępczy stopki 2"/>
          <p:cNvSpPr>
            <a:spLocks noGrp="1"/>
          </p:cNvSpPr>
          <p:nvPr>
            <p:ph type="ftr" sz="quarter" idx="11"/>
          </p:nvPr>
        </p:nvSpPr>
        <p:spPr/>
        <p:txBody>
          <a:bodyPr/>
          <a:lstStyle/>
          <a:p>
            <a:pPr>
              <a:defRPr/>
            </a:pPr>
            <a:endParaRPr lang="pl-PL"/>
          </a:p>
        </p:txBody>
      </p:sp>
      <p:sp>
        <p:nvSpPr>
          <p:cNvPr id="4" name="Symbol zastępczy numeru slajdu 3"/>
          <p:cNvSpPr>
            <a:spLocks noGrp="1"/>
          </p:cNvSpPr>
          <p:nvPr>
            <p:ph type="sldNum" sz="quarter" idx="12"/>
          </p:nvPr>
        </p:nvSpPr>
        <p:spPr/>
        <p:txBody>
          <a:bodyPr/>
          <a:lstStyle/>
          <a:p>
            <a:pPr>
              <a:defRPr/>
            </a:pPr>
            <a:fld id="{895AA7EC-F134-490B-AF79-45B6D1CD7AFB}" type="slidenum">
              <a:rPr lang="pl-PL" smtClean="0"/>
              <a:pPr>
                <a:defRPr/>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9" name="Symbol zastępczy zawartości 28"/>
          <p:cNvSpPr>
            <a:spLocks noGrp="1"/>
          </p:cNvSpPr>
          <p:nvPr>
            <p:ph sz="quarter" idx="1"/>
          </p:nvPr>
        </p:nvSpPr>
        <p:spPr>
          <a:xfrm>
            <a:off x="457200" y="457200"/>
            <a:ext cx="6248400" cy="5715000"/>
          </a:xfrm>
        </p:spPr>
        <p:txBody>
          <a:bodyPr/>
          <a:lstStyle/>
          <a:p>
            <a:pPr lvl="0" eaLnBrk="1" latinLnBrk="0" hangingPunct="1"/>
            <a:r>
              <a:rPr lang="pl-PL"/>
              <a:t>Kliknij, aby edytować style wzorca tekstu</a:t>
            </a:r>
          </a:p>
          <a:p>
            <a:pPr lvl="1" eaLnBrk="1" latinLnBrk="0" hangingPunct="1"/>
            <a:r>
              <a:rPr lang="pl-PL"/>
              <a:t>Drugi poziom</a:t>
            </a:r>
          </a:p>
          <a:p>
            <a:pPr lvl="2" eaLnBrk="1" latinLnBrk="0" hangingPunct="1"/>
            <a:r>
              <a:rPr lang="pl-PL"/>
              <a:t>Trzeci poziom</a:t>
            </a:r>
          </a:p>
          <a:p>
            <a:pPr lvl="3" eaLnBrk="1" latinLnBrk="0" hangingPunct="1"/>
            <a:r>
              <a:rPr lang="pl-PL"/>
              <a:t>Czwarty poziom</a:t>
            </a:r>
          </a:p>
          <a:p>
            <a:pPr lvl="4" eaLnBrk="1" latinLnBrk="0" hangingPunct="1"/>
            <a:r>
              <a:rPr lang="pl-PL"/>
              <a:t>Piąty poziom</a:t>
            </a:r>
            <a:endParaRPr kumimoji="0" lang="en-US"/>
          </a:p>
        </p:txBody>
      </p:sp>
      <p:sp>
        <p:nvSpPr>
          <p:cNvPr id="3" name="Symbol zastępczy tekstu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l-PL"/>
              <a:t>Kliknij, aby edytować style wzorca tekstu</a:t>
            </a:r>
          </a:p>
        </p:txBody>
      </p:sp>
      <p:sp>
        <p:nvSpPr>
          <p:cNvPr id="31" name="Tytuł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l-PL"/>
              <a:t>Kliknij, aby edytować styl</a:t>
            </a:r>
            <a:endParaRPr kumimoji="0" lang="en-US"/>
          </a:p>
        </p:txBody>
      </p:sp>
      <p:sp>
        <p:nvSpPr>
          <p:cNvPr id="8" name="Symbol zastępczy daty 7"/>
          <p:cNvSpPr>
            <a:spLocks noGrp="1"/>
          </p:cNvSpPr>
          <p:nvPr>
            <p:ph type="dt" sz="half" idx="14"/>
          </p:nvPr>
        </p:nvSpPr>
        <p:spPr/>
        <p:txBody>
          <a:bodyPr/>
          <a:lstStyle/>
          <a:p>
            <a:pPr>
              <a:defRPr/>
            </a:pPr>
            <a:fld id="{C4B7897E-854D-4A12-A633-861D9CFDA1C9}" type="datetimeFigureOut">
              <a:rPr lang="pl-PL" smtClean="0"/>
              <a:pPr>
                <a:defRPr/>
              </a:pPr>
              <a:t>06.05.2025</a:t>
            </a:fld>
            <a:endParaRPr lang="pl-PL"/>
          </a:p>
        </p:txBody>
      </p:sp>
      <p:sp>
        <p:nvSpPr>
          <p:cNvPr id="9" name="Symbol zastępczy numeru slajdu 8"/>
          <p:cNvSpPr>
            <a:spLocks noGrp="1"/>
          </p:cNvSpPr>
          <p:nvPr>
            <p:ph type="sldNum" sz="quarter" idx="15"/>
          </p:nvPr>
        </p:nvSpPr>
        <p:spPr/>
        <p:txBody>
          <a:bodyPr/>
          <a:lstStyle/>
          <a:p>
            <a:pPr>
              <a:defRPr/>
            </a:pPr>
            <a:fld id="{3962107D-7C99-4412-9677-20BD96D7B4C3}" type="slidenum">
              <a:rPr lang="pl-PL" smtClean="0"/>
              <a:pPr>
                <a:defRPr/>
              </a:pPr>
              <a:t>‹#›</a:t>
            </a:fld>
            <a:endParaRPr lang="pl-PL"/>
          </a:p>
        </p:txBody>
      </p:sp>
      <p:sp>
        <p:nvSpPr>
          <p:cNvPr id="10" name="Symbol zastępczy stopki 9"/>
          <p:cNvSpPr>
            <a:spLocks noGrp="1"/>
          </p:cNvSpPr>
          <p:nvPr>
            <p:ph type="ftr" sz="quarter" idx="16"/>
          </p:nvPr>
        </p:nvSpPr>
        <p:spPr/>
        <p:txBody>
          <a:bodyPr/>
          <a:lstStyle/>
          <a:p>
            <a:pPr>
              <a:defRPr/>
            </a:pPr>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l-PL"/>
              <a:t>Kliknij, aby edytować styl</a:t>
            </a:r>
            <a:endParaRPr kumimoji="0" lang="en-US"/>
          </a:p>
        </p:txBody>
      </p:sp>
      <p:sp>
        <p:nvSpPr>
          <p:cNvPr id="3" name="Symbol zastępczy obrazu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l-PL"/>
              <a:t>Kliknij ikonę, aby dodać obraz</a:t>
            </a:r>
            <a:endParaRPr kumimoji="0" lang="en-US"/>
          </a:p>
        </p:txBody>
      </p:sp>
      <p:sp>
        <p:nvSpPr>
          <p:cNvPr id="4" name="Symbol zastępczy tekstu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l-PL"/>
              <a:t>Kliknij, aby edytować style wzorca tekstu</a:t>
            </a:r>
          </a:p>
        </p:txBody>
      </p:sp>
      <p:sp>
        <p:nvSpPr>
          <p:cNvPr id="8" name="Symbol zastępczy daty 7"/>
          <p:cNvSpPr>
            <a:spLocks noGrp="1"/>
          </p:cNvSpPr>
          <p:nvPr>
            <p:ph type="dt" sz="half" idx="10"/>
          </p:nvPr>
        </p:nvSpPr>
        <p:spPr/>
        <p:txBody>
          <a:bodyPr/>
          <a:lstStyle/>
          <a:p>
            <a:pPr>
              <a:defRPr/>
            </a:pPr>
            <a:fld id="{B2E5E08D-B6EB-4F5F-867E-E2F5CEF794EC}" type="datetimeFigureOut">
              <a:rPr lang="pl-PL" smtClean="0"/>
              <a:pPr>
                <a:defRPr/>
              </a:pPr>
              <a:t>06.05.2025</a:t>
            </a:fld>
            <a:endParaRPr lang="pl-PL"/>
          </a:p>
        </p:txBody>
      </p:sp>
      <p:sp>
        <p:nvSpPr>
          <p:cNvPr id="9" name="Symbol zastępczy numeru slajdu 8"/>
          <p:cNvSpPr>
            <a:spLocks noGrp="1"/>
          </p:cNvSpPr>
          <p:nvPr>
            <p:ph type="sldNum" sz="quarter" idx="11"/>
          </p:nvPr>
        </p:nvSpPr>
        <p:spPr/>
        <p:txBody>
          <a:bodyPr/>
          <a:lstStyle/>
          <a:p>
            <a:pPr>
              <a:defRPr/>
            </a:pPr>
            <a:fld id="{447A5592-16E0-49AC-87E6-FB109057E143}" type="slidenum">
              <a:rPr lang="pl-PL" smtClean="0"/>
              <a:pPr>
                <a:defRPr/>
              </a:pPr>
              <a:t>‹#›</a:t>
            </a:fld>
            <a:endParaRPr lang="pl-PL"/>
          </a:p>
        </p:txBody>
      </p:sp>
      <p:sp>
        <p:nvSpPr>
          <p:cNvPr id="10" name="Symbol zastępczy stopki 9"/>
          <p:cNvSpPr>
            <a:spLocks noGrp="1"/>
          </p:cNvSpPr>
          <p:nvPr>
            <p:ph type="ftr" sz="quarter" idx="12"/>
          </p:nvPr>
        </p:nvSpPr>
        <p:spPr/>
        <p:txBody>
          <a:bodyPr/>
          <a:lstStyle/>
          <a:p>
            <a:pPr>
              <a:defRPr/>
            </a:pPr>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ymbol zastępczy tekstu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l-PL"/>
              <a:t>Kliknij, aby edytować style wzorca tekstu</a:t>
            </a:r>
          </a:p>
          <a:p>
            <a:pPr lvl="1" eaLnBrk="1" latinLnBrk="0" hangingPunct="1"/>
            <a:r>
              <a:rPr kumimoji="0" lang="pl-PL"/>
              <a:t>Drugi poziom</a:t>
            </a:r>
          </a:p>
          <a:p>
            <a:pPr lvl="2" eaLnBrk="1" latinLnBrk="0" hangingPunct="1"/>
            <a:r>
              <a:rPr kumimoji="0" lang="pl-PL"/>
              <a:t>Trzeci poziom</a:t>
            </a:r>
          </a:p>
          <a:p>
            <a:pPr lvl="3" eaLnBrk="1" latinLnBrk="0" hangingPunct="1"/>
            <a:r>
              <a:rPr kumimoji="0" lang="pl-PL"/>
              <a:t>Czwarty poziom</a:t>
            </a:r>
          </a:p>
          <a:p>
            <a:pPr lvl="4" eaLnBrk="1" latinLnBrk="0" hangingPunct="1"/>
            <a:r>
              <a:rPr kumimoji="0" lang="pl-PL"/>
              <a:t>Piąty poziom</a:t>
            </a:r>
            <a:endParaRPr kumimoji="0" lang="en-US"/>
          </a:p>
        </p:txBody>
      </p:sp>
      <p:sp>
        <p:nvSpPr>
          <p:cNvPr id="24" name="Symbol zastępczy daty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928B6581-1704-4E3F-968D-DFCC91F45B2D}" type="datetimeFigureOut">
              <a:rPr lang="pl-PL" smtClean="0"/>
              <a:pPr>
                <a:defRPr/>
              </a:pPr>
              <a:t>06.05.2025</a:t>
            </a:fld>
            <a:endParaRPr lang="pl-PL"/>
          </a:p>
        </p:txBody>
      </p:sp>
      <p:sp>
        <p:nvSpPr>
          <p:cNvPr id="10" name="Symbol zastępczy stopki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pl-PL"/>
          </a:p>
        </p:txBody>
      </p:sp>
      <p:sp>
        <p:nvSpPr>
          <p:cNvPr id="22" name="Symbol zastępczy numeru slajdu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3C4CE293-4B13-4734-9442-5F33A0797B35}" type="slidenum">
              <a:rPr lang="pl-PL" smtClean="0"/>
              <a:pPr>
                <a:defRPr/>
              </a:pPr>
              <a:t>‹#›</a:t>
            </a:fld>
            <a:endParaRPr lang="pl-PL"/>
          </a:p>
        </p:txBody>
      </p:sp>
      <p:sp>
        <p:nvSpPr>
          <p:cNvPr id="5" name="Symbol zastępczy tytułu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l-PL"/>
              <a:t>Kliknij, aby edytować styl</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l.wikipedia.org/wiki/Taniec_rytualny" TargetMode="External"/><Relationship Id="rId7" Type="http://schemas.openxmlformats.org/officeDocument/2006/relationships/image" Target="../media/image3.jpeg"/><Relationship Id="rId2" Type="http://schemas.openxmlformats.org/officeDocument/2006/relationships/hyperlink" Target="https://pl.wikipedia.org/wiki/Taniec" TargetMode="External"/><Relationship Id="rId1" Type="http://schemas.openxmlformats.org/officeDocument/2006/relationships/slideLayout" Target="../slideLayouts/slideLayout2.xml"/><Relationship Id="rId6" Type="http://schemas.openxmlformats.org/officeDocument/2006/relationships/hyperlink" Target="https://pl.wikipedia.org/wiki/Ta%C5%84ce_standardowe" TargetMode="External"/><Relationship Id="rId5" Type="http://schemas.openxmlformats.org/officeDocument/2006/relationships/hyperlink" Target="https://pl.wikipedia.org/wiki/Taniec_towarzyski" TargetMode="External"/><Relationship Id="rId4" Type="http://schemas.openxmlformats.org/officeDocument/2006/relationships/hyperlink" Target="https://pl.wikipedia.org/wiki/Taniec_wojenny"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050" name="Tytuł 1"/>
          <p:cNvSpPr>
            <a:spLocks noGrp="1"/>
          </p:cNvSpPr>
          <p:nvPr>
            <p:ph type="ctrTitle"/>
          </p:nvPr>
        </p:nvSpPr>
        <p:spPr>
          <a:xfrm>
            <a:off x="419100" y="2132856"/>
            <a:ext cx="8305800" cy="1981200"/>
          </a:xfrm>
        </p:spPr>
        <p:txBody>
          <a:bodyPr/>
          <a:lstStyle/>
          <a:p>
            <a:r>
              <a:rPr lang="pl-PL" dirty="0">
                <a:solidFill>
                  <a:schemeClr val="accent2">
                    <a:lumMod val="50000"/>
                  </a:schemeClr>
                </a:solidFill>
              </a:rPr>
              <a:t>TANIEC W KULTURACH ŚWIATA</a:t>
            </a:r>
          </a:p>
        </p:txBody>
      </p:sp>
      <p:pic>
        <p:nvPicPr>
          <p:cNvPr id="5" name="Obraz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Obraz 3">
            <a:extLst>
              <a:ext uri="{FF2B5EF4-FFF2-40B4-BE49-F238E27FC236}">
                <a16:creationId xmlns:a16="http://schemas.microsoft.com/office/drawing/2014/main" id="{25F35F71-22F8-2965-D894-88BE06F1F9E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9712" y="548680"/>
            <a:ext cx="5472608" cy="114812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dirty="0"/>
              <a:t>Podczas prezentacji swojego plakatu uwzględnijcie następujące elementy:</a:t>
            </a:r>
          </a:p>
          <a:p>
            <a:pPr lvl="0"/>
            <a:r>
              <a:rPr lang="pl-PL" dirty="0"/>
              <a:t>Opis wybranego tematu – szczegółowe przedstawienie wybranego przez Was tematu, cechy charakterystyczne  danego tańca</a:t>
            </a:r>
          </a:p>
          <a:p>
            <a:pPr lvl="0"/>
            <a:r>
              <a:rPr lang="pl-PL" dirty="0"/>
              <a:t>Rysunki, zdjęcia, schematy, które przedstawią realizowany temat,</a:t>
            </a:r>
          </a:p>
        </p:txBody>
      </p:sp>
      <p:sp>
        <p:nvSpPr>
          <p:cNvPr id="2" name="Tytuł 1"/>
          <p:cNvSpPr>
            <a:spLocks noGrp="1"/>
          </p:cNvSpPr>
          <p:nvPr>
            <p:ph type="title"/>
          </p:nvPr>
        </p:nvSpPr>
        <p:spPr/>
        <p:txBody>
          <a:bodyPr/>
          <a:lstStyle/>
          <a:p>
            <a:pPr algn="ctr"/>
            <a:r>
              <a:rPr lang="pl-PL" dirty="0">
                <a:solidFill>
                  <a:schemeClr val="accent2">
                    <a:lumMod val="50000"/>
                  </a:schemeClr>
                </a:solidFill>
              </a:rPr>
              <a:t>Proces</a:t>
            </a:r>
          </a:p>
        </p:txBody>
      </p:sp>
      <p:pic>
        <p:nvPicPr>
          <p:cNvPr id="4" name="Obraz 3">
            <a:extLst>
              <a:ext uri="{FF2B5EF4-FFF2-40B4-BE49-F238E27FC236}">
                <a16:creationId xmlns:a16="http://schemas.microsoft.com/office/drawing/2014/main" id="{3D53C34C-30EB-438F-85EC-35756D1A1D3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896" y="596979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285750" indent="-285750">
              <a:buFont typeface="Arial" panose="020B0604020202020204" pitchFamily="34" charset="0"/>
              <a:buChar char="•"/>
            </a:pPr>
            <a:r>
              <a:rPr lang="pl-PL" dirty="0"/>
              <a:t>Zapoznanie</a:t>
            </a:r>
            <a:r>
              <a:rPr lang="pl-PL" baseline="0" dirty="0"/>
              <a:t> z treścią zadania</a:t>
            </a:r>
          </a:p>
          <a:p>
            <a:pPr marL="285750" indent="-285750">
              <a:buFont typeface="Arial" panose="020B0604020202020204" pitchFamily="34" charset="0"/>
              <a:buChar char="•"/>
            </a:pPr>
            <a:r>
              <a:rPr lang="pl-PL" baseline="0" dirty="0"/>
              <a:t>Zapoznanie z zasadami korzystania ze źródeł internetowych</a:t>
            </a:r>
          </a:p>
          <a:p>
            <a:pPr marL="285750" indent="-285750">
              <a:buFont typeface="Arial" panose="020B0604020202020204" pitchFamily="34" charset="0"/>
              <a:buChar char="•"/>
            </a:pPr>
            <a:r>
              <a:rPr lang="pl-PL" baseline="0" dirty="0"/>
              <a:t>Podział klasy na trzy grupy</a:t>
            </a:r>
          </a:p>
          <a:p>
            <a:pPr marL="285750" indent="-285750">
              <a:buFont typeface="Arial" panose="020B0604020202020204" pitchFamily="34" charset="0"/>
              <a:buChar char="•"/>
            </a:pPr>
            <a:r>
              <a:rPr lang="pl-PL" baseline="0" dirty="0"/>
              <a:t>Zapoznanie grup z treściami ze źródeł internetowych oraz innych</a:t>
            </a:r>
          </a:p>
          <a:p>
            <a:pPr marL="285750" indent="-285750">
              <a:buFont typeface="Arial" panose="020B0604020202020204" pitchFamily="34" charset="0"/>
              <a:buChar char="•"/>
            </a:pPr>
            <a:r>
              <a:rPr lang="pl-PL" baseline="0" dirty="0"/>
              <a:t>Opracowanie planu, treści informacji, które wykorzystane będą w plakatach/</a:t>
            </a:r>
            <a:r>
              <a:rPr lang="pl-PL" baseline="0" dirty="0" err="1"/>
              <a:t>lapbookach</a:t>
            </a:r>
            <a:endParaRPr lang="pl-PL" dirty="0"/>
          </a:p>
          <a:p>
            <a:pPr>
              <a:buNone/>
            </a:pPr>
            <a:endParaRPr lang="pl-PL" dirty="0"/>
          </a:p>
        </p:txBody>
      </p:sp>
      <p:sp>
        <p:nvSpPr>
          <p:cNvPr id="2" name="Tytuł 1"/>
          <p:cNvSpPr>
            <a:spLocks noGrp="1"/>
          </p:cNvSpPr>
          <p:nvPr>
            <p:ph type="title"/>
          </p:nvPr>
        </p:nvSpPr>
        <p:spPr/>
        <p:txBody>
          <a:bodyPr/>
          <a:lstStyle/>
          <a:p>
            <a:pPr algn="ctr"/>
            <a:r>
              <a:rPr lang="pl-PL" dirty="0">
                <a:solidFill>
                  <a:schemeClr val="accent2">
                    <a:lumMod val="50000"/>
                  </a:schemeClr>
                </a:solidFill>
              </a:rPr>
              <a:t>Proces I tydzień</a:t>
            </a:r>
          </a:p>
        </p:txBody>
      </p:sp>
      <p:pic>
        <p:nvPicPr>
          <p:cNvPr id="4" name="Obraz 3">
            <a:extLst>
              <a:ext uri="{FF2B5EF4-FFF2-40B4-BE49-F238E27FC236}">
                <a16:creationId xmlns:a16="http://schemas.microsoft.com/office/drawing/2014/main" id="{C7D33873-13C8-AD59-90B3-18C0BE78B8B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285750" indent="-285750">
              <a:buFont typeface="Arial" panose="020B0604020202020204" pitchFamily="34" charset="0"/>
              <a:buChar char="•"/>
            </a:pPr>
            <a:r>
              <a:rPr lang="pl-PL" dirty="0"/>
              <a:t>Przygotowywanie</a:t>
            </a:r>
            <a:r>
              <a:rPr lang="pl-PL" baseline="0" dirty="0"/>
              <a:t> plakatów przedstawiających zadania</a:t>
            </a:r>
          </a:p>
          <a:p>
            <a:pPr marL="285750" indent="-285750">
              <a:buFont typeface="Arial" panose="020B0604020202020204" pitchFamily="34" charset="0"/>
              <a:buChar char="•"/>
            </a:pPr>
            <a:r>
              <a:rPr lang="pl-PL" dirty="0"/>
              <a:t>Prezentowanie zadań przez uczniów wszystkich grup na forum klasy</a:t>
            </a:r>
          </a:p>
          <a:p>
            <a:pPr marL="285750" indent="-285750">
              <a:buFont typeface="Arial" panose="020B0604020202020204" pitchFamily="34" charset="0"/>
              <a:buChar char="•"/>
            </a:pPr>
            <a:r>
              <a:rPr lang="pl-PL" dirty="0"/>
              <a:t>Pogadanka na temat przedstawionych prezentacji</a:t>
            </a:r>
          </a:p>
          <a:p>
            <a:pPr marL="285750" indent="-285750">
              <a:buFont typeface="Arial" panose="020B0604020202020204" pitchFamily="34" charset="0"/>
              <a:buChar char="•"/>
            </a:pPr>
            <a:r>
              <a:rPr lang="pl-PL" dirty="0"/>
              <a:t>Ocena wyników prac uczniów</a:t>
            </a:r>
          </a:p>
        </p:txBody>
      </p:sp>
      <p:sp>
        <p:nvSpPr>
          <p:cNvPr id="2" name="Tytuł 1"/>
          <p:cNvSpPr>
            <a:spLocks noGrp="1"/>
          </p:cNvSpPr>
          <p:nvPr>
            <p:ph type="title"/>
          </p:nvPr>
        </p:nvSpPr>
        <p:spPr/>
        <p:txBody>
          <a:bodyPr/>
          <a:lstStyle/>
          <a:p>
            <a:pPr algn="ctr"/>
            <a:r>
              <a:rPr lang="pl-PL" dirty="0">
                <a:solidFill>
                  <a:schemeClr val="accent2">
                    <a:lumMod val="50000"/>
                  </a:schemeClr>
                </a:solidFill>
              </a:rPr>
              <a:t>Proces II-III tydzień</a:t>
            </a:r>
          </a:p>
        </p:txBody>
      </p:sp>
      <p:pic>
        <p:nvPicPr>
          <p:cNvPr id="4" name="Obraz 3">
            <a:extLst>
              <a:ext uri="{FF2B5EF4-FFF2-40B4-BE49-F238E27FC236}">
                <a16:creationId xmlns:a16="http://schemas.microsoft.com/office/drawing/2014/main" id="{5E4723DE-C70F-5AEF-2BE5-96D77DD5EB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a:t>Informacji potrzebnych do przygotowania zadania szukajcie w podanych stronach internetowych lub innych wam znanych.</a:t>
            </a:r>
          </a:p>
          <a:p>
            <a:pPr marL="0" indent="0" algn="just">
              <a:buNone/>
            </a:pPr>
            <a:r>
              <a:rPr lang="pl-PL" dirty="0"/>
              <a:t>Prezentacja powinna być przygotowana na dużym kartonie, jeśli wykonujecie </a:t>
            </a:r>
            <a:r>
              <a:rPr lang="pl-PL" dirty="0" err="1"/>
              <a:t>lapbook</a:t>
            </a:r>
            <a:r>
              <a:rPr lang="pl-PL" dirty="0"/>
              <a:t> , może to być teczka papierowa lub kartonowe pudełko</a:t>
            </a:r>
          </a:p>
          <a:p>
            <a:pPr marL="0" indent="0" algn="just">
              <a:buNone/>
            </a:pPr>
            <a:r>
              <a:rPr lang="pl-PL" dirty="0"/>
              <a:t>Pamiętajcie, że nauczyciel będzie oceniał poprawność</a:t>
            </a:r>
          </a:p>
          <a:p>
            <a:pPr marL="0" indent="0" algn="just">
              <a:buNone/>
            </a:pPr>
            <a:r>
              <a:rPr lang="pl-PL" dirty="0"/>
              <a:t> i merytorykę treści, zaangażowanie , sposób prezentacji, estetykę waszej pracy oraz pomysłowość wykonania zadania</a:t>
            </a:r>
          </a:p>
          <a:p>
            <a:pPr marL="0" indent="0" algn="just">
              <a:buNone/>
            </a:pPr>
            <a:endParaRPr lang="pl-PL" dirty="0"/>
          </a:p>
          <a:p>
            <a:pPr marL="0" indent="0" algn="just">
              <a:buNone/>
            </a:pPr>
            <a:endParaRPr lang="pl-PL" dirty="0"/>
          </a:p>
          <a:p>
            <a:pPr marL="0" indent="0">
              <a:buNone/>
            </a:pPr>
            <a:endParaRPr lang="pl-PL" dirty="0"/>
          </a:p>
        </p:txBody>
      </p:sp>
      <p:sp>
        <p:nvSpPr>
          <p:cNvPr id="2" name="Tytuł 1"/>
          <p:cNvSpPr>
            <a:spLocks noGrp="1"/>
          </p:cNvSpPr>
          <p:nvPr>
            <p:ph type="title"/>
          </p:nvPr>
        </p:nvSpPr>
        <p:spPr/>
        <p:txBody>
          <a:bodyPr/>
          <a:lstStyle/>
          <a:p>
            <a:pPr algn="ctr"/>
            <a:r>
              <a:rPr lang="pl-PL" dirty="0">
                <a:solidFill>
                  <a:schemeClr val="accent2">
                    <a:lumMod val="50000"/>
                  </a:schemeClr>
                </a:solidFill>
              </a:rPr>
              <a:t>Proces</a:t>
            </a:r>
          </a:p>
        </p:txBody>
      </p:sp>
      <p:pic>
        <p:nvPicPr>
          <p:cNvPr id="4" name="Obraz 3">
            <a:extLst>
              <a:ext uri="{FF2B5EF4-FFF2-40B4-BE49-F238E27FC236}">
                <a16:creationId xmlns:a16="http://schemas.microsoft.com/office/drawing/2014/main" id="{D9865B10-3C46-E4C4-361D-78BE5360C23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a:bodyPr>
          <a:lstStyle/>
          <a:p>
            <a:pPr marL="0" indent="0">
              <a:buNone/>
            </a:pPr>
            <a:r>
              <a:rPr lang="pl-PL" u="sng" dirty="0"/>
              <a:t>W każdej prezentacji musi być podany:</a:t>
            </a:r>
          </a:p>
          <a:p>
            <a:pPr marL="0" indent="0">
              <a:buNone/>
            </a:pPr>
            <a:r>
              <a:rPr lang="pl-PL" dirty="0"/>
              <a:t>1. Temat (inny dla każdej grupy)</a:t>
            </a:r>
          </a:p>
          <a:p>
            <a:pPr marL="0" indent="0">
              <a:buNone/>
            </a:pPr>
            <a:r>
              <a:rPr lang="pl-PL" dirty="0"/>
              <a:t>2. Imiona, nazwiska uczniów którzy ją przygotowali</a:t>
            </a:r>
          </a:p>
          <a:p>
            <a:pPr marL="0" indent="0">
              <a:buNone/>
            </a:pPr>
            <a:r>
              <a:rPr lang="pl-PL" dirty="0"/>
              <a:t>3. Opracowanie tematu według wytycznych</a:t>
            </a:r>
          </a:p>
          <a:p>
            <a:pPr marL="0" indent="0">
              <a:buNone/>
            </a:pPr>
            <a:r>
              <a:rPr lang="pl-PL" dirty="0"/>
              <a:t>4. Praca prezentowana powinna być przez wszystkich uczniów, którzy ją przygotowali.</a:t>
            </a:r>
          </a:p>
          <a:p>
            <a:pPr marL="0" indent="0">
              <a:buNone/>
            </a:pPr>
            <a:r>
              <a:rPr lang="pl-PL" dirty="0"/>
              <a:t>5. Każda grupa prezentuje swoja pracę przed klasą.</a:t>
            </a:r>
          </a:p>
          <a:p>
            <a:endParaRPr lang="pl-PL" dirty="0"/>
          </a:p>
        </p:txBody>
      </p:sp>
      <p:sp>
        <p:nvSpPr>
          <p:cNvPr id="2" name="Tytuł 1"/>
          <p:cNvSpPr>
            <a:spLocks noGrp="1"/>
          </p:cNvSpPr>
          <p:nvPr>
            <p:ph type="title"/>
          </p:nvPr>
        </p:nvSpPr>
        <p:spPr/>
        <p:txBody>
          <a:bodyPr/>
          <a:lstStyle/>
          <a:p>
            <a:pPr algn="ctr"/>
            <a:r>
              <a:rPr lang="pl-PL" dirty="0">
                <a:solidFill>
                  <a:schemeClr val="accent2">
                    <a:lumMod val="50000"/>
                  </a:schemeClr>
                </a:solidFill>
              </a:rPr>
              <a:t>Proces</a:t>
            </a:r>
          </a:p>
        </p:txBody>
      </p:sp>
      <p:pic>
        <p:nvPicPr>
          <p:cNvPr id="4" name="Obraz 3">
            <a:extLst>
              <a:ext uri="{FF2B5EF4-FFF2-40B4-BE49-F238E27FC236}">
                <a16:creationId xmlns:a16="http://schemas.microsoft.com/office/drawing/2014/main" id="{837B68DA-308A-CCC6-0A2F-854B557F62B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r>
              <a:rPr lang="pl-PL" dirty="0">
                <a:solidFill>
                  <a:schemeClr val="bg1"/>
                </a:solidFill>
                <a:hlinkClick r:id="rId2">
                  <a:extLst>
                    <a:ext uri="{A12FA001-AC4F-418D-AE19-62706E023703}">
                      <ahyp:hlinkClr xmlns:ahyp="http://schemas.microsoft.com/office/drawing/2018/hyperlinkcolor" val="tx"/>
                    </a:ext>
                  </a:extLst>
                </a:hlinkClick>
              </a:rPr>
              <a:t>https://pl.wikipedia.org/wiki/Taniec</a:t>
            </a:r>
            <a:endParaRPr lang="pl-PL" dirty="0">
              <a:solidFill>
                <a:schemeClr val="bg1"/>
              </a:solidFill>
            </a:endParaRPr>
          </a:p>
          <a:p>
            <a:r>
              <a:rPr lang="pl-PL" dirty="0">
                <a:solidFill>
                  <a:schemeClr val="bg1"/>
                </a:solidFill>
                <a:hlinkClick r:id="rId3">
                  <a:extLst>
                    <a:ext uri="{A12FA001-AC4F-418D-AE19-62706E023703}">
                      <ahyp:hlinkClr xmlns:ahyp="http://schemas.microsoft.com/office/drawing/2018/hyperlinkcolor" val="tx"/>
                    </a:ext>
                  </a:extLst>
                </a:hlinkClick>
              </a:rPr>
              <a:t>https://pl.wikipedia.org/wiki/Taniec_rytualny</a:t>
            </a:r>
            <a:endParaRPr lang="pl-PL" dirty="0">
              <a:solidFill>
                <a:schemeClr val="bg1"/>
              </a:solidFill>
            </a:endParaRPr>
          </a:p>
          <a:p>
            <a:r>
              <a:rPr lang="pl-PL" dirty="0">
                <a:solidFill>
                  <a:schemeClr val="bg1"/>
                </a:solidFill>
                <a:hlinkClick r:id="rId4">
                  <a:extLst>
                    <a:ext uri="{A12FA001-AC4F-418D-AE19-62706E023703}">
                      <ahyp:hlinkClr xmlns:ahyp="http://schemas.microsoft.com/office/drawing/2018/hyperlinkcolor" val="tx"/>
                    </a:ext>
                  </a:extLst>
                </a:hlinkClick>
              </a:rPr>
              <a:t>https://pl.wikipedia.org/wiki/Taniec_wojenny</a:t>
            </a:r>
            <a:endParaRPr lang="pl-PL" dirty="0">
              <a:solidFill>
                <a:schemeClr val="bg1"/>
              </a:solidFill>
            </a:endParaRPr>
          </a:p>
          <a:p>
            <a:r>
              <a:rPr lang="pl-PL" dirty="0">
                <a:solidFill>
                  <a:schemeClr val="bg1"/>
                </a:solidFill>
                <a:hlinkClick r:id="rId5">
                  <a:extLst>
                    <a:ext uri="{A12FA001-AC4F-418D-AE19-62706E023703}">
                      <ahyp:hlinkClr xmlns:ahyp="http://schemas.microsoft.com/office/drawing/2018/hyperlinkcolor" val="tx"/>
                    </a:ext>
                  </a:extLst>
                </a:hlinkClick>
              </a:rPr>
              <a:t>https://pl.wikipedia.org/wiki/Taniec_towarzyski</a:t>
            </a:r>
            <a:endParaRPr lang="pl-PL" dirty="0">
              <a:solidFill>
                <a:schemeClr val="bg1"/>
              </a:solidFill>
            </a:endParaRPr>
          </a:p>
          <a:p>
            <a:r>
              <a:rPr lang="pl-PL" dirty="0">
                <a:solidFill>
                  <a:schemeClr val="bg1"/>
                </a:solidFill>
                <a:hlinkClick r:id="rId6">
                  <a:extLst>
                    <a:ext uri="{A12FA001-AC4F-418D-AE19-62706E023703}">
                      <ahyp:hlinkClr xmlns:ahyp="http://schemas.microsoft.com/office/drawing/2018/hyperlinkcolor" val="tx"/>
                    </a:ext>
                  </a:extLst>
                </a:hlinkClick>
              </a:rPr>
              <a:t>https://pl.wikipedia.org/wiki/Ta%C5%84ce_standardowhttp://astraluna.pl/opisy-tancow-towarzyskich/e</a:t>
            </a:r>
            <a:endParaRPr lang="pl-PL" dirty="0">
              <a:solidFill>
                <a:schemeClr val="bg1"/>
              </a:solidFill>
            </a:endParaRPr>
          </a:p>
          <a:p>
            <a:endParaRPr lang="pl-PL" dirty="0"/>
          </a:p>
        </p:txBody>
      </p:sp>
      <p:sp>
        <p:nvSpPr>
          <p:cNvPr id="2" name="Tytuł 1"/>
          <p:cNvSpPr>
            <a:spLocks noGrp="1"/>
          </p:cNvSpPr>
          <p:nvPr>
            <p:ph type="title"/>
          </p:nvPr>
        </p:nvSpPr>
        <p:spPr/>
        <p:txBody>
          <a:bodyPr/>
          <a:lstStyle/>
          <a:p>
            <a:r>
              <a:rPr lang="pl-PL" dirty="0"/>
              <a:t>ŹRÓDŁA</a:t>
            </a:r>
          </a:p>
        </p:txBody>
      </p:sp>
      <p:pic>
        <p:nvPicPr>
          <p:cNvPr id="4" name="Obraz 3">
            <a:extLst>
              <a:ext uri="{FF2B5EF4-FFF2-40B4-BE49-F238E27FC236}">
                <a16:creationId xmlns:a16="http://schemas.microsoft.com/office/drawing/2014/main" id="{70441FEB-C087-FDE4-DB34-7C21300BCE9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357158" y="1357298"/>
          <a:ext cx="8229600" cy="549148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r>
                        <a:rPr lang="pl-PL" dirty="0"/>
                        <a:t>Liczba</a:t>
                      </a:r>
                      <a:r>
                        <a:rPr lang="pl-PL" baseline="0" dirty="0"/>
                        <a:t> punktów</a:t>
                      </a:r>
                      <a:endParaRPr lang="pl-PL" dirty="0"/>
                    </a:p>
                  </a:txBody>
                  <a:tcPr/>
                </a:tc>
                <a:tc>
                  <a:txBody>
                    <a:bodyPr/>
                    <a:lstStyle/>
                    <a:p>
                      <a:r>
                        <a:rPr lang="pl-PL" dirty="0"/>
                        <a:t>1</a:t>
                      </a:r>
                    </a:p>
                  </a:txBody>
                  <a:tcPr/>
                </a:tc>
                <a:tc>
                  <a:txBody>
                    <a:bodyPr/>
                    <a:lstStyle/>
                    <a:p>
                      <a:r>
                        <a:rPr lang="pl-PL" dirty="0"/>
                        <a:t>2</a:t>
                      </a:r>
                    </a:p>
                  </a:txBody>
                  <a:tcPr/>
                </a:tc>
                <a:tc>
                  <a:txBody>
                    <a:bodyPr/>
                    <a:lstStyle/>
                    <a:p>
                      <a:r>
                        <a:rPr lang="pl-PL" dirty="0"/>
                        <a:t>3</a:t>
                      </a:r>
                    </a:p>
                  </a:txBody>
                  <a:tcPr/>
                </a:tc>
                <a:extLst>
                  <a:ext uri="{0D108BD9-81ED-4DB2-BD59-A6C34878D82A}">
                    <a16:rowId xmlns:a16="http://schemas.microsoft.com/office/drawing/2014/main" val="10000"/>
                  </a:ext>
                </a:extLst>
              </a:tr>
              <a:tr h="23866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b="0" i="0" u="none" strike="noStrike" kern="1200" dirty="0">
                          <a:solidFill>
                            <a:schemeClr val="bg2"/>
                          </a:solidFill>
                          <a:latin typeface="+mj-lt"/>
                          <a:ea typeface="Lucida Sans Unicode" pitchFamily="2"/>
                          <a:cs typeface="Mangal" pitchFamily="2"/>
                        </a:rPr>
                        <a:t>Zawartość merytoryczna</a:t>
                      </a:r>
                    </a:p>
                    <a:p>
                      <a:pPr algn="l"/>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Niepełne informacje.</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Informacje nie na temat. Błędne informacje.</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Słabe wykorzystanie źródeł.</a:t>
                      </a:r>
                    </a:p>
                    <a:p>
                      <a:pPr algn="l"/>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Dobre, poprawne informacji. Ewentualnie niewielkie błędy.</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Informacje na temat. Dobre wykorzystanie źródeł.</a:t>
                      </a:r>
                    </a:p>
                    <a:p>
                      <a:pPr algn="l"/>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Pełne informacje.</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Informacje na temat. </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Wyczerpujące wykorzystanie podanych źródeł, ewentualnie inne źródła.</a:t>
                      </a:r>
                    </a:p>
                  </a:txBody>
                  <a:tcPr>
                    <a:solidFill>
                      <a:schemeClr val="bg2">
                        <a:lumMod val="40000"/>
                        <a:lumOff val="60000"/>
                      </a:schemeClr>
                    </a:solidFill>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800" b="0" i="0" u="none" strike="noStrike" kern="1200" dirty="0">
                          <a:solidFill>
                            <a:schemeClr val="bg2"/>
                          </a:solidFill>
                          <a:latin typeface="+mj-lt"/>
                          <a:ea typeface="Lucida Sans Unicode" pitchFamily="2"/>
                          <a:cs typeface="Mangal" pitchFamily="2"/>
                        </a:rPr>
                        <a:t>Wrażenia estetyczne , pomysłowość</a:t>
                      </a:r>
                    </a:p>
                    <a:p>
                      <a:pPr algn="l"/>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Prezentacja mało czytelna, nieestetyczna.</a:t>
                      </a: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Informacje podane w sposób chaotyczny</a:t>
                      </a:r>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Prezentacja ładna, czytelna</a:t>
                      </a:r>
                      <a:r>
                        <a:rPr lang="pl-PL" sz="1800" b="0" i="0" u="none" strike="noStrike" kern="1200" baseline="0" dirty="0">
                          <a:solidFill>
                            <a:schemeClr val="bg2"/>
                          </a:solidFill>
                          <a:latin typeface="+mj-lt"/>
                          <a:ea typeface="Lucida Sans Unicode" pitchFamily="2"/>
                          <a:cs typeface="Mangal" pitchFamily="2"/>
                        </a:rPr>
                        <a:t>, estetyczna, pomysłowe wykonanie.</a:t>
                      </a:r>
                      <a:endParaRPr lang="pl-PL" sz="1800" b="0" i="0" u="none" strike="noStrike" kern="1200" dirty="0">
                        <a:solidFill>
                          <a:schemeClr val="bg2"/>
                        </a:solidFill>
                        <a:latin typeface="+mj-lt"/>
                        <a:ea typeface="Lucida Sans Unicode" pitchFamily="2"/>
                        <a:cs typeface="Mangal" pitchFamily="2"/>
                      </a:endParaRPr>
                    </a:p>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Dobre rozplanowanie informacji.</a:t>
                      </a:r>
                    </a:p>
                    <a:p>
                      <a:pPr algn="l"/>
                      <a:endParaRPr lang="pl-PL" dirty="0">
                        <a:solidFill>
                          <a:schemeClr val="bg2"/>
                        </a:solidFill>
                        <a:latin typeface="+mj-lt"/>
                      </a:endParaRPr>
                    </a:p>
                  </a:txBody>
                  <a:tcPr>
                    <a:solidFill>
                      <a:schemeClr val="bg2">
                        <a:lumMod val="40000"/>
                        <a:lumOff val="60000"/>
                      </a:schemeClr>
                    </a:solidFill>
                  </a:tcPr>
                </a:tc>
                <a:tc>
                  <a:txBody>
                    <a:bodyPr/>
                    <a:lstStyle/>
                    <a:p>
                      <a:pPr marL="0" marR="0" lvl="0" indent="0" algn="l" rtl="0" hangingPunct="0">
                        <a:lnSpc>
                          <a:spcPct val="100000"/>
                        </a:lnSpc>
                        <a:spcBef>
                          <a:spcPts val="0"/>
                        </a:spcBef>
                        <a:spcAft>
                          <a:spcPts val="0"/>
                        </a:spcAft>
                        <a:buNone/>
                        <a:tabLst/>
                      </a:pPr>
                      <a:r>
                        <a:rPr lang="pl-PL" sz="1800" b="0" i="0" u="none" strike="noStrike" kern="1200" dirty="0">
                          <a:solidFill>
                            <a:schemeClr val="bg2"/>
                          </a:solidFill>
                          <a:latin typeface="+mj-lt"/>
                          <a:ea typeface="Lucida Sans Unicode" pitchFamily="2"/>
                          <a:cs typeface="Mangal" pitchFamily="2"/>
                        </a:rPr>
                        <a:t>Prezentacja</a:t>
                      </a:r>
                      <a:r>
                        <a:rPr lang="pl-PL" sz="1800" b="0" i="0" u="none" strike="noStrike" kern="1200" baseline="0" dirty="0">
                          <a:solidFill>
                            <a:schemeClr val="bg2"/>
                          </a:solidFill>
                          <a:latin typeface="+mj-lt"/>
                          <a:ea typeface="Lucida Sans Unicode" pitchFamily="2"/>
                          <a:cs typeface="Mangal" pitchFamily="2"/>
                        </a:rPr>
                        <a:t> </a:t>
                      </a:r>
                      <a:r>
                        <a:rPr lang="pl-PL" sz="1800" b="0" i="0" u="none" strike="noStrike" kern="1200" dirty="0">
                          <a:solidFill>
                            <a:schemeClr val="bg2"/>
                          </a:solidFill>
                          <a:latin typeface="+mj-lt"/>
                          <a:ea typeface="Lucida Sans Unicode" pitchFamily="2"/>
                          <a:cs typeface="Mangal" pitchFamily="2"/>
                        </a:rPr>
                        <a:t>bardzo  estetyczna, czytelna, zaskakujące wykonanie , przejrzysta, zachęcająca do zapoznania się z nią.</a:t>
                      </a:r>
                    </a:p>
                  </a:txBody>
                  <a:tcPr>
                    <a:solidFill>
                      <a:schemeClr val="bg2">
                        <a:lumMod val="40000"/>
                        <a:lumOff val="60000"/>
                      </a:schemeClr>
                    </a:solidFill>
                  </a:tcPr>
                </a:tc>
                <a:extLst>
                  <a:ext uri="{0D108BD9-81ED-4DB2-BD59-A6C34878D82A}">
                    <a16:rowId xmlns:a16="http://schemas.microsoft.com/office/drawing/2014/main" val="10002"/>
                  </a:ext>
                </a:extLst>
              </a:tr>
            </a:tbl>
          </a:graphicData>
        </a:graphic>
      </p:graphicFrame>
      <p:sp>
        <p:nvSpPr>
          <p:cNvPr id="2" name="Tytuł 1"/>
          <p:cNvSpPr>
            <a:spLocks noGrp="1"/>
          </p:cNvSpPr>
          <p:nvPr>
            <p:ph type="title"/>
          </p:nvPr>
        </p:nvSpPr>
        <p:spPr/>
        <p:txBody>
          <a:bodyPr/>
          <a:lstStyle/>
          <a:p>
            <a:pPr algn="ctr"/>
            <a:r>
              <a:rPr lang="pl-PL" dirty="0">
                <a:solidFill>
                  <a:schemeClr val="accent2">
                    <a:lumMod val="50000"/>
                  </a:schemeClr>
                </a:solidFill>
              </a:rPr>
              <a:t>Ewaluacja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ymbol zastępczy zawartości 3"/>
          <p:cNvGraphicFramePr>
            <a:graphicFrameLocks noGrp="1"/>
          </p:cNvGraphicFramePr>
          <p:nvPr>
            <p:ph idx="1"/>
          </p:nvPr>
        </p:nvGraphicFramePr>
        <p:xfrm>
          <a:off x="457200" y="1214422"/>
          <a:ext cx="8229600" cy="639223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1914524">
                  <a:extLst>
                    <a:ext uri="{9D8B030D-6E8A-4147-A177-3AD203B41FA5}">
                      <a16:colId xmlns:a16="http://schemas.microsoft.com/office/drawing/2014/main" val="20001"/>
                    </a:ext>
                  </a:extLst>
                </a:gridCol>
                <a:gridCol w="2200276">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87408">
                <a:tc>
                  <a:txBody>
                    <a:bodyPr/>
                    <a:lstStyle/>
                    <a:p>
                      <a:r>
                        <a:rPr lang="pl-PL" dirty="0"/>
                        <a:t>Liczba punktów</a:t>
                      </a:r>
                    </a:p>
                  </a:txBody>
                  <a:tcPr>
                    <a:solidFill>
                      <a:schemeClr val="bg2">
                        <a:lumMod val="40000"/>
                        <a:lumOff val="60000"/>
                      </a:schemeClr>
                    </a:solidFill>
                  </a:tcPr>
                </a:tc>
                <a:tc>
                  <a:txBody>
                    <a:bodyPr/>
                    <a:lstStyle/>
                    <a:p>
                      <a:r>
                        <a:rPr lang="pl-PL" dirty="0"/>
                        <a:t>1</a:t>
                      </a:r>
                    </a:p>
                  </a:txBody>
                  <a:tcPr>
                    <a:solidFill>
                      <a:schemeClr val="bg2">
                        <a:lumMod val="40000"/>
                        <a:lumOff val="60000"/>
                      </a:schemeClr>
                    </a:solidFill>
                  </a:tcPr>
                </a:tc>
                <a:tc>
                  <a:txBody>
                    <a:bodyPr/>
                    <a:lstStyle/>
                    <a:p>
                      <a:r>
                        <a:rPr lang="pl-PL" dirty="0"/>
                        <a:t>2</a:t>
                      </a:r>
                    </a:p>
                  </a:txBody>
                  <a:tcPr>
                    <a:solidFill>
                      <a:schemeClr val="bg2">
                        <a:lumMod val="40000"/>
                        <a:lumOff val="60000"/>
                      </a:schemeClr>
                    </a:solidFill>
                  </a:tcPr>
                </a:tc>
                <a:tc>
                  <a:txBody>
                    <a:bodyPr/>
                    <a:lstStyle/>
                    <a:p>
                      <a:r>
                        <a:rPr lang="pl-PL" dirty="0"/>
                        <a:t>3</a:t>
                      </a:r>
                    </a:p>
                  </a:txBody>
                  <a:tcPr>
                    <a:solidFill>
                      <a:schemeClr val="bg2">
                        <a:lumMod val="40000"/>
                        <a:lumOff val="60000"/>
                      </a:schemeClr>
                    </a:solidFill>
                  </a:tcPr>
                </a:tc>
                <a:extLst>
                  <a:ext uri="{0D108BD9-81ED-4DB2-BD59-A6C34878D82A}">
                    <a16:rowId xmlns:a16="http://schemas.microsoft.com/office/drawing/2014/main" val="10000"/>
                  </a:ext>
                </a:extLst>
              </a:tr>
              <a:tr h="3292967">
                <a:tc>
                  <a:txBody>
                    <a:bodyPr/>
                    <a:lstStyle/>
                    <a:p>
                      <a:pPr algn="l"/>
                      <a:r>
                        <a:rPr lang="pl-PL" dirty="0">
                          <a:latin typeface="+mj-lt"/>
                        </a:rPr>
                        <a:t> Zaangażowanie w pracę nad tworzeniem plakatu.</a:t>
                      </a:r>
                    </a:p>
                    <a:p>
                      <a:pPr algn="l"/>
                      <a:endParaRPr lang="pl-PL" dirty="0">
                        <a:latin typeface="+mj-lt"/>
                      </a:endParaRPr>
                    </a:p>
                  </a:txBody>
                  <a:tcPr>
                    <a:solidFill>
                      <a:schemeClr val="bg2">
                        <a:lumMod val="40000"/>
                        <a:lumOff val="60000"/>
                      </a:schemeClr>
                    </a:solidFill>
                  </a:tcPr>
                </a:tc>
                <a:tc>
                  <a:txBody>
                    <a:bodyPr/>
                    <a:lstStyle/>
                    <a:p>
                      <a:pPr algn="l"/>
                      <a:r>
                        <a:rPr lang="pl-PL" dirty="0">
                          <a:latin typeface="+mj-lt"/>
                        </a:rPr>
                        <a:t>Małe zaangażowanie w pracę, brak kreatywności,</a:t>
                      </a:r>
                      <a:r>
                        <a:rPr lang="pl-PL" baseline="0" dirty="0">
                          <a:latin typeface="+mj-lt"/>
                        </a:rPr>
                        <a:t> niechętne włączanie się w tok pracy. Duża pomoc ze strony nauczyciela. </a:t>
                      </a:r>
                      <a:endParaRPr lang="pl-PL" dirty="0">
                        <a:latin typeface="+mj-lt"/>
                      </a:endParaRPr>
                    </a:p>
                  </a:txBody>
                  <a:tcPr>
                    <a:solidFill>
                      <a:schemeClr val="bg2">
                        <a:lumMod val="40000"/>
                        <a:lumOff val="60000"/>
                      </a:schemeClr>
                    </a:solidFill>
                  </a:tcPr>
                </a:tc>
                <a:tc>
                  <a:txBody>
                    <a:bodyPr/>
                    <a:lstStyle/>
                    <a:p>
                      <a:pPr algn="l"/>
                      <a:r>
                        <a:rPr lang="pl-PL" dirty="0">
                          <a:latin typeface="+mj-lt"/>
                        </a:rPr>
                        <a:t>Zaangażowanie w pracę, niewielka pomoc nauczyciela, dobre pomysły,</a:t>
                      </a:r>
                      <a:r>
                        <a:rPr lang="pl-PL" baseline="0" dirty="0">
                          <a:latin typeface="+mj-lt"/>
                        </a:rPr>
                        <a:t> </a:t>
                      </a:r>
                      <a:endParaRPr lang="pl-PL" dirty="0">
                        <a:latin typeface="+mj-lt"/>
                      </a:endParaRPr>
                    </a:p>
                  </a:txBody>
                  <a:tcPr>
                    <a:solidFill>
                      <a:schemeClr val="bg2">
                        <a:lumMod val="40000"/>
                        <a:lumOff val="60000"/>
                      </a:schemeClr>
                    </a:solidFill>
                  </a:tcPr>
                </a:tc>
                <a:tc>
                  <a:txBody>
                    <a:bodyPr/>
                    <a:lstStyle/>
                    <a:p>
                      <a:r>
                        <a:rPr lang="pl-PL" dirty="0">
                          <a:latin typeface="+mj-lt"/>
                        </a:rPr>
                        <a:t>Duża kreatywność</a:t>
                      </a:r>
                      <a:r>
                        <a:rPr lang="pl-PL" baseline="0" dirty="0">
                          <a:latin typeface="+mj-lt"/>
                        </a:rPr>
                        <a:t> i zaangażowanie. Poszukiwanie ciekawych rozwiązań i koncepcji.  Samodzielna (bez pomocy nauczyciela) i skoordynowana praca.</a:t>
                      </a:r>
                      <a:endParaRPr lang="pl-PL" dirty="0">
                        <a:latin typeface="+mj-lt"/>
                      </a:endParaRPr>
                    </a:p>
                  </a:txBody>
                  <a:tcPr>
                    <a:solidFill>
                      <a:schemeClr val="bg2">
                        <a:lumMod val="40000"/>
                        <a:lumOff val="60000"/>
                      </a:schemeClr>
                    </a:solidFill>
                  </a:tcPr>
                </a:tc>
                <a:extLst>
                  <a:ext uri="{0D108BD9-81ED-4DB2-BD59-A6C34878D82A}">
                    <a16:rowId xmlns:a16="http://schemas.microsoft.com/office/drawing/2014/main" val="10001"/>
                  </a:ext>
                </a:extLst>
              </a:tr>
              <a:tr h="2711855">
                <a:tc>
                  <a:txBody>
                    <a:bodyPr/>
                    <a:lstStyle/>
                    <a:p>
                      <a:pPr algn="l"/>
                      <a:r>
                        <a:rPr lang="pl-PL" b="0" dirty="0">
                          <a:latin typeface="+mj-lt"/>
                        </a:rPr>
                        <a:t>Prezentacja</a:t>
                      </a:r>
                    </a:p>
                  </a:txBody>
                  <a:tcPr>
                    <a:solidFill>
                      <a:schemeClr val="bg2">
                        <a:lumMod val="40000"/>
                        <a:lumOff val="60000"/>
                      </a:schemeClr>
                    </a:solidFill>
                  </a:tcPr>
                </a:tc>
                <a:tc>
                  <a:txBody>
                    <a:bodyPr/>
                    <a:lstStyle/>
                    <a:p>
                      <a:pPr algn="l"/>
                      <a:r>
                        <a:rPr lang="pl-PL" dirty="0">
                          <a:latin typeface="+mj-lt"/>
                        </a:rPr>
                        <a:t>Prezentacja tylko przeczytana (zamigana), słaba znajomość</a:t>
                      </a:r>
                      <a:r>
                        <a:rPr lang="pl-PL" baseline="0" dirty="0">
                          <a:latin typeface="+mj-lt"/>
                        </a:rPr>
                        <a:t> tematu, słownictwa. Brak odpowiedzi na pytania nauczyciela</a:t>
                      </a:r>
                      <a:endParaRPr lang="pl-PL" dirty="0">
                        <a:latin typeface="+mj-lt"/>
                      </a:endParaRPr>
                    </a:p>
                  </a:txBody>
                  <a:tcPr>
                    <a:solidFill>
                      <a:schemeClr val="bg2">
                        <a:lumMod val="40000"/>
                        <a:lumOff val="60000"/>
                      </a:schemeClr>
                    </a:solidFill>
                  </a:tcPr>
                </a:tc>
                <a:tc>
                  <a:txBody>
                    <a:bodyPr/>
                    <a:lstStyle/>
                    <a:p>
                      <a:pPr algn="l"/>
                      <a:r>
                        <a:rPr lang="pl-PL" dirty="0">
                          <a:latin typeface="+mj-lt"/>
                        </a:rPr>
                        <a:t>Prezentacja częściowo przeczytana, częściowo samodzielnie</a:t>
                      </a:r>
                      <a:r>
                        <a:rPr lang="pl-PL" baseline="0" dirty="0">
                          <a:latin typeface="+mj-lt"/>
                        </a:rPr>
                        <a:t> powiedziana (zamigana). Słabe odpowiedzi na pytania nauczyciela</a:t>
                      </a:r>
                      <a:endParaRPr lang="pl-PL" dirty="0">
                        <a:latin typeface="+mj-lt"/>
                      </a:endParaRPr>
                    </a:p>
                  </a:txBody>
                  <a:tcPr>
                    <a:solidFill>
                      <a:schemeClr val="bg2">
                        <a:lumMod val="40000"/>
                        <a:lumOff val="60000"/>
                      </a:schemeClr>
                    </a:solidFill>
                  </a:tcPr>
                </a:tc>
                <a:tc>
                  <a:txBody>
                    <a:bodyPr/>
                    <a:lstStyle/>
                    <a:p>
                      <a:r>
                        <a:rPr lang="pl-PL" dirty="0">
                          <a:latin typeface="+mj-lt"/>
                        </a:rPr>
                        <a:t>Prezentacja przedstawiona samodzielnie, duża</a:t>
                      </a:r>
                      <a:r>
                        <a:rPr lang="pl-PL" baseline="0" dirty="0">
                          <a:latin typeface="+mj-lt"/>
                        </a:rPr>
                        <a:t> znajomość tematu. Dobre odpowiedzi na pytania nauczyciela</a:t>
                      </a:r>
                      <a:endParaRPr lang="pl-PL" dirty="0">
                        <a:latin typeface="+mj-lt"/>
                      </a:endParaRPr>
                    </a:p>
                  </a:txBody>
                  <a:tcPr>
                    <a:solidFill>
                      <a:schemeClr val="bg2">
                        <a:lumMod val="40000"/>
                        <a:lumOff val="60000"/>
                      </a:schemeClr>
                    </a:solidFill>
                  </a:tcPr>
                </a:tc>
                <a:extLst>
                  <a:ext uri="{0D108BD9-81ED-4DB2-BD59-A6C34878D82A}">
                    <a16:rowId xmlns:a16="http://schemas.microsoft.com/office/drawing/2014/main" val="10002"/>
                  </a:ext>
                </a:extLst>
              </a:tr>
            </a:tbl>
          </a:graphicData>
        </a:graphic>
      </p:graphicFrame>
      <p:sp>
        <p:nvSpPr>
          <p:cNvPr id="3" name="Tytuł 2"/>
          <p:cNvSpPr>
            <a:spLocks noGrp="1"/>
          </p:cNvSpPr>
          <p:nvPr>
            <p:ph type="title"/>
          </p:nvPr>
        </p:nvSpPr>
        <p:spPr>
          <a:xfrm>
            <a:off x="457200" y="152400"/>
            <a:ext cx="8229600" cy="1133460"/>
          </a:xfrm>
        </p:spPr>
        <p:txBody>
          <a:bodyPr/>
          <a:lstStyle/>
          <a:p>
            <a:pPr algn="ctr"/>
            <a:r>
              <a:rPr lang="pl-PL" dirty="0">
                <a:solidFill>
                  <a:schemeClr val="accent2">
                    <a:lumMod val="50000"/>
                  </a:schemeClr>
                </a:solidFill>
              </a:rPr>
              <a:t>Ewaluacja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ymbol zastępczy zawartości 5"/>
          <p:cNvGraphicFramePr>
            <a:graphicFrameLocks noGrp="1"/>
          </p:cNvGraphicFramePr>
          <p:nvPr>
            <p:ph idx="1"/>
          </p:nvPr>
        </p:nvGraphicFramePr>
        <p:xfrm>
          <a:off x="457200" y="1524000"/>
          <a:ext cx="8229600" cy="36880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r>
                        <a:rPr lang="pl-PL" dirty="0"/>
                        <a:t>Punkty</a:t>
                      </a:r>
                      <a:r>
                        <a:rPr lang="pl-PL" baseline="0" dirty="0"/>
                        <a:t> </a:t>
                      </a:r>
                      <a:endParaRPr lang="pl-PL" dirty="0"/>
                    </a:p>
                  </a:txBody>
                  <a:tcPr>
                    <a:solidFill>
                      <a:schemeClr val="bg2">
                        <a:lumMod val="40000"/>
                        <a:lumOff val="60000"/>
                      </a:schemeClr>
                    </a:solidFill>
                  </a:tcPr>
                </a:tc>
                <a:tc>
                  <a:txBody>
                    <a:bodyPr/>
                    <a:lstStyle/>
                    <a:p>
                      <a:r>
                        <a:rPr lang="pl-PL" dirty="0"/>
                        <a:t>Ocena</a:t>
                      </a:r>
                    </a:p>
                  </a:txBody>
                  <a:tcPr>
                    <a:solidFill>
                      <a:schemeClr val="bg2">
                        <a:lumMod val="40000"/>
                        <a:lumOff val="60000"/>
                      </a:schemeClr>
                    </a:solidFill>
                  </a:tcPr>
                </a:tc>
                <a:extLst>
                  <a:ext uri="{0D108BD9-81ED-4DB2-BD59-A6C34878D82A}">
                    <a16:rowId xmlns:a16="http://schemas.microsoft.com/office/drawing/2014/main" val="10000"/>
                  </a:ext>
                </a:extLst>
              </a:tr>
              <a:tr h="370840">
                <a:tc>
                  <a:txBody>
                    <a:bodyPr/>
                    <a:lstStyle/>
                    <a:p>
                      <a:pPr algn="ctr"/>
                      <a:r>
                        <a:rPr lang="pl-PL" b="1" dirty="0"/>
                        <a:t>1-4</a:t>
                      </a:r>
                    </a:p>
                  </a:txBody>
                  <a:tcPr>
                    <a:solidFill>
                      <a:schemeClr val="bg2">
                        <a:lumMod val="40000"/>
                        <a:lumOff val="60000"/>
                      </a:schemeClr>
                    </a:solidFill>
                  </a:tcPr>
                </a:tc>
                <a:tc>
                  <a:txBody>
                    <a:bodyPr/>
                    <a:lstStyle/>
                    <a:p>
                      <a:pPr algn="ctr"/>
                      <a:r>
                        <a:rPr lang="pl-PL" b="1" dirty="0"/>
                        <a:t>Niedostateczna</a:t>
                      </a:r>
                    </a:p>
                  </a:txBody>
                  <a:tcPr>
                    <a:solidFill>
                      <a:schemeClr val="bg2">
                        <a:lumMod val="40000"/>
                        <a:lumOff val="60000"/>
                      </a:schemeClr>
                    </a:solidFill>
                  </a:tcPr>
                </a:tc>
                <a:extLst>
                  <a:ext uri="{0D108BD9-81ED-4DB2-BD59-A6C34878D82A}">
                    <a16:rowId xmlns:a16="http://schemas.microsoft.com/office/drawing/2014/main" val="10001"/>
                  </a:ext>
                </a:extLst>
              </a:tr>
              <a:tr h="370840">
                <a:tc>
                  <a:txBody>
                    <a:bodyPr/>
                    <a:lstStyle/>
                    <a:p>
                      <a:pPr algn="ctr"/>
                      <a:r>
                        <a:rPr lang="pl-PL" b="1" dirty="0"/>
                        <a:t>5-6</a:t>
                      </a:r>
                    </a:p>
                  </a:txBody>
                  <a:tcPr>
                    <a:solidFill>
                      <a:schemeClr val="bg2">
                        <a:lumMod val="40000"/>
                        <a:lumOff val="60000"/>
                      </a:schemeClr>
                    </a:solidFill>
                  </a:tcPr>
                </a:tc>
                <a:tc>
                  <a:txBody>
                    <a:bodyPr/>
                    <a:lstStyle/>
                    <a:p>
                      <a:pPr algn="ctr"/>
                      <a:r>
                        <a:rPr lang="pl-PL" b="1" dirty="0"/>
                        <a:t>Dopuszczająca</a:t>
                      </a:r>
                    </a:p>
                  </a:txBody>
                  <a:tcPr>
                    <a:solidFill>
                      <a:schemeClr val="bg2">
                        <a:lumMod val="40000"/>
                        <a:lumOff val="60000"/>
                      </a:schemeClr>
                    </a:solidFill>
                  </a:tcPr>
                </a:tc>
                <a:extLst>
                  <a:ext uri="{0D108BD9-81ED-4DB2-BD59-A6C34878D82A}">
                    <a16:rowId xmlns:a16="http://schemas.microsoft.com/office/drawing/2014/main" val="10002"/>
                  </a:ext>
                </a:extLst>
              </a:tr>
              <a:tr h="370840">
                <a:tc>
                  <a:txBody>
                    <a:bodyPr/>
                    <a:lstStyle/>
                    <a:p>
                      <a:pPr algn="ctr"/>
                      <a:r>
                        <a:rPr lang="pl-PL" b="1" dirty="0"/>
                        <a:t>7-8</a:t>
                      </a:r>
                    </a:p>
                  </a:txBody>
                  <a:tcPr>
                    <a:solidFill>
                      <a:schemeClr val="bg2">
                        <a:lumMod val="40000"/>
                        <a:lumOff val="60000"/>
                      </a:schemeClr>
                    </a:solidFill>
                  </a:tcPr>
                </a:tc>
                <a:tc>
                  <a:txBody>
                    <a:bodyPr/>
                    <a:lstStyle/>
                    <a:p>
                      <a:pPr algn="ctr"/>
                      <a:r>
                        <a:rPr lang="pl-PL" b="1" dirty="0"/>
                        <a:t>Dostateczna</a:t>
                      </a:r>
                    </a:p>
                  </a:txBody>
                  <a:tcPr>
                    <a:solidFill>
                      <a:schemeClr val="bg2">
                        <a:lumMod val="40000"/>
                        <a:lumOff val="60000"/>
                      </a:schemeClr>
                    </a:solidFill>
                  </a:tcPr>
                </a:tc>
                <a:extLst>
                  <a:ext uri="{0D108BD9-81ED-4DB2-BD59-A6C34878D82A}">
                    <a16:rowId xmlns:a16="http://schemas.microsoft.com/office/drawing/2014/main" val="10003"/>
                  </a:ext>
                </a:extLst>
              </a:tr>
              <a:tr h="370840">
                <a:tc>
                  <a:txBody>
                    <a:bodyPr/>
                    <a:lstStyle/>
                    <a:p>
                      <a:pPr algn="ctr"/>
                      <a:r>
                        <a:rPr lang="pl-PL" b="1" dirty="0"/>
                        <a:t>9-10</a:t>
                      </a:r>
                    </a:p>
                  </a:txBody>
                  <a:tcPr>
                    <a:solidFill>
                      <a:schemeClr val="bg2">
                        <a:lumMod val="40000"/>
                        <a:lumOff val="60000"/>
                      </a:schemeClr>
                    </a:solidFill>
                  </a:tcPr>
                </a:tc>
                <a:tc>
                  <a:txBody>
                    <a:bodyPr/>
                    <a:lstStyle/>
                    <a:p>
                      <a:pPr algn="ctr"/>
                      <a:r>
                        <a:rPr lang="pl-PL" b="1" dirty="0"/>
                        <a:t>Dobra</a:t>
                      </a:r>
                    </a:p>
                  </a:txBody>
                  <a:tcPr>
                    <a:solidFill>
                      <a:schemeClr val="bg2">
                        <a:lumMod val="40000"/>
                        <a:lumOff val="60000"/>
                      </a:schemeClr>
                    </a:solidFill>
                  </a:tcPr>
                </a:tc>
                <a:extLst>
                  <a:ext uri="{0D108BD9-81ED-4DB2-BD59-A6C34878D82A}">
                    <a16:rowId xmlns:a16="http://schemas.microsoft.com/office/drawing/2014/main" val="10004"/>
                  </a:ext>
                </a:extLst>
              </a:tr>
              <a:tr h="370840">
                <a:tc>
                  <a:txBody>
                    <a:bodyPr/>
                    <a:lstStyle/>
                    <a:p>
                      <a:pPr algn="ctr"/>
                      <a:r>
                        <a:rPr lang="pl-PL" b="1" dirty="0"/>
                        <a:t>11-12 </a:t>
                      </a:r>
                    </a:p>
                  </a:txBody>
                  <a:tcPr>
                    <a:solidFill>
                      <a:schemeClr val="bg2">
                        <a:lumMod val="40000"/>
                        <a:lumOff val="60000"/>
                      </a:schemeClr>
                    </a:solidFill>
                  </a:tcPr>
                </a:tc>
                <a:tc>
                  <a:txBody>
                    <a:bodyPr/>
                    <a:lstStyle/>
                    <a:p>
                      <a:pPr algn="ctr"/>
                      <a:r>
                        <a:rPr lang="pl-PL" b="1" dirty="0"/>
                        <a:t>Bardzo dobra</a:t>
                      </a:r>
                    </a:p>
                  </a:txBody>
                  <a:tcPr>
                    <a:solidFill>
                      <a:schemeClr val="bg2">
                        <a:lumMod val="40000"/>
                        <a:lumOff val="60000"/>
                      </a:schemeClr>
                    </a:solidFill>
                  </a:tcPr>
                </a:tc>
                <a:extLst>
                  <a:ext uri="{0D108BD9-81ED-4DB2-BD59-A6C34878D82A}">
                    <a16:rowId xmlns:a16="http://schemas.microsoft.com/office/drawing/2014/main" val="10005"/>
                  </a:ext>
                </a:extLst>
              </a:tr>
              <a:tr h="370840">
                <a:tc>
                  <a:txBody>
                    <a:bodyPr/>
                    <a:lstStyle/>
                    <a:p>
                      <a:pPr algn="ctr"/>
                      <a:r>
                        <a:rPr lang="pl-PL" b="1" dirty="0"/>
                        <a:t>12</a:t>
                      </a:r>
                    </a:p>
                  </a:txBody>
                  <a:tcPr>
                    <a:solidFill>
                      <a:schemeClr val="bg2">
                        <a:lumMod val="40000"/>
                        <a:lumOff val="60000"/>
                      </a:schemeClr>
                    </a:solidFill>
                  </a:tcPr>
                </a:tc>
                <a:tc>
                  <a:txBody>
                    <a:bodyPr/>
                    <a:lstStyle/>
                    <a:p>
                      <a:pPr algn="ctr"/>
                      <a:r>
                        <a:rPr lang="pl-PL" b="1" dirty="0"/>
                        <a:t>Celujący (na</a:t>
                      </a:r>
                      <a:r>
                        <a:rPr lang="pl-PL" b="1" baseline="0" dirty="0"/>
                        <a:t> ocenę celującą należy uzyskać maksymalną ilość  punktów za  prezentację </a:t>
                      </a:r>
                      <a:r>
                        <a:rPr lang="pl-PL" b="1" baseline="0" dirty="0" err="1"/>
                        <a:t>lapbooka</a:t>
                      </a:r>
                      <a:r>
                        <a:rPr lang="pl-PL" b="1" baseline="0" dirty="0"/>
                        <a:t> oraz zaprezentować podstawowy krok wybranego przez siebie tańca)</a:t>
                      </a:r>
                      <a:endParaRPr lang="pl-PL" b="1" dirty="0"/>
                    </a:p>
                  </a:txBody>
                  <a:tcPr>
                    <a:solidFill>
                      <a:schemeClr val="bg2">
                        <a:lumMod val="40000"/>
                        <a:lumOff val="60000"/>
                      </a:schemeClr>
                    </a:solidFill>
                  </a:tcPr>
                </a:tc>
                <a:extLst>
                  <a:ext uri="{0D108BD9-81ED-4DB2-BD59-A6C34878D82A}">
                    <a16:rowId xmlns:a16="http://schemas.microsoft.com/office/drawing/2014/main" val="10006"/>
                  </a:ext>
                </a:extLst>
              </a:tr>
            </a:tbl>
          </a:graphicData>
        </a:graphic>
      </p:graphicFrame>
      <p:sp>
        <p:nvSpPr>
          <p:cNvPr id="2" name="Tytuł 1"/>
          <p:cNvSpPr>
            <a:spLocks noGrp="1"/>
          </p:cNvSpPr>
          <p:nvPr>
            <p:ph type="title"/>
          </p:nvPr>
        </p:nvSpPr>
        <p:spPr/>
        <p:txBody>
          <a:bodyPr/>
          <a:lstStyle/>
          <a:p>
            <a:pPr algn="ctr"/>
            <a:r>
              <a:rPr lang="pl-PL" dirty="0">
                <a:solidFill>
                  <a:schemeClr val="accent3">
                    <a:lumMod val="50000"/>
                  </a:schemeClr>
                </a:solidFill>
              </a:rPr>
              <a:t>Ewaluacja</a:t>
            </a:r>
          </a:p>
        </p:txBody>
      </p:sp>
      <p:pic>
        <p:nvPicPr>
          <p:cNvPr id="3" name="Obraz 2">
            <a:extLst>
              <a:ext uri="{FF2B5EF4-FFF2-40B4-BE49-F238E27FC236}">
                <a16:creationId xmlns:a16="http://schemas.microsoft.com/office/drawing/2014/main" id="{7A9787E4-2D2E-8C13-802E-872869707D1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14282" y="1428736"/>
            <a:ext cx="8229600" cy="4525963"/>
          </a:xfrm>
        </p:spPr>
        <p:txBody>
          <a:bodyPr/>
          <a:lstStyle/>
          <a:p>
            <a:r>
              <a:rPr lang="pl-PL" sz="2400" dirty="0"/>
              <a:t>W ramach tego projektu mieliście możliwość poznania różnego rodzaju tańców występujących w różnych zakątkach świata</a:t>
            </a:r>
          </a:p>
          <a:p>
            <a:r>
              <a:rPr lang="pl-PL" sz="2400" dirty="0"/>
              <a:t>Mieliście możliwość zaprezentowania swoich  zdolności manualnych</a:t>
            </a:r>
          </a:p>
          <a:p>
            <a:r>
              <a:rPr lang="pl-PL" sz="2400" dirty="0"/>
              <a:t>Poznaliście zasady współpracy i komunikacji w grupie. </a:t>
            </a:r>
          </a:p>
          <a:p>
            <a:r>
              <a:rPr lang="pl-PL" sz="2400" dirty="0"/>
              <a:t>Mieliście możliwość zaprezentowania swoich zdolności tanecznych</a:t>
            </a:r>
          </a:p>
          <a:p>
            <a:r>
              <a:rPr lang="pl-PL" sz="2400" dirty="0"/>
              <a:t>Nauczyliście się wyszukiwać  i wykorzystywać różne źródła informacji.</a:t>
            </a:r>
          </a:p>
          <a:p>
            <a:endParaRPr lang="pl-PL" dirty="0"/>
          </a:p>
          <a:p>
            <a:pPr>
              <a:buNone/>
            </a:pPr>
            <a:endParaRPr lang="pl-PL" dirty="0"/>
          </a:p>
        </p:txBody>
      </p:sp>
      <p:sp>
        <p:nvSpPr>
          <p:cNvPr id="2" name="Tytuł 1"/>
          <p:cNvSpPr>
            <a:spLocks noGrp="1"/>
          </p:cNvSpPr>
          <p:nvPr>
            <p:ph type="title"/>
          </p:nvPr>
        </p:nvSpPr>
        <p:spPr/>
        <p:txBody>
          <a:bodyPr/>
          <a:lstStyle/>
          <a:p>
            <a:pPr algn="ctr"/>
            <a:r>
              <a:rPr lang="pl-PL" dirty="0">
                <a:solidFill>
                  <a:schemeClr val="accent2">
                    <a:lumMod val="50000"/>
                  </a:schemeClr>
                </a:solidFill>
              </a:rPr>
              <a:t>Konkluzja</a:t>
            </a:r>
          </a:p>
        </p:txBody>
      </p:sp>
      <p:pic>
        <p:nvPicPr>
          <p:cNvPr id="4" name="Obraz 3">
            <a:extLst>
              <a:ext uri="{FF2B5EF4-FFF2-40B4-BE49-F238E27FC236}">
                <a16:creationId xmlns:a16="http://schemas.microsoft.com/office/drawing/2014/main" id="{4EA48B51-F695-0885-810F-4F590A9C852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p:txBody>
          <a:bodyPr/>
          <a:lstStyle/>
          <a:p>
            <a:pPr marL="514350" indent="-514350">
              <a:buFont typeface="+mj-lt"/>
              <a:buAutoNum type="arabicPeriod"/>
            </a:pPr>
            <a:r>
              <a:rPr lang="pl-PL" dirty="0"/>
              <a:t>Wstęp</a:t>
            </a:r>
          </a:p>
          <a:p>
            <a:pPr marL="514350" indent="-514350">
              <a:buFont typeface="+mj-lt"/>
              <a:buAutoNum type="arabicPeriod"/>
            </a:pPr>
            <a:r>
              <a:rPr lang="pl-PL" dirty="0"/>
              <a:t>Wprowadzenie</a:t>
            </a:r>
          </a:p>
          <a:p>
            <a:pPr marL="514350" indent="-514350">
              <a:buFont typeface="+mj-lt"/>
              <a:buAutoNum type="arabicPeriod"/>
            </a:pPr>
            <a:r>
              <a:rPr lang="pl-PL" dirty="0"/>
              <a:t>Zadania</a:t>
            </a:r>
          </a:p>
          <a:p>
            <a:pPr marL="514350" indent="-514350">
              <a:buFont typeface="+mj-lt"/>
              <a:buAutoNum type="arabicPeriod"/>
            </a:pPr>
            <a:r>
              <a:rPr lang="pl-PL" dirty="0"/>
              <a:t>Proces </a:t>
            </a:r>
          </a:p>
          <a:p>
            <a:pPr marL="514350" indent="-514350">
              <a:buFont typeface="+mj-lt"/>
              <a:buAutoNum type="arabicPeriod"/>
            </a:pPr>
            <a:r>
              <a:rPr lang="pl-PL" dirty="0"/>
              <a:t>Źródła</a:t>
            </a:r>
          </a:p>
          <a:p>
            <a:pPr marL="514350" indent="-514350">
              <a:buFont typeface="+mj-lt"/>
              <a:buAutoNum type="arabicPeriod"/>
            </a:pPr>
            <a:r>
              <a:rPr lang="pl-PL" dirty="0"/>
              <a:t>Konkluzja</a:t>
            </a:r>
          </a:p>
          <a:p>
            <a:pPr marL="514350" indent="-514350">
              <a:buFont typeface="+mj-lt"/>
              <a:buAutoNum type="arabicPeriod"/>
            </a:pPr>
            <a:r>
              <a:rPr lang="pl-PL" dirty="0"/>
              <a:t>Ewaluacja</a:t>
            </a:r>
          </a:p>
          <a:p>
            <a:pPr marL="514350" indent="-514350">
              <a:buFont typeface="+mj-lt"/>
              <a:buAutoNum type="arabicPeriod"/>
            </a:pPr>
            <a:r>
              <a:rPr lang="pl-PL" dirty="0"/>
              <a:t>Poradnik dla nauczyciela</a:t>
            </a:r>
          </a:p>
          <a:p>
            <a:pPr marL="514350" indent="-514350">
              <a:buFont typeface="+mj-lt"/>
              <a:buAutoNum type="arabicPeriod"/>
            </a:pPr>
            <a:endParaRPr lang="pl-PL" dirty="0"/>
          </a:p>
          <a:p>
            <a:pPr marL="514350" indent="-514350">
              <a:buFont typeface="+mj-lt"/>
              <a:buAutoNum type="arabicPeriod"/>
            </a:pPr>
            <a:endParaRPr lang="pl-PL" dirty="0"/>
          </a:p>
          <a:p>
            <a:pPr>
              <a:buNone/>
            </a:pPr>
            <a:endParaRPr lang="pl-PL" dirty="0"/>
          </a:p>
        </p:txBody>
      </p:sp>
      <p:sp>
        <p:nvSpPr>
          <p:cNvPr id="3" name="Tytuł 2"/>
          <p:cNvSpPr>
            <a:spLocks noGrp="1"/>
          </p:cNvSpPr>
          <p:nvPr>
            <p:ph type="title"/>
          </p:nvPr>
        </p:nvSpPr>
        <p:spPr/>
        <p:txBody>
          <a:bodyPr/>
          <a:lstStyle/>
          <a:p>
            <a:pPr algn="ctr"/>
            <a:r>
              <a:rPr lang="pl-PL" dirty="0">
                <a:solidFill>
                  <a:schemeClr val="accent2">
                    <a:lumMod val="50000"/>
                  </a:schemeClr>
                </a:solidFill>
              </a:rPr>
              <a:t>Spis treści</a:t>
            </a:r>
          </a:p>
        </p:txBody>
      </p:sp>
      <p:pic>
        <p:nvPicPr>
          <p:cNvPr id="4" name="Obraz 3">
            <a:extLst>
              <a:ext uri="{FF2B5EF4-FFF2-40B4-BE49-F238E27FC236}">
                <a16:creationId xmlns:a16="http://schemas.microsoft.com/office/drawing/2014/main" id="{CB1919C6-D42F-AA4E-CD3F-EA9C3F0ED3D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3888" y="581739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Autofit/>
          </a:bodyPr>
          <a:lstStyle/>
          <a:p>
            <a:pPr marL="0" indent="0"/>
            <a:r>
              <a:rPr lang="pl-PL" sz="2000" dirty="0"/>
              <a:t>Przed rozpoczęciem projektu, należy dokładnie zapoznać uczniów z treścią zadań, dostosowując sposób komunikacji do możliwości uczniów.</a:t>
            </a:r>
          </a:p>
          <a:p>
            <a:pPr marL="0" indent="0"/>
            <a:r>
              <a:rPr lang="pl-PL" sz="2000" dirty="0"/>
              <a:t>Należy zapoznać uczniów z zasadami bezpiecznego korzystania z Internetu. Nauczyciel powinien z uczniami przejrzeć źródła internetowe, pomagając w ich zrozumieniu.</a:t>
            </a:r>
          </a:p>
          <a:p>
            <a:pPr marL="0" indent="0"/>
            <a:r>
              <a:rPr lang="pl-PL" sz="2000" dirty="0"/>
              <a:t>Nauczyciel, w zależności od możliwości intelektualnych uczniów może pomóc uczniom w wybraniu najważniejszych informacji potrzebnych do wykonania projektu.</a:t>
            </a:r>
          </a:p>
          <a:p>
            <a:pPr marL="0" indent="0"/>
            <a:endParaRPr lang="pl-PL" dirty="0"/>
          </a:p>
          <a:p>
            <a:pPr marL="0" indent="0"/>
            <a:endParaRPr lang="pl-PL" dirty="0"/>
          </a:p>
          <a:p>
            <a:pPr marL="0" indent="0"/>
            <a:endParaRPr lang="pl-PL" dirty="0"/>
          </a:p>
        </p:txBody>
      </p:sp>
      <p:sp>
        <p:nvSpPr>
          <p:cNvPr id="2" name="Tytuł 1"/>
          <p:cNvSpPr>
            <a:spLocks noGrp="1"/>
          </p:cNvSpPr>
          <p:nvPr>
            <p:ph type="title"/>
          </p:nvPr>
        </p:nvSpPr>
        <p:spPr/>
        <p:txBody>
          <a:bodyPr/>
          <a:lstStyle/>
          <a:p>
            <a:pPr algn="ctr"/>
            <a:r>
              <a:rPr lang="pl-PL" sz="4000" dirty="0">
                <a:solidFill>
                  <a:schemeClr val="accent2">
                    <a:lumMod val="50000"/>
                  </a:schemeClr>
                </a:solidFill>
              </a:rPr>
              <a:t>Poradnik</a:t>
            </a:r>
            <a:r>
              <a:rPr lang="pl-PL" dirty="0">
                <a:solidFill>
                  <a:schemeClr val="accent2">
                    <a:lumMod val="50000"/>
                  </a:schemeClr>
                </a:solidFill>
              </a:rPr>
              <a:t> dla nauczyciela</a:t>
            </a:r>
          </a:p>
        </p:txBody>
      </p:sp>
      <p:pic>
        <p:nvPicPr>
          <p:cNvPr id="4" name="Obraz 3">
            <a:extLst>
              <a:ext uri="{FF2B5EF4-FFF2-40B4-BE49-F238E27FC236}">
                <a16:creationId xmlns:a16="http://schemas.microsoft.com/office/drawing/2014/main" id="{FAC6AF68-AEB5-AD30-DF4F-4B93ED70A44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az 1">
            <a:extLst>
              <a:ext uri="{FF2B5EF4-FFF2-40B4-BE49-F238E27FC236}">
                <a16:creationId xmlns:a16="http://schemas.microsoft.com/office/drawing/2014/main" id="{7EB99696-DDBB-336A-6A43-9A4350F23CF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ytuł 2">
            <a:extLst>
              <a:ext uri="{FF2B5EF4-FFF2-40B4-BE49-F238E27FC236}">
                <a16:creationId xmlns:a16="http://schemas.microsoft.com/office/drawing/2014/main" id="{08BCB537-83AF-DD9D-7866-A8864573A372}"/>
              </a:ext>
            </a:extLst>
          </p:cNvPr>
          <p:cNvSpPr txBox="1">
            <a:spLocks/>
          </p:cNvSpPr>
          <p:nvPr/>
        </p:nvSpPr>
        <p:spPr>
          <a:xfrm>
            <a:off x="471135" y="392128"/>
            <a:ext cx="8229600" cy="750912"/>
          </a:xfrm>
          <a:prstGeom prst="rect">
            <a:avLst/>
          </a:prstGeom>
        </p:spPr>
        <p:txBody>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pPr algn="ctr" fontAlgn="auto">
              <a:spcAft>
                <a:spcPts val="0"/>
              </a:spcAft>
            </a:pPr>
            <a:r>
              <a:rPr lang="pl-PL" dirty="0">
                <a:solidFill>
                  <a:schemeClr val="accent2">
                    <a:lumMod val="50000"/>
                  </a:schemeClr>
                </a:solidFill>
              </a:rPr>
              <a:t>Poradnik dla nauczyciela</a:t>
            </a:r>
          </a:p>
        </p:txBody>
      </p:sp>
      <p:sp>
        <p:nvSpPr>
          <p:cNvPr id="4" name="Symbol zastępczy zawartości 2">
            <a:extLst>
              <a:ext uri="{FF2B5EF4-FFF2-40B4-BE49-F238E27FC236}">
                <a16:creationId xmlns:a16="http://schemas.microsoft.com/office/drawing/2014/main" id="{87C99AEE-CB9C-A072-CEC4-83FAC78E311A}"/>
              </a:ext>
            </a:extLst>
          </p:cNvPr>
          <p:cNvSpPr txBox="1">
            <a:spLocks/>
          </p:cNvSpPr>
          <p:nvPr/>
        </p:nvSpPr>
        <p:spPr>
          <a:xfrm>
            <a:off x="457199" y="1300419"/>
            <a:ext cx="8229600" cy="4572000"/>
          </a:xfrm>
          <a:prstGeom prst="rect">
            <a:avLst/>
          </a:prstGeom>
        </p:spPr>
        <p:txBody>
          <a:bodyPr>
            <a:noAutofit/>
          </a:bodyPr>
          <a:lst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pPr marL="0" indent="0" algn="just"/>
            <a:r>
              <a:rPr lang="pl-PL" sz="1800" dirty="0">
                <a:solidFill>
                  <a:schemeClr val="bg1">
                    <a:lumMod val="95000"/>
                    <a:lumOff val="5000"/>
                  </a:schemeClr>
                </a:solidFill>
              </a:rPr>
              <a:t>Uczniowie powinni samodzielnie zaprojektować plakat, dobrać odpowiednie zdjęcia, ilustracje, rysunki oraz treść na nich zamieszczoną.</a:t>
            </a:r>
          </a:p>
          <a:p>
            <a:pPr marL="0" indent="0" algn="just"/>
            <a:r>
              <a:rPr lang="pl-PL" sz="1800" dirty="0">
                <a:solidFill>
                  <a:schemeClr val="bg1">
                    <a:lumMod val="95000"/>
                    <a:lumOff val="5000"/>
                  </a:schemeClr>
                </a:solidFill>
              </a:rPr>
              <a:t>Oceniając prezentacje uczniów, ich wystąpienia i autoprezentację nauczyciel powinien uwzględnić dodatkowe  dysfunkcje występujące u uczniów, należy wziąć pod uwagę ich zaangażowanie w pracę.</a:t>
            </a:r>
          </a:p>
          <a:p>
            <a:pPr marL="0" indent="0" algn="just"/>
            <a:r>
              <a:rPr lang="pl-PL" sz="1800" dirty="0">
                <a:solidFill>
                  <a:schemeClr val="bg1">
                    <a:lumMod val="95000"/>
                    <a:lumOff val="5000"/>
                  </a:schemeClr>
                </a:solidFill>
              </a:rPr>
              <a:t>Nauczyciel powinien służyć pomocą, na każdym etapie realizacji WQ - konsultować projekty, wyjaśniać zaistniałe problemy,</a:t>
            </a:r>
          </a:p>
          <a:p>
            <a:pPr marL="0" indent="0" algn="just"/>
            <a:r>
              <a:rPr lang="pl-PL" sz="1800" dirty="0">
                <a:solidFill>
                  <a:schemeClr val="bg1">
                    <a:lumMod val="95000"/>
                    <a:lumOff val="5000"/>
                  </a:schemeClr>
                </a:solidFill>
              </a:rPr>
              <a:t>Nauczyciel przyznaje ocenę celującą uczniom, którzy potrafią zaprezentować krok podstawowy wybranego tańca,</a:t>
            </a:r>
          </a:p>
          <a:p>
            <a:pPr marL="0" indent="0" algn="just"/>
            <a:r>
              <a:rPr lang="pl-PL" sz="1800" dirty="0">
                <a:solidFill>
                  <a:schemeClr val="bg1">
                    <a:lumMod val="95000"/>
                    <a:lumOff val="5000"/>
                  </a:schemeClr>
                </a:solidFill>
              </a:rPr>
              <a:t>Projekt powinien być zrealizowany od 1-3 tygodni, </a:t>
            </a:r>
          </a:p>
          <a:p>
            <a:pPr marL="0" indent="0" algn="just">
              <a:buNone/>
            </a:pPr>
            <a:r>
              <a:rPr lang="pl-PL" sz="1800" dirty="0">
                <a:solidFill>
                  <a:schemeClr val="bg1">
                    <a:lumMod val="95000"/>
                    <a:lumOff val="5000"/>
                  </a:schemeClr>
                </a:solidFill>
              </a:rPr>
              <a:t>łącznie z prezentacją wybranego zagadnienia. </a:t>
            </a:r>
          </a:p>
          <a:p>
            <a:pPr marL="0" indent="0" algn="just">
              <a:buNone/>
            </a:pPr>
            <a:r>
              <a:rPr lang="pl-PL" sz="1800" dirty="0">
                <a:solidFill>
                  <a:schemeClr val="bg1">
                    <a:lumMod val="95000"/>
                    <a:lumOff val="5000"/>
                  </a:schemeClr>
                </a:solidFill>
              </a:rPr>
              <a:t>Nauczyciel, na podstawie predyspozycji danej klasy jest w stanie ocenić czas w, którym uczniowie są w stanie zrealizować wybrane zadania.</a:t>
            </a:r>
          </a:p>
          <a:p>
            <a:pPr marL="0" indent="0" fontAlgn="auto">
              <a:spcAft>
                <a:spcPts val="0"/>
              </a:spcAft>
            </a:pPr>
            <a:endParaRPr lang="pl-PL" sz="1800" dirty="0"/>
          </a:p>
          <a:p>
            <a:pPr marL="0" indent="0" fontAlgn="auto">
              <a:spcAft>
                <a:spcPts val="0"/>
              </a:spcAft>
            </a:pPr>
            <a:endParaRPr lang="pl-PL" sz="1800" dirty="0"/>
          </a:p>
          <a:p>
            <a:pPr marL="0" indent="0" fontAlgn="auto">
              <a:spcAft>
                <a:spcPts val="0"/>
              </a:spcAft>
            </a:pPr>
            <a:endParaRPr lang="pl-PL" sz="1800" dirty="0"/>
          </a:p>
        </p:txBody>
      </p:sp>
    </p:spTree>
    <p:extLst>
      <p:ext uri="{BB962C8B-B14F-4D97-AF65-F5344CB8AC3E}">
        <p14:creationId xmlns:p14="http://schemas.microsoft.com/office/powerpoint/2010/main" val="4028646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6" name="Obraz 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16530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Obraz 10">
            <a:extLst>
              <a:ext uri="{FF2B5EF4-FFF2-40B4-BE49-F238E27FC236}">
                <a16:creationId xmlns:a16="http://schemas.microsoft.com/office/drawing/2014/main" id="{DC1F4A7F-7810-CB31-113F-3E3F7D0E73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1720" y="406802"/>
            <a:ext cx="5256584" cy="1102806"/>
          </a:xfrm>
          <a:prstGeom prst="rect">
            <a:avLst/>
          </a:prstGeom>
        </p:spPr>
      </p:pic>
      <p:sp>
        <p:nvSpPr>
          <p:cNvPr id="15" name="pole tekstowe 14">
            <a:extLst>
              <a:ext uri="{FF2B5EF4-FFF2-40B4-BE49-F238E27FC236}">
                <a16:creationId xmlns:a16="http://schemas.microsoft.com/office/drawing/2014/main" id="{9CFAFCC8-5EFC-52E5-ECD5-D6F282944FE5}"/>
              </a:ext>
            </a:extLst>
          </p:cNvPr>
          <p:cNvSpPr txBox="1"/>
          <p:nvPr/>
        </p:nvSpPr>
        <p:spPr>
          <a:xfrm>
            <a:off x="2286000" y="2934538"/>
            <a:ext cx="4572000" cy="988925"/>
          </a:xfrm>
          <a:prstGeom prst="rect">
            <a:avLst/>
          </a:prstGeom>
          <a:noFill/>
        </p:spPr>
        <p:txBody>
          <a:bodyPr wrap="square">
            <a:spAutoFit/>
          </a:bodyPr>
          <a:lstStyle/>
          <a:p>
            <a:pPr>
              <a:lnSpc>
                <a:spcPct val="107000"/>
              </a:lnSpc>
              <a:spcAft>
                <a:spcPts val="800"/>
              </a:spcAft>
            </a:pPr>
            <a:r>
              <a:rPr lang="pl-PL" sz="1100" i="1" kern="100" dirty="0">
                <a:effectLst/>
                <a:latin typeface="Arial" panose="020B0604020202020204" pitchFamily="34" charset="0"/>
                <a:ea typeface="Calibri" panose="020F0502020204030204" pitchFamily="34" charset="0"/>
                <a:cs typeface="Times New Roman" panose="02020603050405020304" pitchFamily="18" charset="0"/>
              </a:rPr>
              <a:t>Dofinansowane ze środków UE. Wyrażone poglądy i opinie są jedynie opiniami autora lub autorów i niekoniecznie odzwierciedlają poglądy i opinie Unii Europejskiej lub Fundacji Rozwoju Systemu Edukacji. Unia Europejska ani Fundacja Rozwoju Systemu Edukacji nie ponoszą za nie odpowiedzialności.</a:t>
            </a:r>
            <a:endParaRPr lang="pl-PL"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7" name="Obraz 16">
            <a:extLst>
              <a:ext uri="{FF2B5EF4-FFF2-40B4-BE49-F238E27FC236}">
                <a16:creationId xmlns:a16="http://schemas.microsoft.com/office/drawing/2014/main" id="{12532095-A91E-03FA-C123-3BD5ACF8B3EB}"/>
              </a:ext>
            </a:extLst>
          </p:cNvPr>
          <p:cNvPicPr>
            <a:picLocks noChangeAspect="1"/>
          </p:cNvPicPr>
          <p:nvPr/>
        </p:nvPicPr>
        <p:blipFill>
          <a:blip r:embed="rId4"/>
          <a:stretch>
            <a:fillRect/>
          </a:stretch>
        </p:blipFill>
        <p:spPr>
          <a:xfrm>
            <a:off x="568563" y="2484292"/>
            <a:ext cx="8337927" cy="115850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ymbol zastępczy zawartości 2"/>
          <p:cNvSpPr>
            <a:spLocks noGrp="1"/>
          </p:cNvSpPr>
          <p:nvPr>
            <p:ph idx="1"/>
          </p:nvPr>
        </p:nvSpPr>
        <p:spPr>
          <a:xfrm>
            <a:off x="457200" y="1593304"/>
            <a:ext cx="8229600" cy="4572000"/>
          </a:xfrm>
        </p:spPr>
        <p:txBody>
          <a:bodyPr/>
          <a:lstStyle/>
          <a:p>
            <a:pPr algn="just"/>
            <a:r>
              <a:rPr lang="pl-PL" dirty="0"/>
              <a:t>Witajcie </a:t>
            </a:r>
          </a:p>
          <a:p>
            <a:pPr algn="just"/>
            <a:r>
              <a:rPr lang="pl-PL" dirty="0"/>
              <a:t>Podczas pracy nad tym projektem skupimy się na tańcu a dokładniej na rodzajach tańca i jego różnych obliczach.</a:t>
            </a:r>
          </a:p>
          <a:p>
            <a:pPr algn="just"/>
            <a:r>
              <a:rPr lang="pl-PL" dirty="0"/>
              <a:t>Czy zastanawialiście się kiedyś, jak wyglądał taniec w czasach naszych przodków, jak wygląda na różnych kontynentach, czy bardzo się różni i czemu służy?</a:t>
            </a:r>
          </a:p>
          <a:p>
            <a:pPr algn="just">
              <a:buNone/>
            </a:pPr>
            <a:r>
              <a:rPr lang="pl-PL" dirty="0"/>
              <a:t>	Zastanówcie się czym dla was jest taniec i jaką rolę odgrywa w waszym życiu ?</a:t>
            </a:r>
          </a:p>
        </p:txBody>
      </p:sp>
      <p:sp>
        <p:nvSpPr>
          <p:cNvPr id="3074" name="Tytuł 1"/>
          <p:cNvSpPr>
            <a:spLocks noGrp="1"/>
          </p:cNvSpPr>
          <p:nvPr>
            <p:ph type="title"/>
          </p:nvPr>
        </p:nvSpPr>
        <p:spPr/>
        <p:txBody>
          <a:bodyPr/>
          <a:lstStyle/>
          <a:p>
            <a:pPr algn="ctr"/>
            <a:r>
              <a:rPr lang="pl-PL" dirty="0">
                <a:solidFill>
                  <a:schemeClr val="accent2">
                    <a:lumMod val="50000"/>
                  </a:schemeClr>
                </a:solidFill>
              </a:rPr>
              <a:t>Wstęp</a:t>
            </a:r>
          </a:p>
        </p:txBody>
      </p:sp>
      <p:pic>
        <p:nvPicPr>
          <p:cNvPr id="4" name="Obraz 3" descr="Dance Vector of Dancing People "/>
          <p:cNvPicPr/>
          <p:nvPr/>
        </p:nvPicPr>
        <p:blipFill>
          <a:blip r:embed="rId2"/>
          <a:srcRect/>
          <a:stretch>
            <a:fillRect/>
          </a:stretch>
        </p:blipFill>
        <p:spPr bwMode="auto">
          <a:xfrm>
            <a:off x="6143636" y="571480"/>
            <a:ext cx="2094542" cy="1357322"/>
          </a:xfrm>
          <a:prstGeom prst="rect">
            <a:avLst/>
          </a:prstGeom>
          <a:noFill/>
          <a:ln w="9525">
            <a:noFill/>
            <a:miter lim="800000"/>
            <a:headEnd/>
            <a:tailEnd/>
          </a:ln>
        </p:spPr>
      </p:pic>
      <p:pic>
        <p:nvPicPr>
          <p:cNvPr id="2" name="Obraz 1">
            <a:extLst>
              <a:ext uri="{FF2B5EF4-FFF2-40B4-BE49-F238E27FC236}">
                <a16:creationId xmlns:a16="http://schemas.microsoft.com/office/drawing/2014/main" id="{F036F808-8D46-3C23-0ADC-22BD1D407FB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63888" y="596979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rtlCol="0">
            <a:normAutofit fontScale="92500" lnSpcReduction="10000"/>
          </a:bodyPr>
          <a:lstStyle/>
          <a:p>
            <a:pPr algn="just" fontAlgn="auto">
              <a:spcAft>
                <a:spcPts val="0"/>
              </a:spcAft>
              <a:buFont typeface="Arial" pitchFamily="34" charset="0"/>
              <a:buChar char="•"/>
              <a:defRPr/>
            </a:pPr>
            <a:r>
              <a:rPr lang="pl-PL" sz="2800" dirty="0"/>
              <a:t>Taniec od niepamiętnych czasów był obecny w życiu człowieka. Ludzie pierwotni, za jego pomocą porozumiewali się między sobą, gdyż ruch ciała zastępował im słowa i wzbogacał gesty. Taniec towarzyszył im w wydarzeniach społecznych oraz w budowaniu kontaktów międzyludzkich. W tamtych czasach, był on pewnego rodzaju formą grupowych rytuałów. Na przestrzeni wieków zmieniał się zarówno charakter jak i technika tańca. Zdecydowane różnice właśnie w technice jak i w użyteczności tańca od zarania dziejów występowały na poszczególnych kontynentach.</a:t>
            </a:r>
          </a:p>
          <a:p>
            <a:pPr fontAlgn="auto">
              <a:spcAft>
                <a:spcPts val="0"/>
              </a:spcAft>
              <a:buFont typeface="Arial" pitchFamily="34" charset="0"/>
              <a:buChar char="•"/>
              <a:defRPr/>
            </a:pPr>
            <a:endParaRPr lang="pl-PL" sz="2800" dirty="0"/>
          </a:p>
          <a:p>
            <a:pPr fontAlgn="auto">
              <a:spcAft>
                <a:spcPts val="0"/>
              </a:spcAft>
              <a:buFont typeface="Arial" pitchFamily="34" charset="0"/>
              <a:buNone/>
              <a:defRPr/>
            </a:pPr>
            <a:endParaRPr lang="pl-PL" sz="2800" dirty="0"/>
          </a:p>
          <a:p>
            <a:pPr fontAlgn="auto">
              <a:spcAft>
                <a:spcPts val="0"/>
              </a:spcAft>
              <a:buFont typeface="Arial" pitchFamily="34" charset="0"/>
              <a:buNone/>
              <a:defRPr/>
            </a:pPr>
            <a:endParaRPr lang="pl-PL" sz="2800" dirty="0"/>
          </a:p>
          <a:p>
            <a:pPr fontAlgn="auto">
              <a:spcAft>
                <a:spcPts val="0"/>
              </a:spcAft>
              <a:buFont typeface="Arial" pitchFamily="34" charset="0"/>
              <a:buNone/>
              <a:defRPr/>
            </a:pPr>
            <a:endParaRPr lang="pl-PL" sz="2800" dirty="0"/>
          </a:p>
          <a:p>
            <a:pPr fontAlgn="auto">
              <a:spcAft>
                <a:spcPts val="0"/>
              </a:spcAft>
              <a:buFont typeface="Arial" pitchFamily="34" charset="0"/>
              <a:buChar char="•"/>
              <a:defRPr/>
            </a:pPr>
            <a:endParaRPr lang="pl-PL" sz="2800" dirty="0"/>
          </a:p>
          <a:p>
            <a:pPr fontAlgn="auto">
              <a:spcAft>
                <a:spcPts val="0"/>
              </a:spcAft>
              <a:buFont typeface="Arial" pitchFamily="34" charset="0"/>
              <a:buChar char="•"/>
              <a:defRPr/>
            </a:pPr>
            <a:endParaRPr lang="pl-PL" sz="2800" dirty="0"/>
          </a:p>
          <a:p>
            <a:pPr fontAlgn="auto">
              <a:spcAft>
                <a:spcPts val="0"/>
              </a:spcAft>
              <a:buFont typeface="Arial" pitchFamily="34" charset="0"/>
              <a:buChar char="•"/>
              <a:defRPr/>
            </a:pPr>
            <a:endParaRPr lang="pl-PL" sz="2800" dirty="0"/>
          </a:p>
          <a:p>
            <a:pPr fontAlgn="auto">
              <a:spcAft>
                <a:spcPts val="0"/>
              </a:spcAft>
              <a:buFont typeface="Arial" pitchFamily="34" charset="0"/>
              <a:buChar char="•"/>
              <a:defRPr/>
            </a:pPr>
            <a:endParaRPr lang="pl-PL" sz="2800" dirty="0"/>
          </a:p>
          <a:p>
            <a:pPr fontAlgn="auto">
              <a:spcAft>
                <a:spcPts val="0"/>
              </a:spcAft>
              <a:buFont typeface="Arial" pitchFamily="34" charset="0"/>
              <a:buChar char="•"/>
              <a:defRPr/>
            </a:pPr>
            <a:endParaRPr lang="pl-PL" sz="2800" dirty="0"/>
          </a:p>
        </p:txBody>
      </p:sp>
      <p:sp>
        <p:nvSpPr>
          <p:cNvPr id="4098" name="Tytuł 1"/>
          <p:cNvSpPr>
            <a:spLocks noGrp="1"/>
          </p:cNvSpPr>
          <p:nvPr>
            <p:ph type="title"/>
          </p:nvPr>
        </p:nvSpPr>
        <p:spPr/>
        <p:txBody>
          <a:bodyPr/>
          <a:lstStyle/>
          <a:p>
            <a:pPr algn="ctr"/>
            <a:r>
              <a:rPr lang="pl-PL" dirty="0">
                <a:solidFill>
                  <a:schemeClr val="accent2">
                    <a:lumMod val="50000"/>
                  </a:schemeClr>
                </a:solidFill>
              </a:rPr>
              <a:t>Wprowadzenie</a:t>
            </a:r>
          </a:p>
        </p:txBody>
      </p:sp>
      <p:pic>
        <p:nvPicPr>
          <p:cNvPr id="2" name="Obraz 1">
            <a:extLst>
              <a:ext uri="{FF2B5EF4-FFF2-40B4-BE49-F238E27FC236}">
                <a16:creationId xmlns:a16="http://schemas.microsoft.com/office/drawing/2014/main" id="{99DE5F43-CD9C-5D1D-76EF-0E2E6AFA72F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ymbol zastępczy zawartości 2"/>
          <p:cNvSpPr>
            <a:spLocks noGrp="1"/>
          </p:cNvSpPr>
          <p:nvPr>
            <p:ph idx="1"/>
          </p:nvPr>
        </p:nvSpPr>
        <p:spPr/>
        <p:txBody>
          <a:bodyPr/>
          <a:lstStyle/>
          <a:p>
            <a:pPr algn="just"/>
            <a:r>
              <a:rPr lang="pl-PL" sz="2400" dirty="0"/>
              <a:t>W kulturze  europejskiej, taniec traktowany  jest w zupełnie inny sposób, jak np. w Afryce i Azji, gdzie występuje jako forma rytualna. Bardzo często, tej formie tańca towarzyszy śpiew. Najbardziej ogólną cechą, różniącą taniec europejski od tańców innych kontynentów jest wyprostowana sylwetka tańczącego, który wykonuje skomplikowane kroki, lecz nieznacznie porusza głową, rękami i ciałem. Na naszym kontynencie, taniec służy rozrywce, zabawie, jako forma poszerzania kontaktów towarzyskich, najczęściej towarzyszy mu muzyka, która wyznacza tempo, nastrój, charakter tańca.</a:t>
            </a:r>
          </a:p>
        </p:txBody>
      </p:sp>
      <p:sp>
        <p:nvSpPr>
          <p:cNvPr id="5122" name="Tytuł 1"/>
          <p:cNvSpPr>
            <a:spLocks noGrp="1"/>
          </p:cNvSpPr>
          <p:nvPr>
            <p:ph type="title"/>
          </p:nvPr>
        </p:nvSpPr>
        <p:spPr/>
        <p:txBody>
          <a:bodyPr/>
          <a:lstStyle/>
          <a:p>
            <a:pPr algn="ctr"/>
            <a:r>
              <a:rPr lang="pl-PL" dirty="0">
                <a:solidFill>
                  <a:schemeClr val="accent2">
                    <a:lumMod val="50000"/>
                  </a:schemeClr>
                </a:solidFill>
              </a:rPr>
              <a:t>Wprowadzenie</a:t>
            </a:r>
          </a:p>
        </p:txBody>
      </p:sp>
      <p:pic>
        <p:nvPicPr>
          <p:cNvPr id="2" name="Obraz 1">
            <a:extLst>
              <a:ext uri="{FF2B5EF4-FFF2-40B4-BE49-F238E27FC236}">
                <a16:creationId xmlns:a16="http://schemas.microsoft.com/office/drawing/2014/main" id="{ED63B3B2-0EAD-793C-C086-329789A612E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ymbol zastępczy zawartości 2"/>
          <p:cNvSpPr>
            <a:spLocks noGrp="1"/>
          </p:cNvSpPr>
          <p:nvPr>
            <p:ph idx="1"/>
          </p:nvPr>
        </p:nvSpPr>
        <p:spPr>
          <a:xfrm>
            <a:off x="357158" y="1500174"/>
            <a:ext cx="8229600" cy="4572000"/>
          </a:xfrm>
        </p:spPr>
        <p:txBody>
          <a:bodyPr>
            <a:normAutofit lnSpcReduction="10000"/>
          </a:bodyPr>
          <a:lstStyle/>
          <a:p>
            <a:pPr algn="just">
              <a:buNone/>
            </a:pPr>
            <a:r>
              <a:rPr lang="pl-PL" sz="2400" dirty="0"/>
              <a:t>W ramach realizacji tego projektu zostaniecie podzieleni na  trzy grupy, waszym zadaniem będzie przygotowanie plakatów lub </a:t>
            </a:r>
            <a:r>
              <a:rPr lang="pl-PL" sz="2400" dirty="0" err="1"/>
              <a:t>lapbooków</a:t>
            </a:r>
            <a:r>
              <a:rPr lang="pl-PL" sz="2400" dirty="0"/>
              <a:t>  na temat:</a:t>
            </a:r>
          </a:p>
          <a:p>
            <a:pPr algn="just"/>
            <a:r>
              <a:rPr lang="pl-PL" sz="2400" dirty="0"/>
              <a:t>Grupa I - tańce jako forma obrzędowa</a:t>
            </a:r>
          </a:p>
          <a:p>
            <a:pPr algn="just"/>
            <a:r>
              <a:rPr lang="pl-PL" sz="2400" dirty="0"/>
              <a:t>Grupa II - tańce towarzyskie standardowe</a:t>
            </a:r>
          </a:p>
          <a:p>
            <a:pPr algn="just"/>
            <a:r>
              <a:rPr lang="pl-PL" sz="2400" dirty="0"/>
              <a:t>Grupa III – tańce towarzyskie  </a:t>
            </a:r>
            <a:r>
              <a:rPr lang="pl-PL" sz="2400" dirty="0" err="1"/>
              <a:t>latynoamerykńskie</a:t>
            </a:r>
            <a:endParaRPr lang="pl-PL" sz="2400" dirty="0"/>
          </a:p>
          <a:p>
            <a:pPr algn="just">
              <a:buNone/>
            </a:pPr>
            <a:r>
              <a:rPr lang="pl-PL" sz="2400" dirty="0"/>
              <a:t>Zadanie to, będzie miało na celu pokazać wam , że taniec to nie tylko rozrywka, jak to ma miejsce  w większości krajów europejskich. W różnych zakątkach świata, taniec związany jest często z określonymi obrzędami najczęściej religijnymi, ale może też służyć jako forma zwiększania agresji np. taniec wojenny. </a:t>
            </a:r>
          </a:p>
          <a:p>
            <a:pPr algn="just">
              <a:buNone/>
            </a:pPr>
            <a:endParaRPr lang="pl-PL" sz="2400" dirty="0"/>
          </a:p>
          <a:p>
            <a:pPr algn="just">
              <a:buNone/>
            </a:pPr>
            <a:endParaRPr lang="pl-PL" sz="2400" dirty="0"/>
          </a:p>
        </p:txBody>
      </p:sp>
      <p:sp>
        <p:nvSpPr>
          <p:cNvPr id="6146" name="Tytuł 1"/>
          <p:cNvSpPr>
            <a:spLocks noGrp="1"/>
          </p:cNvSpPr>
          <p:nvPr>
            <p:ph type="title"/>
          </p:nvPr>
        </p:nvSpPr>
        <p:spPr/>
        <p:txBody>
          <a:bodyPr/>
          <a:lstStyle/>
          <a:p>
            <a:pPr algn="ctr"/>
            <a:r>
              <a:rPr lang="pl-PL" dirty="0">
                <a:solidFill>
                  <a:schemeClr val="accent2">
                    <a:lumMod val="50000"/>
                  </a:schemeClr>
                </a:solidFill>
              </a:rPr>
              <a:t>Zadanie</a:t>
            </a:r>
          </a:p>
        </p:txBody>
      </p:sp>
      <p:pic>
        <p:nvPicPr>
          <p:cNvPr id="2" name="Obraz 1">
            <a:extLst>
              <a:ext uri="{FF2B5EF4-FFF2-40B4-BE49-F238E27FC236}">
                <a16:creationId xmlns:a16="http://schemas.microsoft.com/office/drawing/2014/main" id="{33E71FA5-8B83-2C4E-3DEF-F0024E97A5E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rtlCol="0">
            <a:normAutofit fontScale="92500" lnSpcReduction="20000"/>
          </a:bodyPr>
          <a:lstStyle/>
          <a:p>
            <a:pPr marL="0" indent="0" algn="just">
              <a:buNone/>
            </a:pPr>
            <a:r>
              <a:rPr lang="pl-PL" b="1" dirty="0"/>
              <a:t>Plakaty /</a:t>
            </a:r>
            <a:r>
              <a:rPr lang="pl-PL" b="1" dirty="0" err="1"/>
              <a:t>Lapbooki</a:t>
            </a:r>
            <a:r>
              <a:rPr lang="pl-PL" b="1" dirty="0"/>
              <a:t> </a:t>
            </a:r>
            <a:r>
              <a:rPr lang="pl-PL" dirty="0"/>
              <a:t>powinny składać się z poniższych  etapów:</a:t>
            </a:r>
          </a:p>
          <a:p>
            <a:pPr algn="just"/>
            <a:r>
              <a:rPr lang="pl-PL" dirty="0"/>
              <a:t>Rozpisanie i przeanalizowanie rodzajów tańców rytualnych, obrzędowych w grupie I  oraz dla grupy II i III standardowych</a:t>
            </a:r>
          </a:p>
          <a:p>
            <a:pPr algn="just"/>
            <a:r>
              <a:rPr lang="pl-PL" dirty="0"/>
              <a:t>Dla grupy I przeanalizowanie gdzie tańce rytualne występują, czemu służą, w jakiej formie są prezentowane, stroje  w których tańczący się prezentują,</a:t>
            </a:r>
          </a:p>
          <a:p>
            <a:pPr algn="just"/>
            <a:r>
              <a:rPr lang="pl-PL" dirty="0"/>
              <a:t>Dla grup II i III przedstawienie  charakterystycznych elementów dla danego tańca standardowego (pochodzenie, metrum, podstawowe figury, stroje, muzyka)</a:t>
            </a:r>
          </a:p>
          <a:p>
            <a:pPr marL="0" indent="0" algn="just">
              <a:buNone/>
            </a:pPr>
            <a:r>
              <a:rPr lang="pl-PL" dirty="0"/>
              <a:t>Po zrealizowaniu zadania, zaprezentujecie i omówicie efekt końcowy pracy całej klasie. </a:t>
            </a:r>
          </a:p>
          <a:p>
            <a:pPr algn="just" fontAlgn="auto">
              <a:spcAft>
                <a:spcPts val="0"/>
              </a:spcAft>
              <a:buFont typeface="Arial" pitchFamily="34" charset="0"/>
              <a:buChar char="•"/>
              <a:defRPr/>
            </a:pPr>
            <a:endParaRPr lang="pl-PL" dirty="0"/>
          </a:p>
        </p:txBody>
      </p:sp>
      <p:sp>
        <p:nvSpPr>
          <p:cNvPr id="7170" name="Tytuł 1"/>
          <p:cNvSpPr>
            <a:spLocks noGrp="1"/>
          </p:cNvSpPr>
          <p:nvPr>
            <p:ph type="title"/>
          </p:nvPr>
        </p:nvSpPr>
        <p:spPr/>
        <p:txBody>
          <a:bodyPr/>
          <a:lstStyle/>
          <a:p>
            <a:pPr algn="ctr"/>
            <a:r>
              <a:rPr lang="pl-PL" dirty="0">
                <a:solidFill>
                  <a:schemeClr val="accent2">
                    <a:lumMod val="50000"/>
                  </a:schemeClr>
                </a:solidFill>
              </a:rPr>
              <a:t>Zadanie</a:t>
            </a:r>
          </a:p>
        </p:txBody>
      </p:sp>
      <p:pic>
        <p:nvPicPr>
          <p:cNvPr id="2" name="Obraz 1">
            <a:extLst>
              <a:ext uri="{FF2B5EF4-FFF2-40B4-BE49-F238E27FC236}">
                <a16:creationId xmlns:a16="http://schemas.microsoft.com/office/drawing/2014/main" id="{5D45ABCD-E8B1-606F-36CA-2EB82F63269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896" y="596979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85000" lnSpcReduction="20000"/>
          </a:bodyPr>
          <a:lstStyle/>
          <a:p>
            <a:pPr marL="0" indent="0" algn="just" fontAlgn="auto">
              <a:spcAft>
                <a:spcPts val="0"/>
              </a:spcAft>
              <a:buFont typeface="Arial" pitchFamily="34" charset="0"/>
              <a:buNone/>
              <a:defRPr/>
            </a:pPr>
            <a:r>
              <a:rPr lang="pl-PL" dirty="0"/>
              <a:t>Plakat/</a:t>
            </a:r>
            <a:r>
              <a:rPr lang="pl-PL" dirty="0" err="1"/>
              <a:t>Lapbook</a:t>
            </a:r>
            <a:r>
              <a:rPr lang="pl-PL" dirty="0"/>
              <a:t> powinien zawierać następujące elementy:</a:t>
            </a:r>
          </a:p>
          <a:p>
            <a:pPr marL="514350" indent="-514350" algn="just" fontAlgn="auto">
              <a:spcAft>
                <a:spcPts val="0"/>
              </a:spcAft>
              <a:buFont typeface="Arial" pitchFamily="34" charset="0"/>
              <a:buAutoNum type="arabicParenR"/>
              <a:defRPr/>
            </a:pPr>
            <a:r>
              <a:rPr lang="pl-PL" dirty="0"/>
              <a:t>Tytuł </a:t>
            </a:r>
          </a:p>
          <a:p>
            <a:pPr marL="514350" indent="-514350" algn="just" fontAlgn="auto">
              <a:spcAft>
                <a:spcPts val="0"/>
              </a:spcAft>
              <a:buFont typeface="Arial" pitchFamily="34" charset="0"/>
              <a:buAutoNum type="arabicParenR"/>
              <a:defRPr/>
            </a:pPr>
            <a:r>
              <a:rPr lang="pl-PL" dirty="0"/>
              <a:t>Autorów: imiona, nazwiska uczniów wykonujących projekt</a:t>
            </a:r>
          </a:p>
          <a:p>
            <a:pPr marL="514350" indent="-514350" algn="just" fontAlgn="auto">
              <a:spcAft>
                <a:spcPts val="0"/>
              </a:spcAft>
              <a:buFont typeface="Arial" pitchFamily="34" charset="0"/>
              <a:buAutoNum type="arabicParenR"/>
              <a:defRPr/>
            </a:pPr>
            <a:r>
              <a:rPr lang="pl-PL" dirty="0"/>
              <a:t>Zdjęcia, wycinki z gazet, rysunki własne pokazujące tańce, stroje w jakich występują tańczący</a:t>
            </a:r>
          </a:p>
          <a:p>
            <a:pPr marL="514350" indent="-514350" algn="just">
              <a:buNone/>
              <a:defRPr/>
            </a:pPr>
            <a:r>
              <a:rPr lang="pl-PL" dirty="0"/>
              <a:t>Informacje  merytoryczne ; najważniejsze informacje dotyczące:</a:t>
            </a:r>
          </a:p>
          <a:p>
            <a:pPr marL="514350" indent="-514350" algn="just">
              <a:defRPr/>
            </a:pPr>
            <a:r>
              <a:rPr lang="pl-PL" dirty="0"/>
              <a:t> tańców rytualnych na różnych kontynentach( minimum 5) </a:t>
            </a:r>
          </a:p>
          <a:p>
            <a:pPr marL="514350" indent="-514350" algn="just">
              <a:defRPr/>
            </a:pPr>
            <a:r>
              <a:rPr lang="pl-PL" dirty="0"/>
              <a:t>tańców standardowych (walc angielski, wiedeński, tango, </a:t>
            </a:r>
            <a:r>
              <a:rPr lang="pl-PL" dirty="0" err="1"/>
              <a:t>foxtrot</a:t>
            </a:r>
            <a:r>
              <a:rPr lang="pl-PL" dirty="0"/>
              <a:t>, </a:t>
            </a:r>
            <a:r>
              <a:rPr lang="pl-PL" dirty="0" err="1"/>
              <a:t>quickstep</a:t>
            </a:r>
            <a:r>
              <a:rPr lang="pl-PL" dirty="0"/>
              <a:t>), </a:t>
            </a:r>
          </a:p>
          <a:p>
            <a:pPr marL="514350" indent="-514350" algn="just">
              <a:defRPr/>
            </a:pPr>
            <a:r>
              <a:rPr lang="pl-PL" dirty="0"/>
              <a:t>tańców latynoamerykańskich (cha-cha, samba, rumba, </a:t>
            </a:r>
            <a:r>
              <a:rPr lang="pl-PL" dirty="0" err="1"/>
              <a:t>pasodoble</a:t>
            </a:r>
            <a:r>
              <a:rPr lang="pl-PL" dirty="0"/>
              <a:t>,  </a:t>
            </a:r>
            <a:r>
              <a:rPr lang="pl-PL" dirty="0" err="1"/>
              <a:t>jive</a:t>
            </a:r>
            <a:r>
              <a:rPr lang="pl-PL" dirty="0"/>
              <a:t>)</a:t>
            </a:r>
          </a:p>
          <a:p>
            <a:pPr marL="514350" indent="-514350" algn="just">
              <a:defRPr/>
            </a:pPr>
            <a:r>
              <a:rPr lang="pl-PL" dirty="0"/>
              <a:t>Zadanie dodatkowe: uczniowie, którzy oprócz prezentacji plakatu  zademonstrują  podstawowy krok wybranego tańca mają możliwość otrzymania oceny celującej</a:t>
            </a:r>
          </a:p>
        </p:txBody>
      </p:sp>
      <p:sp>
        <p:nvSpPr>
          <p:cNvPr id="2" name="Tytuł 1"/>
          <p:cNvSpPr>
            <a:spLocks noGrp="1"/>
          </p:cNvSpPr>
          <p:nvPr>
            <p:ph type="title"/>
          </p:nvPr>
        </p:nvSpPr>
        <p:spPr/>
        <p:txBody>
          <a:bodyPr/>
          <a:lstStyle/>
          <a:p>
            <a:pPr algn="ctr"/>
            <a:r>
              <a:rPr lang="pl-PL" dirty="0">
                <a:solidFill>
                  <a:schemeClr val="accent2">
                    <a:lumMod val="50000"/>
                  </a:schemeClr>
                </a:solidFill>
              </a:rPr>
              <a:t>Zadanie</a:t>
            </a:r>
          </a:p>
        </p:txBody>
      </p:sp>
      <p:pic>
        <p:nvPicPr>
          <p:cNvPr id="4" name="Obraz 3">
            <a:extLst>
              <a:ext uri="{FF2B5EF4-FFF2-40B4-BE49-F238E27FC236}">
                <a16:creationId xmlns:a16="http://schemas.microsoft.com/office/drawing/2014/main" id="{554E398B-03A4-3C02-B2B3-A7CBF0365B0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a:t>Plakaty /</a:t>
            </a:r>
            <a:r>
              <a:rPr lang="pl-PL" dirty="0" err="1"/>
              <a:t>Lapbooki</a:t>
            </a:r>
            <a:r>
              <a:rPr lang="pl-PL" dirty="0"/>
              <a:t> powinny zawierać następujące elementy:</a:t>
            </a:r>
          </a:p>
          <a:p>
            <a:pPr lvl="0" algn="just"/>
            <a:r>
              <a:rPr lang="pl-PL" dirty="0"/>
              <a:t>Listę  tańców standardowych, latynoamerykańskich i rytualnych</a:t>
            </a:r>
          </a:p>
          <a:p>
            <a:pPr lvl="0" algn="just"/>
            <a:r>
              <a:rPr lang="pl-PL" dirty="0"/>
              <a:t>Przedstawienie charakterystycznych cech wybranych tańców</a:t>
            </a:r>
          </a:p>
          <a:p>
            <a:pPr lvl="0" algn="just">
              <a:buNone/>
            </a:pPr>
            <a:r>
              <a:rPr lang="pl-PL" dirty="0"/>
              <a:t>Zastanówcie się jaka jest różnica między tymi tańcami, czemu służą poszczególne z nich, jaką  rolę w poszczególnych tańcach zajmuje muzyka ? </a:t>
            </a:r>
          </a:p>
        </p:txBody>
      </p:sp>
      <p:sp>
        <p:nvSpPr>
          <p:cNvPr id="2" name="Tytuł 1"/>
          <p:cNvSpPr>
            <a:spLocks noGrp="1"/>
          </p:cNvSpPr>
          <p:nvPr>
            <p:ph type="title"/>
          </p:nvPr>
        </p:nvSpPr>
        <p:spPr/>
        <p:txBody>
          <a:bodyPr/>
          <a:lstStyle/>
          <a:p>
            <a:pPr algn="ctr"/>
            <a:r>
              <a:rPr lang="pl-PL" dirty="0">
                <a:solidFill>
                  <a:schemeClr val="accent2">
                    <a:lumMod val="50000"/>
                  </a:schemeClr>
                </a:solidFill>
              </a:rPr>
              <a:t>Proces</a:t>
            </a:r>
          </a:p>
        </p:txBody>
      </p:sp>
      <p:pic>
        <p:nvPicPr>
          <p:cNvPr id="4" name="Obraz 3">
            <a:extLst>
              <a:ext uri="{FF2B5EF4-FFF2-40B4-BE49-F238E27FC236}">
                <a16:creationId xmlns:a16="http://schemas.microsoft.com/office/drawing/2014/main" id="{5893DA67-7F8A-8DFD-9514-6A1309A8E6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00462" y="6030714"/>
            <a:ext cx="1743075"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2315</TotalTime>
  <Words>1410</Words>
  <Application>Microsoft Office PowerPoint</Application>
  <PresentationFormat>Pokaz na ekranie (4:3)</PresentationFormat>
  <Paragraphs>162</Paragraphs>
  <Slides>22</Slides>
  <Notes>4</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22</vt:i4>
      </vt:variant>
    </vt:vector>
  </HeadingPairs>
  <TitlesOfParts>
    <vt:vector size="27" baseType="lpstr">
      <vt:lpstr>Arial</vt:lpstr>
      <vt:lpstr>Calibri</vt:lpstr>
      <vt:lpstr>Constantia</vt:lpstr>
      <vt:lpstr>Wingdings 2</vt:lpstr>
      <vt:lpstr>Papier</vt:lpstr>
      <vt:lpstr>TANIEC W KULTURACH ŚWIATA</vt:lpstr>
      <vt:lpstr>Spis treści</vt:lpstr>
      <vt:lpstr>Wstęp</vt:lpstr>
      <vt:lpstr>Wprowadzenie</vt:lpstr>
      <vt:lpstr>Wprowadzenie</vt:lpstr>
      <vt:lpstr>Zadanie</vt:lpstr>
      <vt:lpstr>Zadanie</vt:lpstr>
      <vt:lpstr>Zadanie</vt:lpstr>
      <vt:lpstr>Proces</vt:lpstr>
      <vt:lpstr>Proces</vt:lpstr>
      <vt:lpstr>Proces I tydzień</vt:lpstr>
      <vt:lpstr>Proces II-III tydzień</vt:lpstr>
      <vt:lpstr>Proces</vt:lpstr>
      <vt:lpstr>Proces</vt:lpstr>
      <vt:lpstr>ŹRÓDŁA</vt:lpstr>
      <vt:lpstr>Ewaluacja</vt:lpstr>
      <vt:lpstr>Ewaluacja</vt:lpstr>
      <vt:lpstr>Ewaluacja</vt:lpstr>
      <vt:lpstr>Konkluzja</vt:lpstr>
      <vt:lpstr>Poradnik dla nauczyciela</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Admin</dc:creator>
  <cp:lastModifiedBy>xx xx</cp:lastModifiedBy>
  <cp:revision>67</cp:revision>
  <dcterms:created xsi:type="dcterms:W3CDTF">2018-09-22T18:45:29Z</dcterms:created>
  <dcterms:modified xsi:type="dcterms:W3CDTF">2025-05-06T11:09:01Z</dcterms:modified>
</cp:coreProperties>
</file>